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ts val="50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457200" rtl="0" fontAlgn="auto" latinLnBrk="0" hangingPunct="0">
      <a:lnSpc>
        <a:spcPts val="50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457200" rtl="0" fontAlgn="auto" latinLnBrk="0" hangingPunct="0">
      <a:lnSpc>
        <a:spcPts val="50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457200" rtl="0" fontAlgn="auto" latinLnBrk="0" hangingPunct="0">
      <a:lnSpc>
        <a:spcPts val="50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457200" rtl="0" fontAlgn="auto" latinLnBrk="0" hangingPunct="0">
      <a:lnSpc>
        <a:spcPts val="50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457200" rtl="0" fontAlgn="auto" latinLnBrk="0" hangingPunct="0">
      <a:lnSpc>
        <a:spcPts val="50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457200" rtl="0" fontAlgn="auto" latinLnBrk="0" hangingPunct="0">
      <a:lnSpc>
        <a:spcPts val="50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457200" rtl="0" fontAlgn="auto" latinLnBrk="0" hangingPunct="0">
      <a:lnSpc>
        <a:spcPts val="50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457200" rtl="0" fontAlgn="auto" latinLnBrk="0" hangingPunct="0">
      <a:lnSpc>
        <a:spcPts val="50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39" autoAdjust="0"/>
  </p:normalViewPr>
  <p:slideViewPr>
    <p:cSldViewPr snapToGrid="0" snapToObjects="1">
      <p:cViewPr>
        <p:scale>
          <a:sx n="100" d="100"/>
          <a:sy n="100" d="100"/>
        </p:scale>
        <p:origin x="-224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47800" algn="l"/>
              </a:tabLst>
            </a:lvl1pPr>
            <a:lvl2pPr>
              <a:tabLst>
                <a:tab pos="1917700" algn="l"/>
              </a:tabLst>
            </a:lvl2pPr>
            <a:lvl3pPr>
              <a:tabLst>
                <a:tab pos="2273300" algn="l"/>
              </a:tabLst>
            </a:lvl3pPr>
            <a:lvl4pPr>
              <a:tabLst>
                <a:tab pos="2755900" algn="l"/>
              </a:tabLst>
            </a:lvl4pPr>
            <a:lvl5pPr>
              <a:tabLst>
                <a:tab pos="32131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  <a:defRPr>
                <a:solidFill>
                  <a:srgbClr val="00549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Lucida Grande"/>
              <a:tabLst>
                <a:tab pos="1447800" algn="l"/>
              </a:tabLst>
              <a:defRPr>
                <a:latin typeface="Times"/>
                <a:ea typeface="Times"/>
                <a:cs typeface="Times"/>
                <a:sym typeface="Times"/>
              </a:defRPr>
            </a:lvl1pPr>
            <a:lvl2pPr>
              <a:buFont typeface="Lucida Grande"/>
              <a:tabLst>
                <a:tab pos="1917700" algn="l"/>
              </a:tabLst>
              <a:defRPr>
                <a:latin typeface="Times"/>
                <a:ea typeface="Times"/>
                <a:cs typeface="Times"/>
                <a:sym typeface="Times"/>
              </a:defRPr>
            </a:lvl2pPr>
            <a:lvl3pPr>
              <a:buFont typeface="Lucida Grande"/>
              <a:tabLst>
                <a:tab pos="2273300" algn="l"/>
              </a:tabLst>
              <a:defRPr>
                <a:latin typeface="Times"/>
                <a:ea typeface="Times"/>
                <a:cs typeface="Times"/>
                <a:sym typeface="Times"/>
              </a:defRPr>
            </a:lvl3pPr>
            <a:lvl4pPr>
              <a:buFont typeface="Lucida Grande"/>
              <a:tabLst>
                <a:tab pos="2755900" algn="l"/>
              </a:tabLst>
              <a:defRPr>
                <a:latin typeface="Times"/>
                <a:ea typeface="Times"/>
                <a:cs typeface="Times"/>
                <a:sym typeface="Times"/>
              </a:defRPr>
            </a:lvl4pPr>
            <a:lvl5pPr>
              <a:buFont typeface="Lucida Grande"/>
              <a:tabLst>
                <a:tab pos="3213100" algn="l"/>
              </a:tabLst>
              <a:defRPr>
                <a:latin typeface="Times"/>
                <a:ea typeface="Times"/>
                <a:cs typeface="Times"/>
                <a:sym typeface="Time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  <a:defRPr>
                <a:solidFill>
                  <a:srgbClr val="00549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buFont typeface="Lucida Grande"/>
              <a:tabLst>
                <a:tab pos="1447800" algn="l"/>
              </a:tabLst>
              <a:defRPr>
                <a:latin typeface="Times"/>
                <a:ea typeface="Times"/>
                <a:cs typeface="Times"/>
                <a:sym typeface="Times"/>
              </a:defRPr>
            </a:lvl1pPr>
            <a:lvl2pPr>
              <a:buFont typeface="Lucida Grande"/>
              <a:tabLst>
                <a:tab pos="1917700" algn="l"/>
              </a:tabLst>
              <a:defRPr>
                <a:latin typeface="Times"/>
                <a:ea typeface="Times"/>
                <a:cs typeface="Times"/>
                <a:sym typeface="Times"/>
              </a:defRPr>
            </a:lvl2pPr>
            <a:lvl3pPr>
              <a:buFont typeface="Lucida Grande"/>
              <a:tabLst>
                <a:tab pos="2273300" algn="l"/>
              </a:tabLst>
              <a:defRPr>
                <a:latin typeface="Times"/>
                <a:ea typeface="Times"/>
                <a:cs typeface="Times"/>
                <a:sym typeface="Times"/>
              </a:defRPr>
            </a:lvl3pPr>
            <a:lvl4pPr>
              <a:buFont typeface="Lucida Grande"/>
              <a:tabLst>
                <a:tab pos="2755900" algn="l"/>
              </a:tabLst>
              <a:defRPr>
                <a:latin typeface="Times"/>
                <a:ea typeface="Times"/>
                <a:cs typeface="Times"/>
                <a:sym typeface="Times"/>
              </a:defRPr>
            </a:lvl4pPr>
            <a:lvl5pPr>
              <a:buFont typeface="Lucida Grande"/>
              <a:tabLst>
                <a:tab pos="3213100" algn="l"/>
              </a:tabLst>
              <a:defRPr>
                <a:latin typeface="Times"/>
                <a:ea typeface="Times"/>
                <a:cs typeface="Times"/>
                <a:sym typeface="Time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12388850" y="25400"/>
            <a:ext cx="393700" cy="444500"/>
          </a:xfrm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2388850" y="25400"/>
            <a:ext cx="393700" cy="444500"/>
          </a:xfrm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lIns="50800" tIns="50800" rIns="50800" bIns="50800" anchor="b">
            <a:norm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tabLst/>
              <a:defRPr sz="7200" b="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100000"/>
              </a:lnSpc>
              <a:tabLst/>
              <a:defRPr sz="18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  <a:defRPr>
                <a:solidFill>
                  <a:srgbClr val="00549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388850" y="25400"/>
            <a:ext cx="393700" cy="444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221234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tabLst/>
              <a:defRPr sz="5200" b="0" cap="all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</p:spPr>
        <p:txBody>
          <a:bodyPr>
            <a:normAutofit/>
          </a:bodyPr>
          <a:lstStyle>
            <a:lvl1pPr marL="520700" indent="-520700" defTabSz="584200">
              <a:lnSpc>
                <a:spcPct val="120000"/>
              </a:lnSpc>
              <a:spcBef>
                <a:spcPts val="4600"/>
              </a:spcBef>
              <a:buSzPct val="82000"/>
              <a:buChar char="•"/>
              <a:tabLst/>
              <a:defRPr sz="46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1041400" indent="-520700" defTabSz="584200">
              <a:lnSpc>
                <a:spcPct val="120000"/>
              </a:lnSpc>
              <a:spcBef>
                <a:spcPts val="4600"/>
              </a:spcBef>
              <a:buClrTx/>
              <a:buSzPct val="82000"/>
              <a:buChar char="•"/>
              <a:tabLst/>
              <a:defRPr sz="46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562100" indent="-520700" defTabSz="584200">
              <a:lnSpc>
                <a:spcPct val="120000"/>
              </a:lnSpc>
              <a:spcBef>
                <a:spcPts val="4600"/>
              </a:spcBef>
              <a:buClrTx/>
              <a:buSzPct val="82000"/>
              <a:buChar char="•"/>
              <a:tabLst/>
              <a:defRPr sz="46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2082800" indent="-520700" defTabSz="584200">
              <a:lnSpc>
                <a:spcPct val="120000"/>
              </a:lnSpc>
              <a:spcBef>
                <a:spcPts val="4600"/>
              </a:spcBef>
              <a:buClrTx/>
              <a:buSzPct val="82000"/>
              <a:buChar char="•"/>
              <a:tabLst/>
              <a:defRPr sz="46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603500" indent="-520700" defTabSz="584200">
              <a:lnSpc>
                <a:spcPct val="120000"/>
              </a:lnSpc>
              <a:spcBef>
                <a:spcPts val="4600"/>
              </a:spcBef>
              <a:buClrTx/>
              <a:buSzPct val="82000"/>
              <a:buChar char="•"/>
              <a:tabLst/>
              <a:defRPr sz="46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100000"/>
              </a:lnSpc>
              <a:tabLst/>
              <a:defRPr sz="18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143000" y="-12700"/>
            <a:ext cx="10464800" cy="983358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tabLst/>
              <a:defRPr sz="5200" b="0" cap="all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100000"/>
              </a:lnSpc>
              <a:tabLst/>
              <a:defRPr sz="18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1221234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tabLst/>
              <a:defRPr sz="5200" b="0" cap="all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</p:spPr>
        <p:txBody>
          <a:bodyPr>
            <a:normAutofit/>
          </a:bodyPr>
          <a:lstStyle>
            <a:lvl1pPr marL="520700" indent="-520700" defTabSz="584200">
              <a:lnSpc>
                <a:spcPct val="120000"/>
              </a:lnSpc>
              <a:spcBef>
                <a:spcPts val="4600"/>
              </a:spcBef>
              <a:buSzPct val="82000"/>
              <a:buChar char="•"/>
              <a:tabLst/>
              <a:defRPr sz="46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1041400" indent="-520700" defTabSz="584200">
              <a:lnSpc>
                <a:spcPct val="120000"/>
              </a:lnSpc>
              <a:spcBef>
                <a:spcPts val="4600"/>
              </a:spcBef>
              <a:buClrTx/>
              <a:buSzPct val="82000"/>
              <a:buChar char="•"/>
              <a:tabLst/>
              <a:defRPr sz="46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562100" indent="-520700" defTabSz="584200">
              <a:lnSpc>
                <a:spcPct val="120000"/>
              </a:lnSpc>
              <a:spcBef>
                <a:spcPts val="4600"/>
              </a:spcBef>
              <a:buClrTx/>
              <a:buSzPct val="82000"/>
              <a:buChar char="•"/>
              <a:tabLst/>
              <a:defRPr sz="46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2082800" indent="-520700" defTabSz="584200">
              <a:lnSpc>
                <a:spcPct val="120000"/>
              </a:lnSpc>
              <a:spcBef>
                <a:spcPts val="4600"/>
              </a:spcBef>
              <a:buClrTx/>
              <a:buSzPct val="82000"/>
              <a:buChar char="•"/>
              <a:tabLst/>
              <a:defRPr sz="46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603500" indent="-520700" defTabSz="584200">
              <a:lnSpc>
                <a:spcPct val="120000"/>
              </a:lnSpc>
              <a:spcBef>
                <a:spcPts val="4600"/>
              </a:spcBef>
              <a:buClrTx/>
              <a:buSzPct val="82000"/>
              <a:buChar char="•"/>
              <a:tabLst/>
              <a:defRPr sz="46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100000"/>
              </a:lnSpc>
              <a:tabLst/>
              <a:defRPr sz="18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 copy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  <a:defRPr>
                <a:solidFill>
                  <a:srgbClr val="00549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388850" y="25400"/>
            <a:ext cx="393700" cy="444500"/>
          </a:xfrm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-25400"/>
            <a:ext cx="10464800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1295400"/>
            <a:ext cx="10464800" cy="718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tabLst>
                <a:tab pos="1447800" algn="l"/>
              </a:tabLst>
            </a:lvl1pPr>
            <a:lvl2pPr marL="1278632" indent="-503932">
              <a:lnSpc>
                <a:spcPts val="2500"/>
              </a:lnSpc>
              <a:spcBef>
                <a:spcPts val="1000"/>
              </a:spcBef>
              <a:buClr>
                <a:srgbClr val="FF8430"/>
              </a:buClr>
              <a:buChar char="◆"/>
              <a:tabLst>
                <a:tab pos="1917700" algn="l"/>
              </a:tabLst>
              <a:defRPr sz="2600">
                <a:solidFill>
                  <a:srgbClr val="000000"/>
                </a:solidFill>
              </a:defRPr>
            </a:lvl2pPr>
            <a:lvl3pPr marL="1633649" indent="-414449">
              <a:lnSpc>
                <a:spcPts val="2500"/>
              </a:lnSpc>
              <a:spcBef>
                <a:spcPts val="1000"/>
              </a:spcBef>
              <a:buClr>
                <a:srgbClr val="941100"/>
              </a:buClr>
              <a:buChar char="■"/>
              <a:tabLst>
                <a:tab pos="2273300" algn="l"/>
              </a:tabLst>
              <a:defRPr sz="2600">
                <a:solidFill>
                  <a:srgbClr val="000000"/>
                </a:solidFill>
              </a:defRPr>
            </a:lvl3pPr>
            <a:lvl4pPr marL="2112565" indent="-448865">
              <a:lnSpc>
                <a:spcPts val="2800"/>
              </a:lnSpc>
              <a:buClr>
                <a:srgbClr val="327873"/>
              </a:buClr>
              <a:buChar char="◆"/>
              <a:tabLst>
                <a:tab pos="2755900" algn="l"/>
              </a:tabLst>
              <a:defRPr sz="2400">
                <a:solidFill>
                  <a:srgbClr val="000000"/>
                </a:solidFill>
              </a:defRPr>
            </a:lvl4pPr>
            <a:lvl5pPr marL="2569765" indent="-448865">
              <a:lnSpc>
                <a:spcPts val="2800"/>
              </a:lnSpc>
              <a:buClr>
                <a:srgbClr val="327873"/>
              </a:buClr>
              <a:buChar char="◆"/>
              <a:tabLst>
                <a:tab pos="3213100" algn="l"/>
              </a:tabLst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452350" y="-38100"/>
            <a:ext cx="393700" cy="4445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2800"/>
              </a:lnSpc>
              <a:tabLst>
                <a:tab pos="1066800" algn="l"/>
              </a:tabLst>
              <a:defRPr sz="2400"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ts val="43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1219200" algn="l"/>
        </a:tabLst>
        <a:defRPr sz="3600" b="1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ctr" defTabSz="457200" rtl="0" latinLnBrk="0">
        <a:lnSpc>
          <a:spcPts val="43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1219200" algn="l"/>
        </a:tabLst>
        <a:defRPr sz="3600" b="1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ctr" defTabSz="457200" rtl="0" latinLnBrk="0">
        <a:lnSpc>
          <a:spcPts val="43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1219200" algn="l"/>
        </a:tabLst>
        <a:defRPr sz="3600" b="1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ctr" defTabSz="457200" rtl="0" latinLnBrk="0">
        <a:lnSpc>
          <a:spcPts val="43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1219200" algn="l"/>
        </a:tabLst>
        <a:defRPr sz="3600" b="1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ctr" defTabSz="457200" rtl="0" latinLnBrk="0">
        <a:lnSpc>
          <a:spcPts val="43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1219200" algn="l"/>
        </a:tabLst>
        <a:defRPr sz="3600" b="1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ctr" defTabSz="457200" rtl="0" latinLnBrk="0">
        <a:lnSpc>
          <a:spcPts val="43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1219200" algn="l"/>
        </a:tabLst>
        <a:defRPr sz="3600" b="1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ctr" defTabSz="457200" rtl="0" latinLnBrk="0">
        <a:lnSpc>
          <a:spcPts val="43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1219200" algn="l"/>
        </a:tabLst>
        <a:defRPr sz="3600" b="1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ctr" defTabSz="457200" rtl="0" latinLnBrk="0">
        <a:lnSpc>
          <a:spcPts val="43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1219200" algn="l"/>
        </a:tabLst>
        <a:defRPr sz="3600" b="1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457200" rtl="0" latinLnBrk="0">
        <a:lnSpc>
          <a:spcPts val="43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1219200" algn="l"/>
        </a:tabLst>
        <a:defRPr sz="3600" b="1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810418" marR="0" indent="-492918" algn="l" defTabSz="457200" rtl="0" latinLnBrk="0">
        <a:lnSpc>
          <a:spcPts val="3000"/>
        </a:lnSpc>
        <a:spcBef>
          <a:spcPts val="2200"/>
        </a:spcBef>
        <a:spcAft>
          <a:spcPts val="0"/>
        </a:spcAft>
        <a:buClrTx/>
        <a:buSzPct val="120000"/>
        <a:buFontTx/>
        <a:buChar char="●"/>
        <a:tabLst>
          <a:tab pos="1447800" algn="l"/>
        </a:tabLst>
        <a:defRPr sz="3000" b="0" i="0" u="none" strike="noStrike" cap="none" spc="0" baseline="0">
          <a:ln>
            <a:noFill/>
          </a:ln>
          <a:solidFill>
            <a:srgbClr val="005493"/>
          </a:solidFill>
          <a:uFillTx/>
          <a:latin typeface="+mn-lt"/>
          <a:ea typeface="+mn-ea"/>
          <a:cs typeface="+mn-cs"/>
          <a:sym typeface="Arial"/>
        </a:defRPr>
      </a:lvl1pPr>
      <a:lvl2pPr marL="1356160" marR="0" indent="-581460" algn="l" defTabSz="457200" rtl="0" latinLnBrk="0">
        <a:lnSpc>
          <a:spcPts val="3000"/>
        </a:lnSpc>
        <a:spcBef>
          <a:spcPts val="2200"/>
        </a:spcBef>
        <a:spcAft>
          <a:spcPts val="0"/>
        </a:spcAft>
        <a:buClrTx/>
        <a:buSzPct val="100000"/>
        <a:buFontTx/>
        <a:buChar char="●"/>
        <a:tabLst>
          <a:tab pos="1447800" algn="l"/>
        </a:tabLst>
        <a:defRPr sz="3000" b="0" i="0" u="none" strike="noStrike" cap="none" spc="0" baseline="0">
          <a:ln>
            <a:noFill/>
          </a:ln>
          <a:solidFill>
            <a:srgbClr val="005493"/>
          </a:solidFill>
          <a:uFillTx/>
          <a:latin typeface="+mn-lt"/>
          <a:ea typeface="+mn-ea"/>
          <a:cs typeface="+mn-cs"/>
          <a:sym typeface="Arial"/>
        </a:defRPr>
      </a:lvl2pPr>
      <a:lvl3pPr marL="1697410" marR="0" indent="-478210" algn="l" defTabSz="457200" rtl="0" latinLnBrk="0">
        <a:lnSpc>
          <a:spcPts val="3000"/>
        </a:lnSpc>
        <a:spcBef>
          <a:spcPts val="2200"/>
        </a:spcBef>
        <a:spcAft>
          <a:spcPts val="0"/>
        </a:spcAft>
        <a:buClrTx/>
        <a:buSzPct val="90000"/>
        <a:buFontTx/>
        <a:buChar char="●"/>
        <a:tabLst>
          <a:tab pos="1447800" algn="l"/>
        </a:tabLst>
        <a:defRPr sz="3000" b="0" i="0" u="none" strike="noStrike" cap="none" spc="0" baseline="0">
          <a:ln>
            <a:noFill/>
          </a:ln>
          <a:solidFill>
            <a:srgbClr val="005493"/>
          </a:solidFill>
          <a:uFillTx/>
          <a:latin typeface="+mn-lt"/>
          <a:ea typeface="+mn-ea"/>
          <a:cs typeface="+mn-cs"/>
          <a:sym typeface="Arial"/>
        </a:defRPr>
      </a:lvl3pPr>
      <a:lvl4pPr marL="2224782" marR="0" indent="-561082" algn="l" defTabSz="457200" rtl="0" latinLnBrk="0">
        <a:lnSpc>
          <a:spcPts val="3000"/>
        </a:lnSpc>
        <a:spcBef>
          <a:spcPts val="2200"/>
        </a:spcBef>
        <a:spcAft>
          <a:spcPts val="0"/>
        </a:spcAft>
        <a:buClrTx/>
        <a:buSzPct val="100000"/>
        <a:buFontTx/>
        <a:buChar char="●"/>
        <a:tabLst>
          <a:tab pos="1447800" algn="l"/>
        </a:tabLst>
        <a:defRPr sz="3000" b="0" i="0" u="none" strike="noStrike" cap="none" spc="0" baseline="0">
          <a:ln>
            <a:noFill/>
          </a:ln>
          <a:solidFill>
            <a:srgbClr val="005493"/>
          </a:solidFill>
          <a:uFillTx/>
          <a:latin typeface="+mn-lt"/>
          <a:ea typeface="+mn-ea"/>
          <a:cs typeface="+mn-cs"/>
          <a:sym typeface="Arial"/>
        </a:defRPr>
      </a:lvl4pPr>
      <a:lvl5pPr marL="2681982" marR="0" indent="-561082" algn="l" defTabSz="457200" rtl="0" latinLnBrk="0">
        <a:lnSpc>
          <a:spcPts val="3000"/>
        </a:lnSpc>
        <a:spcBef>
          <a:spcPts val="2200"/>
        </a:spcBef>
        <a:spcAft>
          <a:spcPts val="0"/>
        </a:spcAft>
        <a:buClrTx/>
        <a:buSzPct val="100000"/>
        <a:buFontTx/>
        <a:buChar char="●"/>
        <a:tabLst>
          <a:tab pos="1447800" algn="l"/>
        </a:tabLst>
        <a:defRPr sz="3000" b="0" i="0" u="none" strike="noStrike" cap="none" spc="0" baseline="0">
          <a:ln>
            <a:noFill/>
          </a:ln>
          <a:solidFill>
            <a:srgbClr val="005493"/>
          </a:solidFill>
          <a:uFillTx/>
          <a:latin typeface="+mn-lt"/>
          <a:ea typeface="+mn-ea"/>
          <a:cs typeface="+mn-cs"/>
          <a:sym typeface="Arial"/>
        </a:defRPr>
      </a:lvl5pPr>
      <a:lvl6pPr marL="3037582" marR="0" indent="-561082" algn="l" defTabSz="457200" rtl="0" latinLnBrk="0">
        <a:lnSpc>
          <a:spcPts val="3000"/>
        </a:lnSpc>
        <a:spcBef>
          <a:spcPts val="2200"/>
        </a:spcBef>
        <a:spcAft>
          <a:spcPts val="0"/>
        </a:spcAft>
        <a:buClrTx/>
        <a:buSzPct val="100000"/>
        <a:buFontTx/>
        <a:buChar char="●"/>
        <a:tabLst>
          <a:tab pos="1447800" algn="l"/>
        </a:tabLst>
        <a:defRPr sz="3000" b="0" i="0" u="none" strike="noStrike" cap="none" spc="0" baseline="0">
          <a:ln>
            <a:noFill/>
          </a:ln>
          <a:solidFill>
            <a:srgbClr val="005493"/>
          </a:solidFill>
          <a:uFillTx/>
          <a:latin typeface="+mn-lt"/>
          <a:ea typeface="+mn-ea"/>
          <a:cs typeface="+mn-cs"/>
          <a:sym typeface="Arial"/>
        </a:defRPr>
      </a:lvl6pPr>
      <a:lvl7pPr marL="3393182" marR="0" indent="-561082" algn="l" defTabSz="457200" rtl="0" latinLnBrk="0">
        <a:lnSpc>
          <a:spcPts val="3000"/>
        </a:lnSpc>
        <a:spcBef>
          <a:spcPts val="2200"/>
        </a:spcBef>
        <a:spcAft>
          <a:spcPts val="0"/>
        </a:spcAft>
        <a:buClrTx/>
        <a:buSzPct val="100000"/>
        <a:buFontTx/>
        <a:buChar char="●"/>
        <a:tabLst>
          <a:tab pos="1447800" algn="l"/>
        </a:tabLst>
        <a:defRPr sz="3000" b="0" i="0" u="none" strike="noStrike" cap="none" spc="0" baseline="0">
          <a:ln>
            <a:noFill/>
          </a:ln>
          <a:solidFill>
            <a:srgbClr val="005493"/>
          </a:solidFill>
          <a:uFillTx/>
          <a:latin typeface="+mn-lt"/>
          <a:ea typeface="+mn-ea"/>
          <a:cs typeface="+mn-cs"/>
          <a:sym typeface="Arial"/>
        </a:defRPr>
      </a:lvl7pPr>
      <a:lvl8pPr marL="3748782" marR="0" indent="-561082" algn="l" defTabSz="457200" rtl="0" latinLnBrk="0">
        <a:lnSpc>
          <a:spcPts val="3000"/>
        </a:lnSpc>
        <a:spcBef>
          <a:spcPts val="2200"/>
        </a:spcBef>
        <a:spcAft>
          <a:spcPts val="0"/>
        </a:spcAft>
        <a:buClrTx/>
        <a:buSzPct val="100000"/>
        <a:buFontTx/>
        <a:buChar char="●"/>
        <a:tabLst>
          <a:tab pos="1447800" algn="l"/>
        </a:tabLst>
        <a:defRPr sz="3000" b="0" i="0" u="none" strike="noStrike" cap="none" spc="0" baseline="0">
          <a:ln>
            <a:noFill/>
          </a:ln>
          <a:solidFill>
            <a:srgbClr val="005493"/>
          </a:solidFill>
          <a:uFillTx/>
          <a:latin typeface="+mn-lt"/>
          <a:ea typeface="+mn-ea"/>
          <a:cs typeface="+mn-cs"/>
          <a:sym typeface="Arial"/>
        </a:defRPr>
      </a:lvl8pPr>
      <a:lvl9pPr marL="4104382" marR="0" indent="-561082" algn="l" defTabSz="457200" rtl="0" latinLnBrk="0">
        <a:lnSpc>
          <a:spcPts val="3000"/>
        </a:lnSpc>
        <a:spcBef>
          <a:spcPts val="2200"/>
        </a:spcBef>
        <a:spcAft>
          <a:spcPts val="0"/>
        </a:spcAft>
        <a:buClrTx/>
        <a:buSzPct val="100000"/>
        <a:buFontTx/>
        <a:buChar char="●"/>
        <a:tabLst>
          <a:tab pos="1447800" algn="l"/>
        </a:tabLst>
        <a:defRPr sz="3000" b="0" i="0" u="none" strike="noStrike" cap="none" spc="0" baseline="0">
          <a:ln>
            <a:noFill/>
          </a:ln>
          <a:solidFill>
            <a:srgbClr val="005493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4572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1pPr>
      <a:lvl2pPr marL="0" marR="0" indent="228600" algn="ctr" defTabSz="4572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2pPr>
      <a:lvl3pPr marL="0" marR="0" indent="457200" algn="ctr" defTabSz="4572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3pPr>
      <a:lvl4pPr marL="0" marR="0" indent="685800" algn="ctr" defTabSz="4572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4pPr>
      <a:lvl5pPr marL="0" marR="0" indent="914400" algn="ctr" defTabSz="4572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5pPr>
      <a:lvl6pPr marL="0" marR="0" indent="1143000" algn="ctr" defTabSz="4572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6pPr>
      <a:lvl7pPr marL="0" marR="0" indent="1371600" algn="ctr" defTabSz="4572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7pPr>
      <a:lvl8pPr marL="0" marR="0" indent="1600200" algn="ctr" defTabSz="4572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8pPr>
      <a:lvl9pPr marL="0" marR="0" indent="1828800" algn="ctr" defTabSz="4572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kuwisdelu/matter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2"/>
          <p:cNvGrpSpPr/>
          <p:nvPr/>
        </p:nvGrpSpPr>
        <p:grpSpPr>
          <a:xfrm>
            <a:off x="2588031" y="677896"/>
            <a:ext cx="10157595" cy="7502887"/>
            <a:chOff x="0" y="0"/>
            <a:chExt cx="10157593" cy="7502885"/>
          </a:xfrm>
        </p:grpSpPr>
        <p:pic>
          <p:nvPicPr>
            <p:cNvPr id="105" name="pig206-big-trellis-plot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b="59691"/>
            <a:stretch>
              <a:fillRect/>
            </a:stretch>
          </p:blipFill>
          <p:spPr>
            <a:xfrm>
              <a:off x="2470928" y="2482179"/>
              <a:ext cx="7686575" cy="30983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pig206-big-trellis-row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051801"/>
              <a:ext cx="10157594" cy="1451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0" name="Group 110"/>
            <p:cNvGrpSpPr/>
            <p:nvPr/>
          </p:nvGrpSpPr>
          <p:grpSpPr>
            <a:xfrm>
              <a:off x="2521282" y="0"/>
              <a:ext cx="7625838" cy="2470627"/>
              <a:chOff x="-1181758" y="0"/>
              <a:chExt cx="7625837" cy="2470626"/>
            </a:xfrm>
          </p:grpSpPr>
          <p:pic>
            <p:nvPicPr>
              <p:cNvPr id="107" name="PIGII_206-optical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3499076" y="0"/>
                <a:ext cx="2802415" cy="18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8" name="Shape 108"/>
              <p:cNvSpPr/>
              <p:nvPr/>
            </p:nvSpPr>
            <p:spPr>
              <a:xfrm rot="10800000">
                <a:off x="4766085" y="790379"/>
                <a:ext cx="277103" cy="129773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  <a:alpha val="8521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-1181759" y="802271"/>
                <a:ext cx="7625839" cy="1668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2" y="0"/>
                    </a:moveTo>
                    <a:lnTo>
                      <a:pt x="0" y="21274"/>
                    </a:lnTo>
                    <a:lnTo>
                      <a:pt x="21600" y="21600"/>
                    </a:lnTo>
                    <a:lnTo>
                      <a:pt x="1737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atOff val="-3355"/>
                      <a:lumOff val="26614"/>
                      <a:alpha val="50401"/>
                    </a:schemeClr>
                  </a:gs>
                  <a:gs pos="100000">
                    <a:srgbClr val="FBFBFB">
                      <a:alpha val="50401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121" name="Group 121"/>
            <p:cNvGrpSpPr/>
            <p:nvPr/>
          </p:nvGrpSpPr>
          <p:grpSpPr>
            <a:xfrm>
              <a:off x="671762" y="2479195"/>
              <a:ext cx="9306234" cy="3590272"/>
              <a:chOff x="0" y="0"/>
              <a:chExt cx="9306233" cy="3590271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0" y="3073149"/>
                <a:ext cx="1918644" cy="511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128"/>
                    </a:lnTo>
                    <a:lnTo>
                      <a:pt x="6442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hueOff val="-444211"/>
                      <a:satOff val="-14915"/>
                      <a:lumOff val="22857"/>
                    </a:schemeClr>
                  </a:gs>
                  <a:gs pos="100000">
                    <a:srgbClr val="FBFBF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2102553" y="3057632"/>
                <a:ext cx="1380286" cy="529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10655" y="2123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hueOff val="-444211"/>
                      <a:satOff val="-14915"/>
                      <a:lumOff val="22857"/>
                    </a:schemeClr>
                  </a:gs>
                  <a:gs pos="100000">
                    <a:srgbClr val="FBFBF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4152629" y="3041893"/>
                <a:ext cx="1014850" cy="548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11624" y="2086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hueOff val="-444211"/>
                      <a:satOff val="-14915"/>
                      <a:lumOff val="22857"/>
                    </a:schemeClr>
                  </a:gs>
                  <a:gs pos="100000">
                    <a:srgbClr val="FBFBF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278852" y="3031283"/>
                <a:ext cx="969831" cy="55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9565" y="21469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hueOff val="-444211"/>
                      <a:satOff val="-14915"/>
                      <a:lumOff val="22857"/>
                    </a:schemeClr>
                  </a:gs>
                  <a:gs pos="100000">
                    <a:srgbClr val="FBFBF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8318420" y="3048792"/>
                <a:ext cx="971474" cy="537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312"/>
                    </a:lnTo>
                    <a:lnTo>
                      <a:pt x="885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hueOff val="-444211"/>
                      <a:satOff val="-14915"/>
                      <a:lumOff val="22857"/>
                    </a:schemeClr>
                  </a:gs>
                  <a:gs pos="100000">
                    <a:srgbClr val="FBFBF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1880637" y="15769"/>
                <a:ext cx="50801" cy="3072834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  <a:alpha val="500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3439475" y="0"/>
                <a:ext cx="50801" cy="3072833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  <a:alpha val="500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5131194" y="848"/>
                <a:ext cx="50801" cy="3072833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  <a:alpha val="500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7193314" y="45838"/>
                <a:ext cx="50801" cy="30126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  <a:alpha val="500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9255433" y="0"/>
                <a:ext cx="50801" cy="3072833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  <a:alpha val="500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123" name="Shape 123"/>
          <p:cNvSpPr/>
          <p:nvPr/>
        </p:nvSpPr>
        <p:spPr>
          <a:xfrm>
            <a:off x="5920384" y="867736"/>
            <a:ext cx="3975961" cy="226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Scan with laser/spray</a:t>
            </a:r>
          </a:p>
          <a:p>
            <a:pPr lvl="3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/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Collect mass spectra</a:t>
            </a:r>
          </a:p>
          <a:p>
            <a:pPr lvl="3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/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Reconstruct ion images</a:t>
            </a:r>
          </a:p>
          <a:p>
            <a:pPr lvl="3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/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Date “cube”</a:t>
            </a:r>
          </a:p>
        </p:txBody>
      </p:sp>
      <p:sp>
        <p:nvSpPr>
          <p:cNvPr id="124" name="Shape 124"/>
          <p:cNvSpPr/>
          <p:nvPr/>
        </p:nvSpPr>
        <p:spPr>
          <a:xfrm>
            <a:off x="254001" y="3142263"/>
            <a:ext cx="4494772" cy="346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Provides MSI infrastructure</a:t>
            </a:r>
          </a:p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Website at </a:t>
            </a:r>
            <a:r>
              <a:rPr sz="2800" i="1" u="sng" dirty="0">
                <a:solidFill>
                  <a:srgbClr val="0054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cardinalmsi.org </a:t>
            </a:r>
          </a:p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Available on Bioconductor</a:t>
            </a:r>
          </a:p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i="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CardinalWorkflows</a:t>
            </a:r>
            <a:r>
              <a:rPr sz="2800" i="0" dirty="0"/>
              <a:t> data </a:t>
            </a:r>
            <a:r>
              <a:rPr sz="2800" i="0" dirty="0" smtClean="0"/>
              <a:t>pkg</a:t>
            </a:r>
            <a:endParaRPr sz="2800" i="0" dirty="0"/>
          </a:p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Google user/help group</a:t>
            </a:r>
          </a:p>
          <a:p>
            <a:pPr lvl="3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/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2015 John M. Chambers Statistical Software Award</a:t>
            </a:r>
          </a:p>
        </p:txBody>
      </p:sp>
      <p:grpSp>
        <p:nvGrpSpPr>
          <p:cNvPr id="127" name="Group 127"/>
          <p:cNvGrpSpPr/>
          <p:nvPr/>
        </p:nvGrpSpPr>
        <p:grpSpPr>
          <a:xfrm>
            <a:off x="206350" y="8404327"/>
            <a:ext cx="12211200" cy="1167807"/>
            <a:chOff x="-146199" y="609600"/>
            <a:chExt cx="12211199" cy="1167805"/>
          </a:xfrm>
        </p:grpSpPr>
        <p:sp>
          <p:nvSpPr>
            <p:cNvPr id="125" name="Shape 125"/>
            <p:cNvSpPr/>
            <p:nvPr/>
          </p:nvSpPr>
          <p:spPr>
            <a:xfrm>
              <a:off x="25400" y="635000"/>
              <a:ext cx="11887200" cy="995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127000" indent="-127000" algn="just">
                <a:lnSpc>
                  <a:spcPts val="3600"/>
                </a:lnSpc>
                <a:spcBef>
                  <a:spcPts val="1000"/>
                </a:spcBef>
                <a:buClr>
                  <a:srgbClr val="C09200"/>
                </a:buClr>
                <a:buSzPct val="125000"/>
                <a:buChar char="•"/>
                <a:tabLst>
                  <a:tab pos="139700" algn="l"/>
                  <a:tab pos="457200" algn="l"/>
                </a:tabLst>
                <a:defRPr sz="20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rPr sz="1600" dirty="0"/>
                <a:t>K. D. Bemis, A. Harry, L. S. Eberlin, C. Ferreira, S. M. van de Ven, P. Mallick, M. Stolowitz, O. Vitek. “Cardinal: an R package for statistical analysis of mass spectrometry-based imaging experiments”. Bioinformatics, 31:2418, 2015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-146199" y="609600"/>
              <a:ext cx="12211199" cy="1167805"/>
            </a:xfrm>
            <a:prstGeom prst="rect">
              <a:avLst/>
            </a:prstGeom>
            <a:noFill/>
            <a:ln w="254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tabLst>
                  <a:tab pos="1066800" algn="l"/>
                </a:tabLst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28" name="Shape 128"/>
          <p:cNvSpPr/>
          <p:nvPr/>
        </p:nvSpPr>
        <p:spPr>
          <a:xfrm>
            <a:off x="12" y="54173"/>
            <a:ext cx="5640104" cy="927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tabLst/>
              <a:defRPr cap="all">
                <a:solidFill>
                  <a:srgbClr val="9411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Cardinal</a:t>
            </a:r>
          </a:p>
        </p:txBody>
      </p:sp>
      <p:pic>
        <p:nvPicPr>
          <p:cNvPr id="129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84425" y="2046759"/>
            <a:ext cx="2836226" cy="407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7738" y="2027412"/>
            <a:ext cx="1476955" cy="44592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30720" y="51899"/>
            <a:ext cx="5421560" cy="2633698"/>
          </a:xfrm>
          <a:prstGeom prst="rect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tabLst>
                <a:tab pos="1066800" algn="l"/>
              </a:tabLst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64226" y="1264626"/>
            <a:ext cx="21545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800"/>
              </a:spcBef>
              <a:tabLst/>
              <a:defRPr sz="30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Kylie A. Bemis</a:t>
            </a:r>
          </a:p>
        </p:txBody>
      </p:sp>
      <p:sp>
        <p:nvSpPr>
          <p:cNvPr id="133" name="Shape 133"/>
          <p:cNvSpPr/>
          <p:nvPr/>
        </p:nvSpPr>
        <p:spPr>
          <a:xfrm>
            <a:off x="63041" y="689071"/>
            <a:ext cx="53569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3800"/>
              </a:spcBef>
              <a:tabLst/>
              <a:defRPr sz="3000">
                <a:solidFill>
                  <a:srgbClr val="9411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mass spectrometry imaging tools</a:t>
            </a:r>
          </a:p>
        </p:txBody>
      </p:sp>
      <p:sp>
        <p:nvSpPr>
          <p:cNvPr id="134" name="Shape 134"/>
          <p:cNvSpPr/>
          <p:nvPr/>
        </p:nvSpPr>
        <p:spPr>
          <a:xfrm>
            <a:off x="5895000" y="294481"/>
            <a:ext cx="402672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ts val="2800"/>
              </a:lnSpc>
              <a:tabLst>
                <a:tab pos="1066800" algn="l"/>
              </a:tabLst>
              <a:defRPr sz="2400" i="1">
                <a:solidFill>
                  <a:srgbClr val="00549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MS imaging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84150" y="-47526"/>
            <a:ext cx="12636500" cy="927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tabLst/>
              <a:defRPr sz="4300" cap="all">
                <a:solidFill>
                  <a:srgbClr val="9411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Full experimental workflows</a:t>
            </a:r>
          </a:p>
        </p:txBody>
      </p:sp>
      <p:sp>
        <p:nvSpPr>
          <p:cNvPr id="137" name="Shape 137"/>
          <p:cNvSpPr/>
          <p:nvPr/>
        </p:nvSpPr>
        <p:spPr>
          <a:xfrm>
            <a:off x="6381749" y="9271000"/>
            <a:ext cx="22860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584200">
              <a:lnSpc>
                <a:spcPct val="100000"/>
              </a:lnSpc>
              <a:tabLst/>
              <a:defRPr sz="1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fld id="{86CB4B4D-7CA3-9044-876B-883B54F8677D}" type="slidenum">
              <a:t>2</a:t>
            </a:fld>
            <a:r>
              <a:t>￼</a:t>
            </a:r>
          </a:p>
        </p:txBody>
      </p:sp>
      <p:grpSp>
        <p:nvGrpSpPr>
          <p:cNvPr id="147" name="Group 147"/>
          <p:cNvGrpSpPr/>
          <p:nvPr/>
        </p:nvGrpSpPr>
        <p:grpSpPr>
          <a:xfrm>
            <a:off x="523572" y="1097789"/>
            <a:ext cx="11957656" cy="2182287"/>
            <a:chOff x="0" y="0"/>
            <a:chExt cx="11957655" cy="2182285"/>
          </a:xfrm>
        </p:grpSpPr>
        <p:sp>
          <p:nvSpPr>
            <p:cNvPr id="138" name="Shape 138"/>
            <p:cNvSpPr/>
            <p:nvPr/>
          </p:nvSpPr>
          <p:spPr>
            <a:xfrm>
              <a:off x="0" y="0"/>
              <a:ext cx="11957656" cy="2182286"/>
            </a:xfrm>
            <a:prstGeom prst="rect">
              <a:avLst/>
            </a:prstGeom>
            <a:noFill/>
            <a:ln w="254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tabLst>
                  <a:tab pos="1066800" algn="l"/>
                </a:tabLst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45" name="Group 145"/>
            <p:cNvGrpSpPr/>
            <p:nvPr/>
          </p:nvGrpSpPr>
          <p:grpSpPr>
            <a:xfrm>
              <a:off x="655003" y="91346"/>
              <a:ext cx="11174865" cy="1999594"/>
              <a:chOff x="0" y="0"/>
              <a:chExt cx="11174863" cy="1999593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432122" y="7679"/>
                <a:ext cx="2595078" cy="33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ts val="2100"/>
                  </a:lnSpc>
                  <a:tabLst>
                    <a:tab pos="1066800" algn="l"/>
                  </a:tabLst>
                  <a:defRPr sz="1800">
                    <a:latin typeface="Inconsolata"/>
                    <a:ea typeface="Inconsolata"/>
                    <a:cs typeface="Inconsolata"/>
                    <a:sym typeface="Inconsolata"/>
                  </a:defRPr>
                </a:lvl1pPr>
              </a:lstStyle>
              <a:p>
                <a:r>
                  <a:t>smoothSignal(Brain_1)</a:t>
                </a:r>
              </a:p>
            </p:txBody>
          </p:sp>
          <p:pic>
            <p:nvPicPr>
              <p:cNvPr id="140" name="1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t="12668"/>
              <a:stretch>
                <a:fillRect/>
              </a:stretch>
            </p:blipFill>
            <p:spPr>
              <a:xfrm>
                <a:off x="0" y="358473"/>
                <a:ext cx="3340782" cy="16411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1" name="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t="12668"/>
              <a:stretch>
                <a:fillRect/>
              </a:stretch>
            </p:blipFill>
            <p:spPr>
              <a:xfrm>
                <a:off x="3918424" y="358473"/>
                <a:ext cx="3340782" cy="16411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3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t="12812"/>
              <a:stretch>
                <a:fillRect/>
              </a:stretch>
            </p:blipFill>
            <p:spPr>
              <a:xfrm>
                <a:off x="7834081" y="359790"/>
                <a:ext cx="3340783" cy="1638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3" name="Shape 143"/>
              <p:cNvSpPr/>
              <p:nvPr/>
            </p:nvSpPr>
            <p:spPr>
              <a:xfrm>
                <a:off x="4266911" y="-1"/>
                <a:ext cx="2780623" cy="352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ts val="2100"/>
                  </a:lnSpc>
                  <a:tabLst>
                    <a:tab pos="1066800" algn="l"/>
                  </a:tabLst>
                  <a:defRPr sz="1800">
                    <a:latin typeface="Inconsolata"/>
                    <a:ea typeface="Inconsolata"/>
                    <a:cs typeface="Inconsolata"/>
                    <a:sym typeface="Inconsolata"/>
                  </a:defRPr>
                </a:lvl1pPr>
              </a:lstStyle>
              <a:p>
                <a:r>
                  <a:t>reduceBaseline(Brain_1)</a:t>
                </a: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8479077" y="27674"/>
                <a:ext cx="2081288" cy="33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ts val="2100"/>
                  </a:lnSpc>
                  <a:tabLst>
                    <a:tab pos="1066800" algn="l"/>
                  </a:tabLst>
                  <a:defRPr sz="1800">
                    <a:latin typeface="Inconsolata"/>
                    <a:ea typeface="Inconsolata"/>
                    <a:cs typeface="Inconsolata"/>
                    <a:sym typeface="Inconsolata"/>
                  </a:defRPr>
                </a:lvl1pPr>
              </a:lstStyle>
              <a:p>
                <a:r>
                  <a:t>peakPick(Brain_1)</a:t>
                </a:r>
              </a:p>
            </p:txBody>
          </p:sp>
        </p:grpSp>
        <p:sp>
          <p:nvSpPr>
            <p:cNvPr id="146" name="Shape 146"/>
            <p:cNvSpPr/>
            <p:nvPr/>
          </p:nvSpPr>
          <p:spPr>
            <a:xfrm rot="16200000">
              <a:off x="-681007" y="863386"/>
              <a:ext cx="2028073" cy="455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indent="0" algn="l" defTabSz="584200">
                <a:lnSpc>
                  <a:spcPct val="100000"/>
                </a:lnSpc>
                <a:spcBef>
                  <a:spcPts val="1600"/>
                </a:spcBef>
                <a:tabLst/>
                <a:defRPr sz="2000">
                  <a:solidFill>
                    <a:srgbClr val="212121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Spectral processing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300248" y="3781241"/>
            <a:ext cx="12155791" cy="2191118"/>
            <a:chOff x="0" y="0"/>
            <a:chExt cx="12155789" cy="2191116"/>
          </a:xfrm>
        </p:grpSpPr>
        <p:sp>
          <p:nvSpPr>
            <p:cNvPr id="148" name="Shape 148"/>
            <p:cNvSpPr/>
            <p:nvPr/>
          </p:nvSpPr>
          <p:spPr>
            <a:xfrm>
              <a:off x="200473" y="9257"/>
              <a:ext cx="11955317" cy="2181860"/>
            </a:xfrm>
            <a:prstGeom prst="rect">
              <a:avLst/>
            </a:prstGeom>
            <a:noFill/>
            <a:ln w="254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tabLst>
                  <a:tab pos="1066800" algn="l"/>
                </a:tabLst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55" name="Group 155"/>
            <p:cNvGrpSpPr/>
            <p:nvPr/>
          </p:nvGrpSpPr>
          <p:grpSpPr>
            <a:xfrm>
              <a:off x="1102809" y="0"/>
              <a:ext cx="10808309" cy="2001804"/>
              <a:chOff x="0" y="108356"/>
              <a:chExt cx="10808307" cy="2001803"/>
            </a:xfrm>
          </p:grpSpPr>
          <p:pic>
            <p:nvPicPr>
              <p:cNvPr id="149" name="1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16798" y="469388"/>
                <a:ext cx="2187695" cy="16407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0" name="2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249391" y="469388"/>
                <a:ext cx="2187695" cy="16407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1" name="3.pdf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8249347" y="469388"/>
                <a:ext cx="2187695" cy="16407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2" name="Shape 152"/>
              <p:cNvSpPr/>
              <p:nvPr/>
            </p:nvSpPr>
            <p:spPr>
              <a:xfrm>
                <a:off x="0" y="154479"/>
                <a:ext cx="3394906" cy="3524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ts val="2100"/>
                  </a:lnSpc>
                  <a:tabLst>
                    <a:tab pos="1066800" algn="l"/>
                  </a:tabLst>
                  <a:defRPr sz="1800">
                    <a:latin typeface="Inconsolata"/>
                    <a:ea typeface="Inconsolata"/>
                    <a:cs typeface="Inconsolata"/>
                    <a:sym typeface="Inconsolata"/>
                  </a:defRPr>
                </a:lvl1pPr>
              </a:lstStyle>
              <a:p>
                <a:r>
                  <a:t>image(Brain_1, mz=9984.7, …)</a:t>
                </a: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3817188" y="108356"/>
                <a:ext cx="3387160" cy="4447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ts val="2100"/>
                  </a:lnSpc>
                  <a:tabLst>
                    <a:tab pos="1066800" algn="l"/>
                  </a:tabLst>
                  <a:defRPr sz="1800">
                    <a:latin typeface="Inconsolata"/>
                    <a:ea typeface="Inconsolata"/>
                    <a:cs typeface="Inconsolata"/>
                    <a:sym typeface="Inconsolata"/>
                  </a:defRPr>
                </a:lvl1pPr>
              </a:lstStyle>
              <a:p>
                <a:r>
                  <a:t>contrast.enhance=“histogram”</a:t>
                </a: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8008632" y="154479"/>
                <a:ext cx="2799676" cy="3524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ts val="2100"/>
                  </a:lnSpc>
                  <a:tabLst>
                    <a:tab pos="1066800" algn="l"/>
                  </a:tabLst>
                  <a:defRPr sz="1800">
                    <a:latin typeface="Inconsolata"/>
                    <a:ea typeface="Inconsolata"/>
                    <a:cs typeface="Inconsolata"/>
                    <a:sym typeface="Inconsolata"/>
                  </a:defRPr>
                </a:lvl1pPr>
              </a:lstStyle>
              <a:p>
                <a:r>
                  <a:t>smooth.image=“gaussian”</a:t>
                </a:r>
              </a:p>
            </p:txBody>
          </p:sp>
        </p:grpSp>
        <p:sp>
          <p:nvSpPr>
            <p:cNvPr id="156" name="Shape 156"/>
            <p:cNvSpPr/>
            <p:nvPr/>
          </p:nvSpPr>
          <p:spPr>
            <a:xfrm rot="16200000">
              <a:off x="-420879" y="872083"/>
              <a:ext cx="1959429" cy="45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indent="0" algn="l" defTabSz="584200">
                <a:lnSpc>
                  <a:spcPct val="100000"/>
                </a:lnSpc>
                <a:spcBef>
                  <a:spcPts val="1600"/>
                </a:spcBef>
                <a:tabLst/>
                <a:defRPr sz="2000">
                  <a:solidFill>
                    <a:srgbClr val="212121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Image processing</a:t>
              </a:r>
            </a:p>
          </p:txBody>
        </p:sp>
        <p:grpSp>
          <p:nvGrpSpPr>
            <p:cNvPr id="159" name="Group 159"/>
            <p:cNvGrpSpPr/>
            <p:nvPr/>
          </p:nvGrpSpPr>
          <p:grpSpPr>
            <a:xfrm>
              <a:off x="0" y="872009"/>
              <a:ext cx="373228" cy="257785"/>
              <a:chOff x="0" y="0"/>
              <a:chExt cx="373227" cy="257783"/>
            </a:xfrm>
          </p:grpSpPr>
          <p:sp>
            <p:nvSpPr>
              <p:cNvPr id="157" name="Shape 157"/>
              <p:cNvSpPr/>
              <p:nvPr/>
            </p:nvSpPr>
            <p:spPr>
              <a:xfrm flipH="1">
                <a:off x="23970" y="0"/>
                <a:ext cx="1" cy="257784"/>
              </a:xfrm>
              <a:prstGeom prst="line">
                <a:avLst/>
              </a:prstGeom>
              <a:noFill/>
              <a:ln w="508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0" y="234344"/>
                <a:ext cx="373228" cy="1"/>
              </a:xfrm>
              <a:prstGeom prst="line">
                <a:avLst/>
              </a:prstGeom>
              <a:noFill/>
              <a:ln w="50800" cap="flat">
                <a:solidFill>
                  <a:srgbClr val="005493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74" name="Group 174"/>
          <p:cNvGrpSpPr/>
          <p:nvPr/>
        </p:nvGrpSpPr>
        <p:grpSpPr>
          <a:xfrm>
            <a:off x="267130" y="6473524"/>
            <a:ext cx="12222027" cy="2439614"/>
            <a:chOff x="0" y="0"/>
            <a:chExt cx="12222025" cy="2439613"/>
          </a:xfrm>
        </p:grpSpPr>
        <p:sp>
          <p:nvSpPr>
            <p:cNvPr id="161" name="Shape 161"/>
            <p:cNvSpPr/>
            <p:nvPr/>
          </p:nvSpPr>
          <p:spPr>
            <a:xfrm>
              <a:off x="200997" y="6035"/>
              <a:ext cx="11986533" cy="2433579"/>
            </a:xfrm>
            <a:prstGeom prst="rect">
              <a:avLst/>
            </a:prstGeom>
            <a:noFill/>
            <a:ln w="254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tabLst>
                  <a:tab pos="1066800" algn="l"/>
                </a:tabLst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rot="16200000">
              <a:off x="-439657" y="1003371"/>
              <a:ext cx="1955987" cy="438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indent="0" algn="l" defTabSz="584200">
                <a:lnSpc>
                  <a:spcPct val="100000"/>
                </a:lnSpc>
                <a:spcBef>
                  <a:spcPts val="1600"/>
                </a:spcBef>
                <a:tabLst/>
                <a:defRPr sz="2000">
                  <a:solidFill>
                    <a:srgbClr val="212121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Statistical analysis</a:t>
              </a:r>
            </a:p>
          </p:txBody>
        </p:sp>
        <p:grpSp>
          <p:nvGrpSpPr>
            <p:cNvPr id="165" name="Group 165"/>
            <p:cNvGrpSpPr/>
            <p:nvPr/>
          </p:nvGrpSpPr>
          <p:grpSpPr>
            <a:xfrm>
              <a:off x="0" y="1074856"/>
              <a:ext cx="374202" cy="258458"/>
              <a:chOff x="0" y="0"/>
              <a:chExt cx="374201" cy="258456"/>
            </a:xfrm>
          </p:grpSpPr>
          <p:sp>
            <p:nvSpPr>
              <p:cNvPr id="163" name="Shape 163"/>
              <p:cNvSpPr/>
              <p:nvPr/>
            </p:nvSpPr>
            <p:spPr>
              <a:xfrm flipH="1">
                <a:off x="24033" y="0"/>
                <a:ext cx="1" cy="258457"/>
              </a:xfrm>
              <a:prstGeom prst="line">
                <a:avLst/>
              </a:prstGeom>
              <a:noFill/>
              <a:ln w="508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0" y="234956"/>
                <a:ext cx="374202" cy="1"/>
              </a:xfrm>
              <a:prstGeom prst="line">
                <a:avLst/>
              </a:prstGeom>
              <a:noFill/>
              <a:ln w="50800" cap="flat">
                <a:solidFill>
                  <a:srgbClr val="005493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tabLst>
                    <a:tab pos="1066800" algn="l"/>
                  </a:tabLst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173" name="Group 173"/>
            <p:cNvGrpSpPr/>
            <p:nvPr/>
          </p:nvGrpSpPr>
          <p:grpSpPr>
            <a:xfrm>
              <a:off x="1164353" y="-1"/>
              <a:ext cx="11057673" cy="2408172"/>
              <a:chOff x="0" y="0"/>
              <a:chExt cx="11057671" cy="2408170"/>
            </a:xfrm>
          </p:grpSpPr>
          <p:pic>
            <p:nvPicPr>
              <p:cNvPr id="166" name="droppedImage.pdf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372823"/>
                <a:ext cx="2764626" cy="18430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7" name="PIGII_206-sscg-brain-topion.pdf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rcRect/>
              <a:stretch>
                <a:fillRect/>
              </a:stretch>
            </p:blipFill>
            <p:spPr>
              <a:xfrm>
                <a:off x="3117651" y="1508"/>
                <a:ext cx="1709983" cy="12824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8" name="PIGII_206-ssca-liver-topion.pdf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3789527" y="1124114"/>
                <a:ext cx="1710063" cy="12825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PIGII_206-sscg.pdf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t="9706"/>
              <a:stretch>
                <a:fillRect/>
              </a:stretch>
            </p:blipFill>
            <p:spPr>
              <a:xfrm>
                <a:off x="7823767" y="452994"/>
                <a:ext cx="2764542" cy="18721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PIGII_206-sscg-brain-tstat.pdf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5180615" y="0"/>
                <a:ext cx="1714087" cy="12855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PIGII_206-sscg-liver-tstat.pdf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5709752" y="1122605"/>
                <a:ext cx="1714087" cy="12855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2" name="Shape 172"/>
              <p:cNvSpPr/>
              <p:nvPr/>
            </p:nvSpPr>
            <p:spPr>
              <a:xfrm>
                <a:off x="6951463" y="140878"/>
                <a:ext cx="4106209" cy="3533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lnSpc>
                    <a:spcPts val="2100"/>
                  </a:lnSpc>
                  <a:tabLst>
                    <a:tab pos="1066800" algn="l"/>
                  </a:tabLst>
                  <a:defRPr sz="1800">
                    <a:latin typeface="Inconsolata"/>
                    <a:ea typeface="Inconsolata"/>
                    <a:cs typeface="Inconsolata"/>
                    <a:sym typeface="Inconsolata"/>
                  </a:defRPr>
                </a:lvl1pPr>
              </a:lstStyle>
              <a:p>
                <a:r>
                  <a:t>spatialShrunkenCentroids(pig206, …)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184150" y="-47526"/>
            <a:ext cx="12636500" cy="927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lnSpc>
                <a:spcPct val="100000"/>
              </a:lnSpc>
              <a:tabLst/>
              <a:defRPr cap="all">
                <a:solidFill>
                  <a:srgbClr val="9411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Future development</a:t>
            </a:r>
          </a:p>
        </p:txBody>
      </p:sp>
      <p:sp>
        <p:nvSpPr>
          <p:cNvPr id="177" name="Shape 177"/>
          <p:cNvSpPr/>
          <p:nvPr/>
        </p:nvSpPr>
        <p:spPr>
          <a:xfrm>
            <a:off x="6381749" y="9283700"/>
            <a:ext cx="22860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584200">
              <a:lnSpc>
                <a:spcPct val="100000"/>
              </a:lnSpc>
              <a:tabLst/>
              <a:defRPr sz="1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fld id="{86CB4B4D-7CA3-9044-876B-883B54F8677D}" type="slidenum">
              <a:t>3</a:t>
            </a:fld>
            <a:r>
              <a:t>￼</a:t>
            </a:r>
          </a:p>
        </p:txBody>
      </p:sp>
      <p:sp>
        <p:nvSpPr>
          <p:cNvPr id="178" name="Shape 178"/>
          <p:cNvSpPr/>
          <p:nvPr/>
        </p:nvSpPr>
        <p:spPr>
          <a:xfrm rot="16200000">
            <a:off x="-1665104" y="4906637"/>
            <a:ext cx="44085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 algn="l" defTabSz="584200">
              <a:lnSpc>
                <a:spcPct val="100000"/>
              </a:lnSpc>
              <a:spcBef>
                <a:spcPts val="1600"/>
              </a:spcBef>
              <a:tabLst/>
              <a:defRPr sz="2800">
                <a:solidFill>
                  <a:srgbClr val="21212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Oetjen et al, Gigascience, 2015</a:t>
            </a:r>
          </a:p>
        </p:txBody>
      </p:sp>
      <p:pic>
        <p:nvPicPr>
          <p:cNvPr id="179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45556"/>
          <a:stretch>
            <a:fillRect/>
          </a:stretch>
        </p:blipFill>
        <p:spPr>
          <a:xfrm>
            <a:off x="1202449" y="5507346"/>
            <a:ext cx="2236192" cy="237204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1188878" y="1517553"/>
            <a:ext cx="5751166" cy="320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More statistical methods needed!!!</a:t>
            </a:r>
          </a:p>
          <a:p>
            <a:pPr lvl="2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Contribute, or write new packages</a:t>
            </a:r>
          </a:p>
          <a:p>
            <a:pPr lvl="2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Support for more formats</a:t>
            </a:r>
          </a:p>
          <a:p>
            <a:pPr lvl="2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Support for large datasets</a:t>
            </a:r>
          </a:p>
          <a:p>
            <a:pPr lvl="2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Support for 3D experiments</a:t>
            </a:r>
          </a:p>
          <a:p>
            <a:pPr lvl="2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More infrastructure for developers (e.g., traverse neighborhoods)</a:t>
            </a:r>
          </a:p>
        </p:txBody>
      </p:sp>
      <p:sp>
        <p:nvSpPr>
          <p:cNvPr id="181" name="Shape 181"/>
          <p:cNvSpPr/>
          <p:nvPr/>
        </p:nvSpPr>
        <p:spPr>
          <a:xfrm>
            <a:off x="1592044" y="899246"/>
            <a:ext cx="523083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3800"/>
              </a:spcBef>
              <a:tabLst/>
              <a:defRPr sz="3400">
                <a:solidFill>
                  <a:srgbClr val="9411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Cardinal</a:t>
            </a:r>
          </a:p>
        </p:txBody>
      </p:sp>
      <p:sp>
        <p:nvSpPr>
          <p:cNvPr id="182" name="Shape 182"/>
          <p:cNvSpPr/>
          <p:nvPr/>
        </p:nvSpPr>
        <p:spPr>
          <a:xfrm>
            <a:off x="8254993" y="899246"/>
            <a:ext cx="315776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3800"/>
              </a:spcBef>
              <a:tabLst/>
              <a:defRPr sz="3400">
                <a:solidFill>
                  <a:srgbClr val="9411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matter</a:t>
            </a:r>
          </a:p>
        </p:txBody>
      </p:sp>
      <p:sp>
        <p:nvSpPr>
          <p:cNvPr id="183" name="Shape 183"/>
          <p:cNvSpPr/>
          <p:nvPr/>
        </p:nvSpPr>
        <p:spPr>
          <a:xfrm>
            <a:off x="7338692" y="1515074"/>
            <a:ext cx="5526463" cy="4408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New package in development at </a:t>
            </a:r>
            <a:r>
              <a:rPr lang="en-US" sz="2800" i="1" u="sng" dirty="0" smtClean="0">
                <a:solidFill>
                  <a:srgbClr val="0054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github.com/kuwisdelu/matter</a:t>
            </a:r>
            <a:endParaRPr sz="2800" i="1" u="sng" dirty="0">
              <a:solidFill>
                <a:srgbClr val="005493"/>
              </a:solidFill>
              <a:latin typeface="Gill Sans SemiBold"/>
              <a:ea typeface="Gill Sans SemiBold"/>
              <a:cs typeface="Gill Sans SemiBold"/>
              <a:sym typeface="Gill Sans SemiBold"/>
              <a:hlinkClick r:id="rId3"/>
            </a:endParaRPr>
          </a:p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Disk-based computing similar to </a:t>
            </a:r>
            <a:r>
              <a:rPr sz="2800" i="1" dirty="0"/>
              <a:t>bigmemory, ff, </a:t>
            </a:r>
            <a:r>
              <a:rPr sz="2800" dirty="0"/>
              <a:t>and </a:t>
            </a:r>
            <a:r>
              <a:rPr sz="2800" i="1" dirty="0"/>
              <a:t>HDF5Array</a:t>
            </a:r>
          </a:p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Focus on flexibility of on-disk data</a:t>
            </a:r>
          </a:p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Focus on minimal memory</a:t>
            </a:r>
          </a:p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User-specified file structure</a:t>
            </a:r>
          </a:p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00" dirty="0"/>
              <a:t> Future backend for </a:t>
            </a:r>
            <a:r>
              <a:rPr sz="2800" i="1" dirty="0"/>
              <a:t>Cardinal</a:t>
            </a:r>
          </a:p>
        </p:txBody>
      </p:sp>
      <p:sp>
        <p:nvSpPr>
          <p:cNvPr id="184" name="Shape 184"/>
          <p:cNvSpPr/>
          <p:nvPr/>
        </p:nvSpPr>
        <p:spPr>
          <a:xfrm>
            <a:off x="7914475" y="5515017"/>
            <a:ext cx="4313558" cy="1862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 3D microbial time-course</a:t>
            </a:r>
          </a:p>
          <a:p>
            <a:pPr lvl="3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/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 2.85 GB on disk</a:t>
            </a:r>
          </a:p>
          <a:p>
            <a:pPr lvl="3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/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 17,672 pixels</a:t>
            </a:r>
          </a:p>
          <a:p>
            <a:pPr lvl="3" indent="0" algn="l">
              <a:lnSpc>
                <a:spcPct val="100000"/>
              </a:lnSpc>
              <a:buClr>
                <a:srgbClr val="941100"/>
              </a:buClr>
              <a:buSzPct val="100000"/>
              <a:buChar char="•"/>
              <a:tabLst/>
              <a:defRPr sz="3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 40,299 features</a:t>
            </a:r>
          </a:p>
        </p:txBody>
      </p:sp>
      <p:sp>
        <p:nvSpPr>
          <p:cNvPr id="185" name="Shape 185"/>
          <p:cNvSpPr/>
          <p:nvPr/>
        </p:nvSpPr>
        <p:spPr>
          <a:xfrm>
            <a:off x="7812175" y="5420085"/>
            <a:ext cx="4518157" cy="2052030"/>
          </a:xfrm>
          <a:prstGeom prst="rect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tabLst>
                <a:tab pos="1066800" algn="l"/>
              </a:tabLst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724592" y="7956235"/>
            <a:ext cx="4754663" cy="80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ts val="2800"/>
              </a:lnSpc>
              <a:tabLst>
                <a:tab pos="1066800" algn="l"/>
              </a:tabLst>
              <a:defRPr sz="2400" i="1">
                <a:solidFill>
                  <a:srgbClr val="00549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234 MB to compute 3 PC</a:t>
            </a:r>
          </a:p>
          <a:p>
            <a:pPr>
              <a:lnSpc>
                <a:spcPts val="2800"/>
              </a:lnSpc>
              <a:tabLst>
                <a:tab pos="1066800" algn="l"/>
              </a:tabLst>
              <a:defRPr sz="2400" i="1">
                <a:solidFill>
                  <a:srgbClr val="00549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79 MB memory overhead</a:t>
            </a:r>
          </a:p>
        </p:txBody>
      </p:sp>
      <p:grpSp>
        <p:nvGrpSpPr>
          <p:cNvPr id="197" name="Group 197"/>
          <p:cNvGrpSpPr/>
          <p:nvPr/>
        </p:nvGrpSpPr>
        <p:grpSpPr>
          <a:xfrm>
            <a:off x="3823085" y="4956257"/>
            <a:ext cx="3489449" cy="4090838"/>
            <a:chOff x="0" y="0"/>
            <a:chExt cx="3489448" cy="4090837"/>
          </a:xfrm>
        </p:grpSpPr>
        <p:pic>
          <p:nvPicPr>
            <p:cNvPr id="187" name="microbe-mz262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10540" b="8299"/>
            <a:stretch>
              <a:fillRect/>
            </a:stretch>
          </p:blipFill>
          <p:spPr>
            <a:xfrm flipH="1">
              <a:off x="134634" y="163598"/>
              <a:ext cx="2293693" cy="18615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microbe-pc1-scores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t="11258" b="11258"/>
            <a:stretch>
              <a:fillRect/>
            </a:stretch>
          </p:blipFill>
          <p:spPr>
            <a:xfrm flipH="1">
              <a:off x="1195756" y="2313620"/>
              <a:ext cx="2293693" cy="17772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Shape 189"/>
            <p:cNvSpPr/>
            <p:nvPr/>
          </p:nvSpPr>
          <p:spPr>
            <a:xfrm>
              <a:off x="1003150" y="0"/>
              <a:ext cx="524844" cy="3305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900"/>
                </a:lnSpc>
                <a:tabLst>
                  <a:tab pos="1066800" algn="l"/>
                </a:tabLst>
                <a:defRPr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r>
                <a:t>t = 8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69042" y="0"/>
              <a:ext cx="524844" cy="3305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900"/>
                </a:lnSpc>
                <a:tabLst>
                  <a:tab pos="1066800" algn="l"/>
                </a:tabLst>
                <a:defRPr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r>
                <a:t>t = 4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144795" y="0"/>
              <a:ext cx="617306" cy="3305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900"/>
                </a:lnSpc>
                <a:tabLst>
                  <a:tab pos="1066800" algn="l"/>
                </a:tabLst>
                <a:defRPr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r>
                <a:t>t = 11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2126488" y="2084711"/>
              <a:ext cx="524843" cy="330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900"/>
                </a:lnSpc>
                <a:tabLst>
                  <a:tab pos="1066800" algn="l"/>
                </a:tabLst>
                <a:defRPr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r>
                <a:t>t = 8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2892380" y="2084711"/>
              <a:ext cx="524843" cy="330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900"/>
                </a:lnSpc>
                <a:tabLst>
                  <a:tab pos="1066800" algn="l"/>
                </a:tabLst>
                <a:defRPr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r>
                <a:t>t = 4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1268132" y="2084711"/>
              <a:ext cx="617307" cy="330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900"/>
                </a:lnSpc>
                <a:tabLst>
                  <a:tab pos="1066800" algn="l"/>
                </a:tabLst>
                <a:defRPr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r>
                <a:t>t = 11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2145537" y="879017"/>
              <a:ext cx="1094769" cy="330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900"/>
                </a:lnSpc>
                <a:tabLst>
                  <a:tab pos="1066800" algn="l"/>
                </a:tabLst>
                <a:defRPr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r>
                <a:t>m/z 262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0" y="2833402"/>
              <a:ext cx="1298295" cy="33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900"/>
                </a:lnSpc>
                <a:tabLst>
                  <a:tab pos="1066800" algn="l"/>
                </a:tabLst>
                <a:defRPr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r>
                <a:t>PC1 scores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ts val="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ts val="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ts val="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ts val="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330</Words>
  <Application>Microsoft Macintosh PowerPoint</Application>
  <PresentationFormat>Custom</PresentationFormat>
  <Paragraphs>58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Kyle Bemis</cp:lastModifiedBy>
  <cp:revision>4</cp:revision>
  <dcterms:modified xsi:type="dcterms:W3CDTF">2016-09-03T04:36:54Z</dcterms:modified>
</cp:coreProperties>
</file>