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409" r:id="rId2"/>
    <p:sldId id="422" r:id="rId3"/>
    <p:sldId id="420" r:id="rId4"/>
    <p:sldId id="434" r:id="rId5"/>
    <p:sldId id="433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11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14" autoAdjust="0"/>
    <p:restoredTop sz="94660"/>
  </p:normalViewPr>
  <p:slideViewPr>
    <p:cSldViewPr>
      <p:cViewPr varScale="1">
        <p:scale>
          <a:sx n="82" d="100"/>
          <a:sy n="82" d="100"/>
        </p:scale>
        <p:origin x="11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A7F3-B5BF-43ED-897E-AC40559CF4E9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BB9FF-C7F5-4040-A579-CC73A6E8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B9FF-C7F5-4040-A579-CC73A6E82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B9FF-C7F5-4040-A579-CC73A6E82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B9FF-C7F5-4040-A579-CC73A6E82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B9FF-C7F5-4040-A579-CC73A6E82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ABB9FF-C7F5-4040-A579-CC73A6E82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022-E4A3-4792-AAA3-F3D5D4AD259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838200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34C2D-3165-4F39-B522-4EA5B0A27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600201"/>
            <a:ext cx="1097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96C6-D8AD-4923-9FA5-40D91BCF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35B03E-1229-4E28-9E99-2C89B3D655B9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C84B-0A21-4C1E-B290-B282762F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A0BE-EA6A-409B-A924-114C036D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0953E-1D07-481D-B734-3E31749EF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7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B1A18E03-CBB2-4529-BBDC-AE80E93B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BC385681-7527-44A7-8FCB-2D4741B7CD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5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6A73-7096-48D2-AC43-20290404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45B0FC-5198-4CE0-95C5-58BD48A92A32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F74A-E3E6-45BD-807B-6B7FD2DB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1968-EC62-4FF2-BCDE-D3A2A269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93986-40CF-411A-85B6-7AF830499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77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4"/>
            <a:ext cx="109728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7228-DD5B-46B4-91FC-6240C5F6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8E9BD8-5C4E-4694-A075-FB19488DE086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36F3-B109-4766-B84A-F20EDC4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F6A7-ED85-447B-986E-CD0B661C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8A586-E497-4D29-8FE6-4B8390E7F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35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838201"/>
            <a:ext cx="109728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87F14A-F619-4E32-B03A-289C3EFA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A38CF6-DECB-4454-8C1F-84A47E4E7870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9CFFD6-0B5D-4A0D-B728-51D082FE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CFB988-FC05-468F-A34F-480F7686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0C6C4-33C2-4081-87B7-8698CFD33F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356CBA-BCB6-442C-BE2F-04AB44EC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CC53E-3C19-403F-B5CB-88BE342B07C5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0CB89F-63D0-482D-A1A0-1183D091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5E57DB-846A-4D44-A6A0-827F1D0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EB842-6F7B-4A57-A4AF-AF6B4FD79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42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162"/>
            <a:ext cx="109728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B57917-4E43-4037-B88B-828DD995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2D0640-AF4B-43DF-991D-BE95FBE5D192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4CAE596-2097-4E4B-BBE2-5502C818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AC4D44-1E6F-4930-A9A2-2230B5A8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63DBC-EFB3-4A3A-87E8-478252D40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8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DFA842-485A-425A-BEF7-50BD449D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433482-E91A-4406-B77F-CC5738AA129F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472080-EC3F-4562-ACA1-F2E474A1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B9C75D-88FD-468C-8056-9EFEFEDA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945D6-EFC8-4EC6-BBA8-BB17FAA80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18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015F26-19CB-47F1-9BB9-9FFAEB88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DEF23E-72C2-4724-8E0C-785E63E299E9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5C6367-6DF2-4475-8B91-6A30645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609EA5-58C5-488F-B3F3-1CCD33FD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92F91-0819-41FA-80DC-12D72D862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40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38200"/>
            <a:ext cx="73152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6EFA64-8952-494E-90E7-1DD0E833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9F1348-05C7-4650-B916-D8E3D3DA98C1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43CA07-CD1C-4636-AC70-AD32ED75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582581-8AF7-481F-897D-493BFA10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07F23-F898-4939-BD51-49F6186982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0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17093A1B-FCA5-4070-9F90-283460B354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01379-8732-4844-8CA7-ED25F4F33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83E46A-419A-4AC0-9AE5-B44C95C50C11}" type="datetime1">
              <a:rPr lang="en-US" altLang="en-US" smtClean="0"/>
              <a:t>10/27/2019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CBBC-613E-426C-9E12-81BCD2719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82EF-F819-4206-8209-F9D4E8C74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5FB8C9D-1897-48C9-B093-F5DC65D374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E952D2F2-C020-4EBC-90E8-1487325CE5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8D20B889-F885-47F6-9D9A-A69997794F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638"/>
            <a:ext cx="3657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9B1E23-67BD-4119-B35C-77694ED8F333}"/>
              </a:ext>
            </a:extLst>
          </p:cNvPr>
          <p:cNvCxnSpPr/>
          <p:nvPr userDrawn="1"/>
        </p:nvCxnSpPr>
        <p:spPr>
          <a:xfrm>
            <a:off x="609600" y="609600"/>
            <a:ext cx="10972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5" r:id="rId10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BB42-EC28-4BE6-B9B3-82F6D56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86-40CF-411A-85B6-7AF8304998A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F9A49-AA3F-4DB1-9BB8-46F034972749}"/>
              </a:ext>
            </a:extLst>
          </p:cNvPr>
          <p:cNvSpPr/>
          <p:nvPr/>
        </p:nvSpPr>
        <p:spPr>
          <a:xfrm>
            <a:off x="495300" y="200682"/>
            <a:ext cx="1120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DF3DE-00FF-4504-899B-714074F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6592"/>
            <a:ext cx="9277350" cy="789890"/>
          </a:xfrm>
        </p:spPr>
        <p:txBody>
          <a:bodyPr/>
          <a:lstStyle/>
          <a:p>
            <a:r>
              <a:rPr lang="en-US" dirty="0"/>
              <a:t>Analysis goal: class comparison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9B646-BF1C-9244-BD8B-469999854ABB}"/>
              </a:ext>
            </a:extLst>
          </p:cNvPr>
          <p:cNvSpPr/>
          <p:nvPr/>
        </p:nvSpPr>
        <p:spPr>
          <a:xfrm>
            <a:off x="838200" y="838200"/>
            <a:ext cx="10062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Analyze one m/z at a 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D29ED-11B6-5246-AC39-AABFC2D277E3}"/>
              </a:ext>
            </a:extLst>
          </p:cNvPr>
          <p:cNvGrpSpPr/>
          <p:nvPr/>
        </p:nvGrpSpPr>
        <p:grpSpPr>
          <a:xfrm>
            <a:off x="685800" y="1511309"/>
            <a:ext cx="11215667" cy="1831282"/>
            <a:chOff x="53522" y="1480605"/>
            <a:chExt cx="10143276" cy="18409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C285DD-DFF3-5843-9741-5CEC1348FF76}"/>
                </a:ext>
              </a:extLst>
            </p:cNvPr>
            <p:cNvSpPr txBox="1"/>
            <p:nvPr/>
          </p:nvSpPr>
          <p:spPr>
            <a:xfrm>
              <a:off x="53522" y="2909938"/>
              <a:ext cx="1283048" cy="40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E1325B-C96A-3149-92B3-5532B52CA149}"/>
                </a:ext>
              </a:extLst>
            </p:cNvPr>
            <p:cNvSpPr txBox="1"/>
            <p:nvPr/>
          </p:nvSpPr>
          <p:spPr>
            <a:xfrm>
              <a:off x="1574906" y="2919306"/>
              <a:ext cx="1867956" cy="40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2   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A59AC2-26AF-4245-9A45-4F53FE6B0D32}"/>
                </a:ext>
              </a:extLst>
            </p:cNvPr>
            <p:cNvSpPr txBox="1"/>
            <p:nvPr/>
          </p:nvSpPr>
          <p:spPr>
            <a:xfrm>
              <a:off x="3374299" y="2934673"/>
              <a:ext cx="1370213" cy="3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C2C3F3-3A95-664B-9050-204A257D7781}"/>
                </a:ext>
              </a:extLst>
            </p:cNvPr>
            <p:cNvSpPr txBox="1"/>
            <p:nvPr/>
          </p:nvSpPr>
          <p:spPr>
            <a:xfrm>
              <a:off x="5548383" y="2919306"/>
              <a:ext cx="1370212" cy="40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9092E-A172-B643-9886-80F74C85BA28}"/>
                </a:ext>
              </a:extLst>
            </p:cNvPr>
            <p:cNvSpPr txBox="1"/>
            <p:nvPr/>
          </p:nvSpPr>
          <p:spPr>
            <a:xfrm>
              <a:off x="7214866" y="2919306"/>
              <a:ext cx="2046183" cy="40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2 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60749D-7416-BA4C-9C20-A3052B3FBDC9}"/>
                </a:ext>
              </a:extLst>
            </p:cNvPr>
            <p:cNvSpPr txBox="1"/>
            <p:nvPr/>
          </p:nvSpPr>
          <p:spPr>
            <a:xfrm>
              <a:off x="8826585" y="2909938"/>
              <a:ext cx="1370213" cy="402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B50D65-A687-1145-8011-C981DAB8AB60}"/>
                </a:ext>
              </a:extLst>
            </p:cNvPr>
            <p:cNvSpPr txBox="1"/>
            <p:nvPr/>
          </p:nvSpPr>
          <p:spPr>
            <a:xfrm>
              <a:off x="1824283" y="1480605"/>
              <a:ext cx="1369201" cy="386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07724F-8D8B-B148-9B7D-08E7D712A94C}"/>
              </a:ext>
            </a:extLst>
          </p:cNvPr>
          <p:cNvSpPr txBox="1"/>
          <p:nvPr/>
        </p:nvSpPr>
        <p:spPr>
          <a:xfrm>
            <a:off x="885825" y="3581400"/>
            <a:ext cx="7191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What to compare:</a:t>
            </a:r>
          </a:p>
          <a:p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    </a:t>
            </a:r>
            <a:r>
              <a:rPr lang="en-US" sz="2400" dirty="0">
                <a:latin typeface="Abadi Extra Light" panose="020B0604020202020204" pitchFamily="34" charset="0"/>
              </a:rPr>
              <a:t>Average ion intensity across tissue: between groups</a:t>
            </a:r>
            <a:endParaRPr lang="en-US" sz="24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Statistical methods:</a:t>
            </a:r>
          </a:p>
          <a:p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    </a:t>
            </a:r>
            <a:r>
              <a:rPr lang="en-US" sz="2400" dirty="0">
                <a:latin typeface="Abadi Extra Light" panose="020B0604020202020204" pitchFamily="34" charset="0"/>
              </a:rPr>
              <a:t>T-test, ANOVA,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Limitations:</a:t>
            </a:r>
          </a:p>
          <a:p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    </a:t>
            </a:r>
            <a:r>
              <a:rPr lang="en-US" sz="2400" dirty="0">
                <a:latin typeface="Abadi Extra Light" panose="020B0604020202020204" pitchFamily="34" charset="0"/>
              </a:rPr>
              <a:t>loss of spatial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C6813-51CD-4AF5-9DDD-0E875C497D71}"/>
              </a:ext>
            </a:extLst>
          </p:cNvPr>
          <p:cNvSpPr txBox="1"/>
          <p:nvPr/>
        </p:nvSpPr>
        <p:spPr>
          <a:xfrm>
            <a:off x="8472759" y="1496868"/>
            <a:ext cx="150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94087-DFD3-124D-B68F-02F5B3974A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31" t="10554" r="61413" b="73869"/>
          <a:stretch/>
        </p:blipFill>
        <p:spPr>
          <a:xfrm>
            <a:off x="378781" y="1950018"/>
            <a:ext cx="1828800" cy="10223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A8509D-DB93-0F41-812F-C6375D605E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19" t="10454" r="11612" b="73969"/>
          <a:stretch/>
        </p:blipFill>
        <p:spPr>
          <a:xfrm>
            <a:off x="2153059" y="1962791"/>
            <a:ext cx="1792374" cy="10223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CD5A18B-1066-734D-8489-FC4DAAA834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91" t="43548" r="60983" b="40876"/>
          <a:stretch/>
        </p:blipFill>
        <p:spPr>
          <a:xfrm>
            <a:off x="3980373" y="1970439"/>
            <a:ext cx="1856413" cy="10223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73087B-9A99-5449-BC92-A7BC1848B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52" t="44386" r="9322" b="40284"/>
          <a:stretch/>
        </p:blipFill>
        <p:spPr>
          <a:xfrm>
            <a:off x="6378355" y="2043920"/>
            <a:ext cx="1856414" cy="10062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2C66A9-8479-F442-BA4A-35FBA8338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94" t="78338" r="60050" b="7847"/>
          <a:stretch/>
        </p:blipFill>
        <p:spPr>
          <a:xfrm>
            <a:off x="8155619" y="2043921"/>
            <a:ext cx="1828800" cy="9067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854035-EE58-8C4D-B41A-69EFAD9DE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05" t="78636" r="9180" b="8748"/>
          <a:stretch/>
        </p:blipFill>
        <p:spPr>
          <a:xfrm>
            <a:off x="10068237" y="2083313"/>
            <a:ext cx="1833230" cy="8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26"/>
    </mc:Choice>
    <mc:Fallback xmlns="">
      <p:transition spd="slow" advTm="856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BB42-EC28-4BE6-B9B3-82F6D56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86-40CF-411A-85B6-7AF8304998A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F9A49-AA3F-4DB1-9BB8-46F034972749}"/>
              </a:ext>
            </a:extLst>
          </p:cNvPr>
          <p:cNvSpPr/>
          <p:nvPr/>
        </p:nvSpPr>
        <p:spPr>
          <a:xfrm>
            <a:off x="495300" y="200682"/>
            <a:ext cx="1120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DF3DE-00FF-4504-899B-714074F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6592"/>
            <a:ext cx="9277350" cy="789890"/>
          </a:xfrm>
        </p:spPr>
        <p:txBody>
          <a:bodyPr/>
          <a:lstStyle/>
          <a:p>
            <a:r>
              <a:rPr lang="en-US" dirty="0"/>
              <a:t>Spatial-DGMM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BF5246-C29F-6A4E-855E-DD35F687BBA9}"/>
              </a:ext>
            </a:extLst>
          </p:cNvPr>
          <p:cNvSpPr/>
          <p:nvPr/>
        </p:nvSpPr>
        <p:spPr>
          <a:xfrm>
            <a:off x="658502" y="685800"/>
            <a:ext cx="1130489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Spatial-DGMM is a Dirichlet Gaussian mixture model with spatial dependence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Assumptions: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k subgroups per ion image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The intensities of pixels are from k Gaussian components with unique means and variances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The component membership of a pixel ~ Dirichlet process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latin typeface="Abadi Extra Light" panose="020B0604020202020204" pitchFamily="34" charset="0"/>
              </a:rPr>
              <a:t>The component memberships of pixels are spatially correlated 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C918CF-431C-4A4C-B5A1-7A5361B7D3C3}"/>
              </a:ext>
            </a:extLst>
          </p:cNvPr>
          <p:cNvSpPr txBox="1"/>
          <p:nvPr/>
        </p:nvSpPr>
        <p:spPr>
          <a:xfrm>
            <a:off x="2057400" y="5105400"/>
            <a:ext cx="275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2E8D0-A06A-AD43-B35B-4F7D6FF66622}"/>
              </a:ext>
            </a:extLst>
          </p:cNvPr>
          <p:cNvSpPr txBox="1"/>
          <p:nvPr/>
        </p:nvSpPr>
        <p:spPr>
          <a:xfrm>
            <a:off x="6438871" y="5139112"/>
            <a:ext cx="275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49B1C48-54A0-6747-83F1-E8614600F85B}"/>
              </a:ext>
            </a:extLst>
          </p:cNvPr>
          <p:cNvSpPr/>
          <p:nvPr/>
        </p:nvSpPr>
        <p:spPr>
          <a:xfrm rot="16200000">
            <a:off x="5553715" y="4108947"/>
            <a:ext cx="304800" cy="6126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7EA1B-D2ED-8D4A-8BA9-A03B2B77BBA7}"/>
              </a:ext>
            </a:extLst>
          </p:cNvPr>
          <p:cNvSpPr txBox="1"/>
          <p:nvPr/>
        </p:nvSpPr>
        <p:spPr>
          <a:xfrm>
            <a:off x="1752600" y="5514476"/>
            <a:ext cx="34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 Extra Light" panose="020B0204020104020204" pitchFamily="34" charset="0"/>
              </a:rPr>
              <a:t>Single ion image (ion intensities of one m/z across the sample)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9A202-50EE-C94E-B331-3E0705027F0E}"/>
              </a:ext>
            </a:extLst>
          </p:cNvPr>
          <p:cNvSpPr txBox="1"/>
          <p:nvPr/>
        </p:nvSpPr>
        <p:spPr>
          <a:xfrm>
            <a:off x="6209523" y="5514476"/>
            <a:ext cx="4525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Number of Gaussian components and their means and variances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 Extra Light" panose="020B0204020104020204" pitchFamily="34" charset="0"/>
              </a:rPr>
              <a:t>Component membership of each pixel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1C8AE-5713-8943-A15F-2CC80104D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46" t="22986" r="21586" b="22486"/>
          <a:stretch/>
        </p:blipFill>
        <p:spPr>
          <a:xfrm>
            <a:off x="6667471" y="3474456"/>
            <a:ext cx="2301957" cy="1807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05F206-97D2-8E4D-B9CE-65D9BA514F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850" t="21169" r="30887" b="25466"/>
          <a:stretch/>
        </p:blipFill>
        <p:spPr>
          <a:xfrm>
            <a:off x="2570006" y="3429000"/>
            <a:ext cx="1828800" cy="1786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40DA1B-B7F3-40FC-83AC-811014301EB5}"/>
              </a:ext>
            </a:extLst>
          </p:cNvPr>
          <p:cNvSpPr txBox="1"/>
          <p:nvPr/>
        </p:nvSpPr>
        <p:spPr>
          <a:xfrm>
            <a:off x="9185007" y="4037179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</a:t>
            </a:r>
            <a:r>
              <a:rPr lang="en-US" i="1" dirty="0"/>
              <a:t>N (</a:t>
            </a:r>
            <a:r>
              <a:rPr lang="el-GR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l-GR" i="1" dirty="0"/>
              <a:t>σ</a:t>
            </a:r>
            <a:r>
              <a:rPr lang="en-US" i="1" baseline="30000" dirty="0"/>
              <a:t>2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en-US" i="1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D4C22-E524-4B22-A206-6DEB20327832}"/>
              </a:ext>
            </a:extLst>
          </p:cNvPr>
          <p:cNvSpPr txBox="1"/>
          <p:nvPr/>
        </p:nvSpPr>
        <p:spPr>
          <a:xfrm>
            <a:off x="9185007" y="4471156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</a:t>
            </a:r>
            <a:r>
              <a:rPr lang="en-US" i="1" dirty="0"/>
              <a:t>N (</a:t>
            </a:r>
            <a:r>
              <a:rPr lang="el-GR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, </a:t>
            </a:r>
            <a:r>
              <a:rPr lang="el-GR" i="1" dirty="0"/>
              <a:t>σ</a:t>
            </a:r>
            <a:r>
              <a:rPr lang="en-US" i="1" baseline="30000" dirty="0"/>
              <a:t>2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endParaRPr lang="en-US" i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B5E12-6AE6-427C-A027-743B81019C2A}"/>
              </a:ext>
            </a:extLst>
          </p:cNvPr>
          <p:cNvSpPr txBox="1"/>
          <p:nvPr/>
        </p:nvSpPr>
        <p:spPr>
          <a:xfrm>
            <a:off x="8198844" y="3701728"/>
            <a:ext cx="2753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K =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92724-CCD9-4DBC-9169-C7C212B6C46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05800" y="4221845"/>
            <a:ext cx="87920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302CBB-A463-422F-B973-AE9C13631C4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391400" y="4655822"/>
            <a:ext cx="1793607" cy="2971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59"/>
    </mc:Choice>
    <mc:Fallback xmlns="">
      <p:transition spd="slow" advTm="412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965B40-6D64-134F-A3E6-5E953DA07656}"/>
              </a:ext>
            </a:extLst>
          </p:cNvPr>
          <p:cNvGrpSpPr/>
          <p:nvPr/>
        </p:nvGrpSpPr>
        <p:grpSpPr>
          <a:xfrm>
            <a:off x="152400" y="2142764"/>
            <a:ext cx="5715000" cy="1999500"/>
            <a:chOff x="685800" y="1524000"/>
            <a:chExt cx="5715000" cy="1999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880FE5-1C8D-564E-8B68-1A15C585F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578"/>
            <a:stretch/>
          </p:blipFill>
          <p:spPr>
            <a:xfrm>
              <a:off x="685800" y="1524000"/>
              <a:ext cx="5715000" cy="174343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E58E35-FA15-3B46-9E69-2F7F6E2235DF}"/>
                </a:ext>
              </a:extLst>
            </p:cNvPr>
            <p:cNvSpPr txBox="1"/>
            <p:nvPr/>
          </p:nvSpPr>
          <p:spPr>
            <a:xfrm>
              <a:off x="1457325" y="3154168"/>
              <a:ext cx="159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 replicates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E634AD-FCA3-FD40-A812-FBE7AAE65D90}"/>
                </a:ext>
              </a:extLst>
            </p:cNvPr>
            <p:cNvSpPr txBox="1"/>
            <p:nvPr/>
          </p:nvSpPr>
          <p:spPr>
            <a:xfrm>
              <a:off x="3954462" y="3115036"/>
              <a:ext cx="159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replicates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BB42-EC28-4BE6-B9B3-82F6D56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86-40CF-411A-85B6-7AF8304998A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F9A49-AA3F-4DB1-9BB8-46F034972749}"/>
              </a:ext>
            </a:extLst>
          </p:cNvPr>
          <p:cNvSpPr/>
          <p:nvPr/>
        </p:nvSpPr>
        <p:spPr>
          <a:xfrm>
            <a:off x="495300" y="200682"/>
            <a:ext cx="1120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DF3DE-00FF-4504-899B-714074F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6592"/>
            <a:ext cx="9277350" cy="789890"/>
          </a:xfrm>
        </p:spPr>
        <p:txBody>
          <a:bodyPr/>
          <a:lstStyle/>
          <a:p>
            <a:r>
              <a:rPr lang="en-US" dirty="0"/>
              <a:t>Spatial-DGMM uncovers differences in ion abundance between conditions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CE5BC-4312-5D4E-823F-AA8E7ED45546}"/>
              </a:ext>
            </a:extLst>
          </p:cNvPr>
          <p:cNvSpPr/>
          <p:nvPr/>
        </p:nvSpPr>
        <p:spPr>
          <a:xfrm>
            <a:off x="685800" y="1161871"/>
            <a:ext cx="1004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Goal: class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Spatial-DGMM overcomes the limitation of average ion intensity across tissue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F747E-8409-D741-A114-FA798A2E0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11" b="-71"/>
          <a:stretch/>
        </p:blipFill>
        <p:spPr>
          <a:xfrm>
            <a:off x="6247132" y="2614733"/>
            <a:ext cx="5715000" cy="3741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E462BA-D673-7E40-92CD-4D675554FE27}"/>
              </a:ext>
            </a:extLst>
          </p:cNvPr>
          <p:cNvSpPr txBox="1"/>
          <p:nvPr/>
        </p:nvSpPr>
        <p:spPr>
          <a:xfrm>
            <a:off x="6916780" y="2089035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intensity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EB914-EB49-994E-A5B0-2A7CBA2A24BE}"/>
              </a:ext>
            </a:extLst>
          </p:cNvPr>
          <p:cNvSpPr txBox="1"/>
          <p:nvPr/>
        </p:nvSpPr>
        <p:spPr>
          <a:xfrm>
            <a:off x="9531393" y="2064942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intensity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3E629-CCF4-4A48-B22D-EABAB1DD34DC}"/>
              </a:ext>
            </a:extLst>
          </p:cNvPr>
          <p:cNvSpPr/>
          <p:nvPr/>
        </p:nvSpPr>
        <p:spPr>
          <a:xfrm>
            <a:off x="9240102" y="2118049"/>
            <a:ext cx="2113698" cy="3873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959B3-8345-48B4-9307-56A07AFE1F2C}"/>
              </a:ext>
            </a:extLst>
          </p:cNvPr>
          <p:cNvSpPr/>
          <p:nvPr/>
        </p:nvSpPr>
        <p:spPr>
          <a:xfrm>
            <a:off x="7391400" y="45720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2AF4B-61B3-4A73-907B-F485C26103D1}"/>
              </a:ext>
            </a:extLst>
          </p:cNvPr>
          <p:cNvSpPr/>
          <p:nvPr/>
        </p:nvSpPr>
        <p:spPr>
          <a:xfrm>
            <a:off x="7954190" y="3772932"/>
            <a:ext cx="533400" cy="70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08635-99C8-48CC-8FAB-C502980644F6}"/>
              </a:ext>
            </a:extLst>
          </p:cNvPr>
          <p:cNvSpPr/>
          <p:nvPr/>
        </p:nvSpPr>
        <p:spPr>
          <a:xfrm>
            <a:off x="8436248" y="2883658"/>
            <a:ext cx="533400" cy="70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EA9E58-20EA-457F-93DB-3F2DE6A05C4C}"/>
              </a:ext>
            </a:extLst>
          </p:cNvPr>
          <p:cNvSpPr/>
          <p:nvPr/>
        </p:nvSpPr>
        <p:spPr>
          <a:xfrm>
            <a:off x="7630106" y="5156175"/>
            <a:ext cx="1209093" cy="75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29"/>
    </mc:Choice>
    <mc:Fallback xmlns="">
      <p:transition spd="slow" advTm="584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880FE5-1C8D-564E-8B68-1A15C585F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78"/>
          <a:stretch/>
        </p:blipFill>
        <p:spPr>
          <a:xfrm>
            <a:off x="152400" y="2142764"/>
            <a:ext cx="5715000" cy="31150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BB42-EC28-4BE6-B9B3-82F6D56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86-40CF-411A-85B6-7AF8304998A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F9A49-AA3F-4DB1-9BB8-46F034972749}"/>
              </a:ext>
            </a:extLst>
          </p:cNvPr>
          <p:cNvSpPr/>
          <p:nvPr/>
        </p:nvSpPr>
        <p:spPr>
          <a:xfrm>
            <a:off x="495300" y="200682"/>
            <a:ext cx="1120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DF3DE-00FF-4504-899B-714074F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6592"/>
            <a:ext cx="9277350" cy="789890"/>
          </a:xfrm>
        </p:spPr>
        <p:txBody>
          <a:bodyPr/>
          <a:lstStyle/>
          <a:p>
            <a:r>
              <a:rPr lang="en-US" dirty="0"/>
              <a:t>Spatial-DGMM uncovers differences in ion abundance between conditions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CE5BC-4312-5D4E-823F-AA8E7ED45546}"/>
              </a:ext>
            </a:extLst>
          </p:cNvPr>
          <p:cNvSpPr/>
          <p:nvPr/>
        </p:nvSpPr>
        <p:spPr>
          <a:xfrm>
            <a:off x="685800" y="1161871"/>
            <a:ext cx="1004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Goal: class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Spatial-DGMM overcomes the limitation of average ion intensity across tissue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F747E-8409-D741-A114-FA798A2E0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11" b="-71"/>
          <a:stretch/>
        </p:blipFill>
        <p:spPr>
          <a:xfrm>
            <a:off x="6247132" y="2614733"/>
            <a:ext cx="5715000" cy="3741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E462BA-D673-7E40-92CD-4D675554FE27}"/>
              </a:ext>
            </a:extLst>
          </p:cNvPr>
          <p:cNvSpPr txBox="1"/>
          <p:nvPr/>
        </p:nvSpPr>
        <p:spPr>
          <a:xfrm>
            <a:off x="6916780" y="2089035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intensity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EB914-EB49-994E-A5B0-2A7CBA2A24BE}"/>
              </a:ext>
            </a:extLst>
          </p:cNvPr>
          <p:cNvSpPr txBox="1"/>
          <p:nvPr/>
        </p:nvSpPr>
        <p:spPr>
          <a:xfrm>
            <a:off x="9531393" y="2064942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intensity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3E629-CCF4-4A48-B22D-EABAB1DD34DC}"/>
              </a:ext>
            </a:extLst>
          </p:cNvPr>
          <p:cNvSpPr/>
          <p:nvPr/>
        </p:nvSpPr>
        <p:spPr>
          <a:xfrm>
            <a:off x="9240102" y="2118049"/>
            <a:ext cx="2113698" cy="3873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9959B3-8345-48B4-9307-56A07AFE1F2C}"/>
              </a:ext>
            </a:extLst>
          </p:cNvPr>
          <p:cNvSpPr/>
          <p:nvPr/>
        </p:nvSpPr>
        <p:spPr>
          <a:xfrm>
            <a:off x="7391400" y="457200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C2AF4B-61B3-4A73-907B-F485C26103D1}"/>
              </a:ext>
            </a:extLst>
          </p:cNvPr>
          <p:cNvSpPr/>
          <p:nvPr/>
        </p:nvSpPr>
        <p:spPr>
          <a:xfrm>
            <a:off x="7954190" y="3772932"/>
            <a:ext cx="533400" cy="70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08635-99C8-48CC-8FAB-C502980644F6}"/>
              </a:ext>
            </a:extLst>
          </p:cNvPr>
          <p:cNvSpPr/>
          <p:nvPr/>
        </p:nvSpPr>
        <p:spPr>
          <a:xfrm>
            <a:off x="8436248" y="2883658"/>
            <a:ext cx="533400" cy="706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EA9E58-20EA-457F-93DB-3F2DE6A05C4C}"/>
              </a:ext>
            </a:extLst>
          </p:cNvPr>
          <p:cNvSpPr/>
          <p:nvPr/>
        </p:nvSpPr>
        <p:spPr>
          <a:xfrm>
            <a:off x="7630106" y="5156175"/>
            <a:ext cx="1209093" cy="755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ECA8F7-C877-4333-8B45-000AB052E532}"/>
              </a:ext>
            </a:extLst>
          </p:cNvPr>
          <p:cNvSpPr txBox="1"/>
          <p:nvPr/>
        </p:nvSpPr>
        <p:spPr>
          <a:xfrm>
            <a:off x="5149089" y="4221651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l-GR" dirty="0"/>
              <a:t>μ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473612-B54F-46BD-A9F6-C8C93D84E461}"/>
              </a:ext>
            </a:extLst>
          </p:cNvPr>
          <p:cNvSpPr txBox="1"/>
          <p:nvPr/>
        </p:nvSpPr>
        <p:spPr>
          <a:xfrm>
            <a:off x="5149089" y="4655628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l-GR" dirty="0"/>
              <a:t>μ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4ECB5-935A-4FE2-B159-E47DCCE6BAA6}"/>
              </a:ext>
            </a:extLst>
          </p:cNvPr>
          <p:cNvSpPr txBox="1"/>
          <p:nvPr/>
        </p:nvSpPr>
        <p:spPr>
          <a:xfrm>
            <a:off x="5181601" y="5154033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l-GR" dirty="0"/>
              <a:t>μ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3</a:t>
            </a:r>
            <a:r>
              <a:rPr lang="en-US" dirty="0"/>
              <a:t>)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1F185-7E1A-430F-B90B-96DBCDB62C01}"/>
              </a:ext>
            </a:extLst>
          </p:cNvPr>
          <p:cNvSpPr txBox="1"/>
          <p:nvPr/>
        </p:nvSpPr>
        <p:spPr>
          <a:xfrm>
            <a:off x="4161453" y="3862873"/>
            <a:ext cx="275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20790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69"/>
    </mc:Choice>
    <mc:Fallback xmlns="">
      <p:transition spd="slow" advTm="103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FBB42-EC28-4BE6-B9B3-82F6D56B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93986-40CF-411A-85B6-7AF8304998A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AF9A49-AA3F-4DB1-9BB8-46F034972749}"/>
              </a:ext>
            </a:extLst>
          </p:cNvPr>
          <p:cNvSpPr/>
          <p:nvPr/>
        </p:nvSpPr>
        <p:spPr>
          <a:xfrm>
            <a:off x="495300" y="200682"/>
            <a:ext cx="1120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DF3DE-00FF-4504-899B-714074FD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96592"/>
            <a:ext cx="9277350" cy="789890"/>
          </a:xfrm>
        </p:spPr>
        <p:txBody>
          <a:bodyPr/>
          <a:lstStyle/>
          <a:p>
            <a:r>
              <a:rPr lang="en-US" dirty="0"/>
              <a:t>Spatial-DGMM uncovers differences in ion abundance between conditions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CE5BC-4312-5D4E-823F-AA8E7ED45546}"/>
              </a:ext>
            </a:extLst>
          </p:cNvPr>
          <p:cNvSpPr/>
          <p:nvPr/>
        </p:nvSpPr>
        <p:spPr>
          <a:xfrm>
            <a:off x="685800" y="1161871"/>
            <a:ext cx="100488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Goal: class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badi Extra Light" panose="020B0604020202020204" pitchFamily="34" charset="0"/>
              </a:rPr>
              <a:t>Spatial-DGMM overcomes the limitation of average ion intensity across tissue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badi Extra Light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F747E-8409-D741-A114-FA798A2E0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11" b="-71"/>
          <a:stretch/>
        </p:blipFill>
        <p:spPr>
          <a:xfrm>
            <a:off x="6247132" y="2614733"/>
            <a:ext cx="5715000" cy="37416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A965B40-6D64-134F-A3E6-5E953DA07656}"/>
              </a:ext>
            </a:extLst>
          </p:cNvPr>
          <p:cNvGrpSpPr/>
          <p:nvPr/>
        </p:nvGrpSpPr>
        <p:grpSpPr>
          <a:xfrm>
            <a:off x="152400" y="2142764"/>
            <a:ext cx="8229600" cy="3121180"/>
            <a:chOff x="685800" y="1524000"/>
            <a:chExt cx="8229600" cy="31211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880FE5-1C8D-564E-8B68-1A15C585F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4488"/>
            <a:stretch/>
          </p:blipFill>
          <p:spPr>
            <a:xfrm>
              <a:off x="685800" y="1524000"/>
              <a:ext cx="5715000" cy="312118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EE2AD0B-3D81-F34F-8404-726F08D30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137" y="4216945"/>
              <a:ext cx="2303463" cy="3076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3C3B87-BF23-C846-9CCD-E3286664F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3575" y="3724636"/>
              <a:ext cx="3038425" cy="492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4A1538-6670-7646-96DA-D0E3E0D21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215" y="2766305"/>
              <a:ext cx="3927185" cy="14506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E462BA-D673-7E40-92CD-4D675554FE27}"/>
              </a:ext>
            </a:extLst>
          </p:cNvPr>
          <p:cNvSpPr txBox="1"/>
          <p:nvPr/>
        </p:nvSpPr>
        <p:spPr>
          <a:xfrm>
            <a:off x="6916780" y="2089035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intensity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EB914-EB49-994E-A5B0-2A7CBA2A24BE}"/>
              </a:ext>
            </a:extLst>
          </p:cNvPr>
          <p:cNvSpPr txBox="1"/>
          <p:nvPr/>
        </p:nvSpPr>
        <p:spPr>
          <a:xfrm>
            <a:off x="9531393" y="2064942"/>
            <a:ext cx="20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intensity</a:t>
            </a:r>
          </a:p>
        </p:txBody>
      </p:sp>
    </p:spTree>
    <p:extLst>
      <p:ext uri="{BB962C8B-B14F-4D97-AF65-F5344CB8AC3E}">
        <p14:creationId xmlns:p14="http://schemas.microsoft.com/office/powerpoint/2010/main" val="206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08"/>
    </mc:Choice>
    <mc:Fallback xmlns="">
      <p:transition spd="slow" advTm="53708"/>
    </mc:Fallback>
  </mc:AlternateContent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13502</TotalTime>
  <Words>279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Helvetica CE</vt:lpstr>
      <vt:lpstr>ITC New Baskerville Roman</vt:lpstr>
      <vt:lpstr>Abadi Extra Light</vt:lpstr>
      <vt:lpstr>Arial</vt:lpstr>
      <vt:lpstr>Calibri</vt:lpstr>
      <vt:lpstr>Helvetica</vt:lpstr>
      <vt:lpstr>Times New Roman</vt:lpstr>
      <vt:lpstr>powerpoint_newNEU</vt:lpstr>
      <vt:lpstr>Analysis goal: class comparison</vt:lpstr>
      <vt:lpstr>Spatial-DGMM model</vt:lpstr>
      <vt:lpstr>Spatial-DGMM uncovers differences in ion abundance between conditions  </vt:lpstr>
      <vt:lpstr>Spatial-DGMM uncovers differences in ion abundance between conditions  </vt:lpstr>
      <vt:lpstr>Spatial-DGMM uncovers differences in ion abundance between conditions  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Dan Guo</cp:lastModifiedBy>
  <cp:revision>360</cp:revision>
  <dcterms:created xsi:type="dcterms:W3CDTF">2010-04-13T14:21:50Z</dcterms:created>
  <dcterms:modified xsi:type="dcterms:W3CDTF">2019-10-27T21:48:33Z</dcterms:modified>
</cp:coreProperties>
</file>