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0" r:id="rId11"/>
    <p:sldId id="269" r:id="rId12"/>
    <p:sldId id="261" r:id="rId13"/>
    <p:sldId id="271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js.com/Special/zhenx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作文课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第九课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何老师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032" y="5301208"/>
            <a:ext cx="3776464" cy="52107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2017.11.14</a:t>
            </a:r>
            <a:r>
              <a:rPr lang="zh-CN" altLang="en-US" dirty="0" smtClean="0">
                <a:solidFill>
                  <a:schemeClr val="tx1"/>
                </a:solidFill>
              </a:rPr>
              <a:t>（春苗班）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我们一起来把扩张下面的段落。</a:t>
            </a:r>
            <a:endParaRPr lang="zh-CN" altLang="en-US" dirty="0"/>
          </a:p>
        </p:txBody>
      </p:sp>
      <p:sp>
        <p:nvSpPr>
          <p:cNvPr id="4" name="弧形 3"/>
          <p:cNvSpPr/>
          <p:nvPr/>
        </p:nvSpPr>
        <p:spPr>
          <a:xfrm>
            <a:off x="3203848" y="386104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6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64704"/>
            <a:ext cx="7992887" cy="53614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、看，天上的月亮又圆又大。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扩：一到晚上，我们一家人便拿这月饼、柚子去阳台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广场赏月。我靠在椅子上，抬起头仰望着那明亮的月亮，心里不禁感叹：今天的月亮真美啊，又圆又大，</a:t>
            </a:r>
            <a:r>
              <a:rPr lang="zh-CN" altLang="en-US" dirty="0">
                <a:solidFill>
                  <a:schemeClr val="tx1"/>
                </a:solidFill>
              </a:rPr>
              <a:t>像一</a:t>
            </a:r>
            <a:r>
              <a:rPr lang="zh-CN" altLang="en-US" dirty="0" smtClean="0">
                <a:solidFill>
                  <a:schemeClr val="tx1"/>
                </a:solidFill>
              </a:rPr>
              <a:t>个会放光的玉盘，将大地照得亮堂堂的。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、这时，妈妈把月饼切好了。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这时，妈妈将不同口味的月饼都切好了，有</a:t>
            </a:r>
            <a:r>
              <a:rPr lang="zh-CN" altLang="en-US" dirty="0">
                <a:solidFill>
                  <a:schemeClr val="tx1"/>
                </a:solidFill>
              </a:rPr>
              <a:t>有豆沙馅、</a:t>
            </a:r>
            <a:r>
              <a:rPr lang="zh-CN" altLang="en-US" dirty="0" smtClean="0">
                <a:solidFill>
                  <a:schemeClr val="tx1"/>
                </a:solidFill>
              </a:rPr>
              <a:t>水蜜桃</a:t>
            </a:r>
            <a:r>
              <a:rPr lang="zh-CN" altLang="en-US" dirty="0">
                <a:solidFill>
                  <a:schemeClr val="tx1"/>
                </a:solidFill>
              </a:rPr>
              <a:t>馅</a:t>
            </a:r>
            <a:r>
              <a:rPr lang="zh-CN" altLang="en-US" dirty="0" smtClean="0">
                <a:solidFill>
                  <a:schemeClr val="tx1"/>
                </a:solidFill>
              </a:rPr>
              <a:t>、葡萄</a:t>
            </a:r>
            <a:r>
              <a:rPr lang="zh-CN" altLang="en-US" dirty="0">
                <a:solidFill>
                  <a:schemeClr val="tx1"/>
                </a:solidFill>
              </a:rPr>
              <a:t>馅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r>
              <a:rPr lang="zh-CN" altLang="en-US" dirty="0"/>
              <a:t>令人垂涎三尺的香味扑鼻而</a:t>
            </a:r>
            <a:r>
              <a:rPr lang="zh-CN" altLang="en-US" dirty="0" smtClean="0"/>
              <a:t>来，我快速拿起一块</a:t>
            </a:r>
            <a:r>
              <a:rPr lang="zh-CN" altLang="en-US" dirty="0">
                <a:solidFill>
                  <a:schemeClr val="tx1"/>
                </a:solidFill>
              </a:rPr>
              <a:t>葡萄</a:t>
            </a:r>
            <a:r>
              <a:rPr lang="zh-CN" altLang="en-US" dirty="0" smtClean="0">
                <a:solidFill>
                  <a:schemeClr val="tx1"/>
                </a:solidFill>
              </a:rPr>
              <a:t>馅的月饼吃了起来，“</a:t>
            </a:r>
            <a:r>
              <a:rPr lang="zh-CN" altLang="en-US" dirty="0">
                <a:solidFill>
                  <a:schemeClr val="tx1"/>
                </a:solidFill>
              </a:rPr>
              <a:t>恩，真好吃啊！</a:t>
            </a:r>
            <a:r>
              <a:rPr lang="zh-CN" altLang="en-US" dirty="0" smtClean="0">
                <a:solidFill>
                  <a:schemeClr val="tx1"/>
                </a:solidFill>
              </a:rPr>
              <a:t>”我情不自禁地说。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、月亮被白云挡住了。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微风轻轻吹来，不一会，月亮姑娘羞答答地躲</a:t>
            </a:r>
            <a:r>
              <a:rPr lang="zh-CN" altLang="en-US" dirty="0">
                <a:solidFill>
                  <a:schemeClr val="tx1"/>
                </a:solidFill>
              </a:rPr>
              <a:t>在云里不肯</a:t>
            </a:r>
            <a:r>
              <a:rPr lang="zh-CN" altLang="en-US" dirty="0" smtClean="0">
                <a:solidFill>
                  <a:schemeClr val="tx1"/>
                </a:solidFill>
              </a:rPr>
              <a:t>出来。</a:t>
            </a:r>
            <a:r>
              <a:rPr lang="zh-CN" altLang="en-US" dirty="0" smtClean="0">
                <a:solidFill>
                  <a:srgbClr val="FF0000"/>
                </a:solidFill>
              </a:rPr>
              <a:t>肯定是太多人抬头看她，她害羞了。</a:t>
            </a:r>
            <a:r>
              <a:rPr lang="zh-CN" altLang="en-US" dirty="0" smtClean="0">
                <a:solidFill>
                  <a:schemeClr val="tx1"/>
                </a:solidFill>
              </a:rPr>
              <a:t>过了好一会，她</a:t>
            </a:r>
            <a:r>
              <a:rPr lang="zh-CN" altLang="en-US" dirty="0">
                <a:solidFill>
                  <a:schemeClr val="tx1"/>
                </a:solidFill>
              </a:rPr>
              <a:t>才露出半个脸，像个害羞的小姑娘；又过了一会儿，月亮终于出来了。它给大地披上了一层银色的轻纱，使这个夜晚便变得更加浪漫了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213" y="2674938"/>
            <a:ext cx="6135511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玩灯笼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16832"/>
            <a:ext cx="7740848" cy="4569371"/>
          </a:xfrm>
        </p:spPr>
        <p:txBody>
          <a:bodyPr/>
          <a:lstStyle/>
          <a:p>
            <a:r>
              <a:rPr lang="zh-CN" altLang="en-US" dirty="0" smtClean="0"/>
              <a:t>中秋节的月亮、灯笼、月饼都让我十分难忘和快乐，这真的是一个美好的节日啊！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我</a:t>
            </a:r>
            <a:r>
              <a:rPr lang="zh-CN" altLang="en-US" dirty="0">
                <a:hlinkClick r:id="rId2"/>
              </a:rPr>
              <a:t>珍惜</a:t>
            </a:r>
            <a:r>
              <a:rPr lang="zh-CN" altLang="en-US" dirty="0"/>
              <a:t>去年的中秋，喜欢今年的中秋，渴望明年的中秋。不知明年的中秋又将带给我们家怎样的欢笑呢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“人有悲欢离合，月有阴晴圆缺</a:t>
            </a:r>
            <a:r>
              <a:rPr lang="en-US" altLang="zh-CN" dirty="0" smtClean="0">
                <a:solidFill>
                  <a:schemeClr val="tx1"/>
                </a:solidFill>
              </a:rPr>
              <a:t>……”</a:t>
            </a:r>
            <a:r>
              <a:rPr lang="zh-CN" altLang="en-US" dirty="0" smtClean="0">
                <a:solidFill>
                  <a:schemeClr val="tx1"/>
                </a:solidFill>
              </a:rPr>
              <a:t>中秋节真的是一个团圆的节日，美好的节日，我爱中秋节。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赞美中秋节的美和快乐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4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一、开头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引用</a:t>
            </a:r>
            <a:r>
              <a:rPr lang="zh-CN" altLang="en-US" dirty="0"/>
              <a:t>式开头</a:t>
            </a:r>
            <a:r>
              <a:rPr lang="zh-CN" altLang="en-US" dirty="0" smtClean="0"/>
              <a:t>法（</a:t>
            </a:r>
            <a:r>
              <a:rPr lang="zh-CN" altLang="en-US" dirty="0">
                <a:solidFill>
                  <a:schemeClr val="tx1"/>
                </a:solidFill>
              </a:rPr>
              <a:t>“人有悲欢离合，月有阴晴圆缺</a:t>
            </a:r>
            <a:r>
              <a:rPr lang="en-US" altLang="zh-CN" dirty="0" smtClean="0">
                <a:solidFill>
                  <a:schemeClr val="tx1"/>
                </a:solidFill>
              </a:rPr>
              <a:t>……”</a:t>
            </a:r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但愿人长久，千里共婵娟</a:t>
            </a:r>
            <a:r>
              <a:rPr lang="zh-CN" altLang="en-US" dirty="0" smtClean="0">
                <a:solidFill>
                  <a:schemeClr val="tx1"/>
                </a:solidFill>
              </a:rPr>
              <a:t>”“</a:t>
            </a:r>
            <a:r>
              <a:rPr lang="zh-CN" altLang="en-US" dirty="0">
                <a:solidFill>
                  <a:schemeClr val="tx1"/>
                </a:solidFill>
              </a:rPr>
              <a:t>明月几时有，把酒问青天，不知天上宫阙，今夕是何年</a:t>
            </a:r>
            <a:r>
              <a:rPr lang="en-US" altLang="zh-CN" dirty="0" smtClean="0">
                <a:solidFill>
                  <a:schemeClr val="tx1"/>
                </a:solidFill>
              </a:rPr>
              <a:t>……”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二、事例（赏月、吃月饼、玩灯笼）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三、结尾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引用式结尾</a:t>
            </a:r>
            <a:r>
              <a:rPr lang="en-US" altLang="zh-CN" dirty="0" smtClean="0"/>
              <a:t>/</a:t>
            </a:r>
            <a:r>
              <a:rPr lang="zh-CN" altLang="en-US" dirty="0" smtClean="0"/>
              <a:t>赞美中秋节的美和开心、难忘等等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创作时间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中秋节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9" y="1772816"/>
            <a:ext cx="7596832" cy="43533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、好词：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溜、跃、迈、画、举、抬、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漫步、观看、静听、清脆、惧怕、后悔、慌乱、宽阔、赏月、团圆、甜美、幸福、柔和、昏暗、照亮、夜空、闪烁、星光、思念、清香、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皓月当空、银盘高挂、花好月圆、闭月羞花、又香又软、皮薄馅厚、金黄饱满、回味无穷、垂诞三尺、美味佳肴、流连忘返、</a:t>
            </a:r>
          </a:p>
          <a:p>
            <a:pPr lvl="0"/>
            <a:r>
              <a:rPr lang="zh-CN" altLang="zh-CN" dirty="0">
                <a:solidFill>
                  <a:schemeClr val="tx1"/>
                </a:solidFill>
              </a:rPr>
              <a:t>好句：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看那月亮的完美无缺，像一个大圆盘高挂在夜空中。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月亮躲在朵朵白云中，清幽的脸颊上好像镶嵌着钻石。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夜深了，月亮高高地挂再空中，我披着银白的月光，回到了家。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如今又迎来一个中秋节，夜幕还没拉下来，我们已经坐在阳台上等着月亮的升起。</a:t>
            </a:r>
          </a:p>
          <a:p>
            <a:r>
              <a:rPr lang="zh-CN" altLang="zh-CN" dirty="0">
                <a:solidFill>
                  <a:schemeClr val="tx1"/>
                </a:solidFill>
              </a:rPr>
              <a:t>月亮终于露出了山头，羞答答的月姑娘仿佛不好意思了，顺手撕了一块云遮挡自己。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一、日积月累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6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60373" cy="4680520"/>
          </a:xfrm>
        </p:spPr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垂诞三尺</a:t>
            </a:r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zh-CN" altLang="zh-CN" dirty="0">
                <a:solidFill>
                  <a:schemeClr val="tx1"/>
                </a:solidFill>
              </a:rPr>
              <a:t>回味无穷</a:t>
            </a: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zh-CN" dirty="0">
                <a:solidFill>
                  <a:schemeClr val="tx1"/>
                </a:solidFill>
              </a:rPr>
              <a:t>皓月当空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、明亮的月亮在空中照耀着大地。（</a:t>
            </a:r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zh-CN" dirty="0">
                <a:solidFill>
                  <a:schemeClr val="tx1"/>
                </a:solidFill>
              </a:rPr>
              <a:t>）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、指嘴边挂着三尺长的口水，形容嘴馋到极点。（</a:t>
            </a:r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zh-CN" dirty="0">
                <a:solidFill>
                  <a:schemeClr val="tx1"/>
                </a:solidFill>
              </a:rPr>
              <a:t>）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、指吃过东西以后残余的味道；比喻事后越想越觉得意味深长。（</a:t>
            </a:r>
            <a:r>
              <a:rPr lang="en-US" altLang="zh-CN" dirty="0">
                <a:solidFill>
                  <a:schemeClr val="tx1"/>
                </a:solidFill>
              </a:rPr>
              <a:t>                 </a:t>
            </a:r>
            <a:r>
              <a:rPr lang="zh-CN" altLang="zh-CN" dirty="0">
                <a:solidFill>
                  <a:schemeClr val="tx1"/>
                </a:solidFill>
              </a:rPr>
              <a:t>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皓月当空         垂诞三尺       回味无穷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252728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</a:rPr>
              <a:t>二、</a:t>
            </a:r>
            <a:r>
              <a:rPr lang="zh-CN" altLang="zh-CN" dirty="0">
                <a:solidFill>
                  <a:schemeClr val="tx1"/>
                </a:solidFill>
              </a:rPr>
              <a:t>根据句子的意思在括号里填写正确的词语。</a:t>
            </a:r>
            <a:br>
              <a:rPr lang="zh-CN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484784"/>
            <a:ext cx="7776864" cy="4752528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tx1"/>
                </a:solidFill>
              </a:rPr>
              <a:t>思念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zh-CN" dirty="0" smtClean="0">
                <a:solidFill>
                  <a:schemeClr val="tx1"/>
                </a:solidFill>
              </a:rPr>
              <a:t>闪烁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、这首古诗表达了诗人对故乡</a:t>
            </a:r>
            <a:r>
              <a:rPr lang="zh-CN" altLang="en-US" i="1" dirty="0" smtClean="0"/>
              <a:t>思念</a:t>
            </a:r>
            <a:r>
              <a:rPr lang="zh-CN" altLang="en-US" dirty="0" smtClean="0"/>
              <a:t>之情。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爸爸到外地出差，我非常</a:t>
            </a:r>
            <a:r>
              <a:rPr lang="zh-CN" altLang="en-US" i="1" dirty="0"/>
              <a:t>思念</a:t>
            </a:r>
            <a:r>
              <a:rPr lang="zh-CN" altLang="en-US" dirty="0"/>
              <a:t>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、天空中不仅有美丽的月亮，而且也有闪烁的星星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、天上闪烁的星星好像黑色幕上缀着的宝石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、每一个孩子都是一颗小星星，都会闪烁出自己最明亮的光芒！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三、用下面的词语造句。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02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《</a:t>
            </a:r>
            <a:r>
              <a:rPr lang="zh-CN" altLang="en-US" sz="6600" dirty="0" smtClean="0"/>
              <a:t>中秋节</a:t>
            </a:r>
            <a:r>
              <a:rPr lang="en-US" altLang="zh-CN" sz="6600" dirty="0" smtClean="0"/>
              <a:t>》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664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844824"/>
            <a:ext cx="7848871" cy="428133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、复习：什么是引用式？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引用式：在开头部分引用名言、诗句、歌谣等，这种开头方法简单易掌握，有突出文章中心、深化主题、领起下文的</a:t>
            </a:r>
            <a:r>
              <a:rPr lang="zh-CN" altLang="en-US" dirty="0" smtClean="0">
                <a:solidFill>
                  <a:srgbClr val="FF0000"/>
                </a:solidFill>
              </a:rPr>
              <a:t>作用，且适用于</a:t>
            </a:r>
            <a:r>
              <a:rPr lang="zh-CN" altLang="en-US" dirty="0">
                <a:solidFill>
                  <a:srgbClr val="FF0000"/>
                </a:solidFill>
              </a:rPr>
              <a:t>任何体裁的文章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注：引用时把名言、诗歌、歌谣</a:t>
            </a:r>
            <a:r>
              <a:rPr lang="zh-CN" altLang="en-US" dirty="0">
                <a:solidFill>
                  <a:srgbClr val="FF0000"/>
                </a:solidFill>
              </a:rPr>
              <a:t>需用</a:t>
            </a:r>
            <a:r>
              <a:rPr lang="zh-CN" altLang="en-US" dirty="0" smtClean="0">
                <a:solidFill>
                  <a:srgbClr val="FF0000"/>
                </a:solidFill>
              </a:rPr>
              <a:t>双引号。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、关于中秋节的古诗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“人有悲欢离合，月有阴晴圆缺</a:t>
            </a:r>
            <a:r>
              <a:rPr lang="en-US" altLang="zh-CN" dirty="0" smtClean="0">
                <a:solidFill>
                  <a:schemeClr val="tx1"/>
                </a:solidFill>
              </a:rPr>
              <a:t>……”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“但愿人长久，千里共婵娟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。“明月几时有，把酒问青天，不知天上宫阙，今夕是何年</a:t>
            </a:r>
            <a:r>
              <a:rPr lang="en-US" altLang="zh-CN" dirty="0">
                <a:solidFill>
                  <a:schemeClr val="tx1"/>
                </a:solidFill>
              </a:rPr>
              <a:t>……”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引用式开头法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4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88840"/>
            <a:ext cx="7920879" cy="4137323"/>
          </a:xfrm>
        </p:spPr>
        <p:txBody>
          <a:bodyPr/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每当我听到“人有悲欢离合，月有阴晴圆缺</a:t>
            </a:r>
            <a:r>
              <a:rPr lang="en-US" altLang="zh-CN" dirty="0">
                <a:solidFill>
                  <a:schemeClr val="tx1"/>
                </a:solidFill>
              </a:rPr>
              <a:t>……”</a:t>
            </a:r>
            <a:r>
              <a:rPr lang="zh-CN" altLang="en-US" dirty="0">
                <a:solidFill>
                  <a:schemeClr val="tx1"/>
                </a:solidFill>
              </a:rPr>
              <a:t>这首诗，我就会想到中秋节，难忘的中秋节。中秋节代表着合家团圆，月圆人团圆嘛，所以我比较喜欢中秋节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“但愿人长久，千里共婵娟”一年一次的中秋节又到来了。中秋节是一家团圆的佳节每年在中秋节赏月、吃月饼是必不可少的。当然，在这美好的节日中做一些有有意义的事，更是</a:t>
            </a:r>
            <a:r>
              <a:rPr lang="zh-CN" altLang="en-US" dirty="0" smtClean="0">
                <a:solidFill>
                  <a:schemeClr val="tx1"/>
                </a:solidFill>
              </a:rPr>
              <a:t>有趣至极。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“但愿人长久，千里共婵娟</a:t>
            </a:r>
            <a:r>
              <a:rPr lang="zh-CN" altLang="en-US" dirty="0" smtClean="0">
                <a:solidFill>
                  <a:schemeClr val="tx1"/>
                </a:solidFill>
              </a:rPr>
              <a:t>”期待已久的中秋节终于到啦，今年的中秋节是最难忘的。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如何用呢？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7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中间</a:t>
            </a:r>
            <a:r>
              <a:rPr lang="en-US" altLang="zh-CN" sz="7200" dirty="0" smtClean="0"/>
              <a:t>——</a:t>
            </a:r>
            <a:r>
              <a:rPr lang="zh-CN" altLang="en-US" sz="7200" dirty="0" smtClean="0"/>
              <a:t>事例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366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844824"/>
            <a:ext cx="7920879" cy="4536504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、请问你们在中秋节那天都做什么呢？</a:t>
            </a:r>
            <a:endParaRPr lang="en-US" altLang="zh-CN" dirty="0" smtClean="0"/>
          </a:p>
          <a:p>
            <a:r>
              <a:rPr lang="zh-CN" altLang="en-US" dirty="0" smtClean="0"/>
              <a:t>赏月、吃月饼、吃柚子、和朋友一起玩灯笼、猜灯谜等等。</a:t>
            </a:r>
            <a:endParaRPr lang="en-US" altLang="zh-CN" dirty="0" smtClean="0"/>
          </a:p>
          <a:p>
            <a:r>
              <a:rPr lang="zh-CN" altLang="en-US" dirty="0" smtClean="0"/>
              <a:t>赏月</a:t>
            </a:r>
            <a:r>
              <a:rPr lang="zh-CN" altLang="en-US" dirty="0"/>
              <a:t>：月亮（圆圆的）</a:t>
            </a:r>
            <a:endParaRPr lang="en-US" altLang="zh-CN" dirty="0"/>
          </a:p>
          <a:p>
            <a:r>
              <a:rPr lang="zh-CN" altLang="en-US" dirty="0"/>
              <a:t>圆饼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金黄饱满、回味无穷、垂诞三尺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柚子：金黄的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灯笼：各式各样、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dirty="0"/>
              <a:t>猜灯谜等等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让我们来回想一下中秋节有趣的事情吧！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9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91</TotalTime>
  <Words>1094</Words>
  <Application>Microsoft Office PowerPoint</Application>
  <PresentationFormat>全屏显示(4:3)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作文课——第九课       何老师</vt:lpstr>
      <vt:lpstr>一、日积月累</vt:lpstr>
      <vt:lpstr>二、根据句子的意思在括号里填写正确的词语。 </vt:lpstr>
      <vt:lpstr>三、用下面的词语造句。 </vt:lpstr>
      <vt:lpstr>《中秋节》</vt:lpstr>
      <vt:lpstr>开头——引用式开头法</vt:lpstr>
      <vt:lpstr>如何用呢？</vt:lpstr>
      <vt:lpstr>中间——事例</vt:lpstr>
      <vt:lpstr>让我们来回想一下中秋节有趣的事情吧！</vt:lpstr>
      <vt:lpstr>我们一起来把扩张下面的段落。</vt:lpstr>
      <vt:lpstr>PowerPoint 演示文稿</vt:lpstr>
      <vt:lpstr>玩灯笼</vt:lpstr>
      <vt:lpstr>结尾——赞美中秋节的美和快乐</vt:lpstr>
      <vt:lpstr>创作时间——《中秋节》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作文课——第九课       何老师</dc:title>
  <dc:creator>kangming wang</dc:creator>
  <cp:lastModifiedBy>kangming wang</cp:lastModifiedBy>
  <cp:revision>11</cp:revision>
  <dcterms:created xsi:type="dcterms:W3CDTF">2017-11-13T13:40:31Z</dcterms:created>
  <dcterms:modified xsi:type="dcterms:W3CDTF">2017-11-13T15:24:25Z</dcterms:modified>
</cp:coreProperties>
</file>