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Dosis"/>
      <p:regular r:id="rId30"/>
      <p:bold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26446B-631B-468B-9A3B-82CE2CD32A5B}">
  <a:tblStyle styleId="{9126446B-631B-468B-9A3B-82CE2CD32A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617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241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clipse/microprofile-metrics/issues/691" TargetMode="External"/><Relationship Id="rId4" Type="http://schemas.openxmlformats.org/officeDocument/2006/relationships/hyperlink" Target="https://github.com/eclipse/microprofile-metrics/issues/676" TargetMode="External"/><Relationship Id="rId9" Type="http://schemas.openxmlformats.org/officeDocument/2006/relationships/hyperlink" Target="https://github.com/eclipse/microprofile-metrics/issues/766" TargetMode="External"/><Relationship Id="rId5" Type="http://schemas.openxmlformats.org/officeDocument/2006/relationships/hyperlink" Target="https://github.com/eclipse/microprofile-metrics/issues/675" TargetMode="External"/><Relationship Id="rId6" Type="http://schemas.openxmlformats.org/officeDocument/2006/relationships/hyperlink" Target="https://github.com/eclipse/microprofile-metrics/issues/674" TargetMode="External"/><Relationship Id="rId7" Type="http://schemas.openxmlformats.org/officeDocument/2006/relationships/hyperlink" Target="https://github.com/eclipse/microprofile-metrics/issues/587" TargetMode="External"/><Relationship Id="rId8" Type="http://schemas.openxmlformats.org/officeDocument/2006/relationships/hyperlink" Target="https://github.com/eclipse/microprofile-metrics/issues/749" TargetMode="Externa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eclipse/microprofile-telemetry/issues/86" TargetMode="External"/><Relationship Id="rId10" Type="http://schemas.openxmlformats.org/officeDocument/2006/relationships/hyperlink" Target="https://github.com/eclipse/microprofile-telemetry/issues/44" TargetMode="External"/><Relationship Id="rId13" Type="http://schemas.openxmlformats.org/officeDocument/2006/relationships/hyperlink" Target="https://github.com/eclipse/microprofile-telemetry/issues/72" TargetMode="External"/><Relationship Id="rId12" Type="http://schemas.openxmlformats.org/officeDocument/2006/relationships/hyperlink" Target="https://github.com/eclipse/microprofile-telemetry/issues/89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pen-telemetry/opentelemetry-java/releases/tag/v1.29.0" TargetMode="External"/><Relationship Id="rId4" Type="http://schemas.openxmlformats.org/officeDocument/2006/relationships/hyperlink" Target="https://github.com/open-telemetry/opentelemetry-java/releases/tag/v1.19.0" TargetMode="External"/><Relationship Id="rId9" Type="http://schemas.openxmlformats.org/officeDocument/2006/relationships/hyperlink" Target="https://github.com/eclipse/microprofile-telemetry/issues/90" TargetMode="External"/><Relationship Id="rId5" Type="http://schemas.openxmlformats.org/officeDocument/2006/relationships/hyperlink" Target="https://github.com/open-telemetry/opentelemetry-java/releases/tag/v1.19.0" TargetMode="External"/><Relationship Id="rId6" Type="http://schemas.openxmlformats.org/officeDocument/2006/relationships/hyperlink" Target="https://github.com/open-telemetry/opentelemetry-java/compare/v1.19.0%E2%80%A6v1.29.0" TargetMode="External"/><Relationship Id="rId7" Type="http://schemas.openxmlformats.org/officeDocument/2006/relationships/hyperlink" Target="https://github.com/eclipse/microprofile-telemetry/issues/88" TargetMode="External"/><Relationship Id="rId8" Type="http://schemas.openxmlformats.org/officeDocument/2006/relationships/hyperlink" Target="https://github.com/eclipse/microprofile-telemetry/issues/9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rt.microprofile.io/" TargetMode="External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eclipse/microprofile-reactive-messaging/tree/3.0/tck" TargetMode="External"/><Relationship Id="rId11" Type="http://schemas.openxmlformats.org/officeDocument/2006/relationships/hyperlink" Target="https://download.eclipse.org/microprofile/microprofile-context-propagation-1.3/microprofile-context-propagation-spec-1.3.pdf" TargetMode="External"/><Relationship Id="rId10" Type="http://schemas.openxmlformats.org/officeDocument/2006/relationships/hyperlink" Target="https://microprofile.io/project/eclipse/microprofile-context-propagation" TargetMode="External"/><Relationship Id="rId13" Type="http://schemas.openxmlformats.org/officeDocument/2006/relationships/hyperlink" Target="https://github.com/eclipse/microprofile-context-propagation/tree/1.3/tck/src/main/java/org/eclipse/microprofile/context/tck" TargetMode="External"/><Relationship Id="rId12" Type="http://schemas.openxmlformats.org/officeDocument/2006/relationships/hyperlink" Target="https://download.eclipse.org/microprofile/microprofile-context-propagation-1.3/microprofile-context-propagation-spec-1.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eclipse/microprofile-reactive-streams-operators" TargetMode="External"/><Relationship Id="rId4" Type="http://schemas.openxmlformats.org/officeDocument/2006/relationships/hyperlink" Target="https://github.com/eclipse/microprofile-reactive-streams-operators/releases/tag/3.0" TargetMode="External"/><Relationship Id="rId9" Type="http://schemas.openxmlformats.org/officeDocument/2006/relationships/hyperlink" Target="https://github.com/eclipse/microprofile-context-propagation/releases/tag/1.3" TargetMode="External"/><Relationship Id="rId15" Type="http://schemas.openxmlformats.org/officeDocument/2006/relationships/hyperlink" Target="https://github.com/eclipse/microprofile-concurrency" TargetMode="External"/><Relationship Id="rId14" Type="http://schemas.openxmlformats.org/officeDocument/2006/relationships/hyperlink" Target="https://github.com/eclipse/microprofile-reactive-messaging" TargetMode="External"/><Relationship Id="rId17" Type="http://schemas.openxmlformats.org/officeDocument/2006/relationships/hyperlink" Target="https://github.com/eclipse/microprofile-reactive-messaging" TargetMode="External"/><Relationship Id="rId16" Type="http://schemas.openxmlformats.org/officeDocument/2006/relationships/hyperlink" Target="https://github.com/eclipse/microprofile-reactive-messaging/releases/tag/3.0" TargetMode="External"/><Relationship Id="rId5" Type="http://schemas.openxmlformats.org/officeDocument/2006/relationships/hyperlink" Target="https://microprofile.io/project/eclipse/microprofile-reactive-streams" TargetMode="External"/><Relationship Id="rId19" Type="http://schemas.openxmlformats.org/officeDocument/2006/relationships/hyperlink" Target="https://download.eclipse.org/microprofile/microprofile-reactive-messaging-3.0/microprofile-reactive-messaging-spec-3.0.html" TargetMode="External"/><Relationship Id="rId6" Type="http://schemas.openxmlformats.org/officeDocument/2006/relationships/hyperlink" Target="https://download.eclipse.org/microprofile/microprofile-reactive-streams-operators-3.0/microprofile-reactive-streams-operators-spec-3.0.pdf" TargetMode="External"/><Relationship Id="rId18" Type="http://schemas.openxmlformats.org/officeDocument/2006/relationships/hyperlink" Target="https://download.eclipse.org/microprofile/microprofile-reactive-messaging-3.0/microprofile-reactive-messaging-spec-3.0.pdf" TargetMode="External"/><Relationship Id="rId7" Type="http://schemas.openxmlformats.org/officeDocument/2006/relationships/hyperlink" Target="https://download.eclipse.org/microprofile/microprofile-reactive-streams-operators-3.0/microprofile-reactive-streams-operators-spec-3.0.html" TargetMode="External"/><Relationship Id="rId8" Type="http://schemas.openxmlformats.org/officeDocument/2006/relationships/hyperlink" Target="https://github.com/eclipse/microprofile-reactive-streams-operators/tree/3.0/tck" TargetMode="Externa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jpg"/><Relationship Id="rId10" Type="http://schemas.openxmlformats.org/officeDocument/2006/relationships/hyperlink" Target="https://groups.google.com/forum/#!forum/microprofile" TargetMode="External"/><Relationship Id="rId12" Type="http://schemas.openxmlformats.org/officeDocument/2006/relationships/hyperlink" Target="https://www.youtube.com/channel/UC_Uqc8MYFDoCItFIGheMD_w?view_as=subscrib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hyperlink" Target="https://calendar.google.com/calendar/embed?src=gbnbc373ga40n0tvbl88nkc3r4%40group.calendar.google.com" TargetMode="External"/><Relationship Id="rId9" Type="http://schemas.openxmlformats.org/officeDocument/2006/relationships/image" Target="../media/image33.png"/><Relationship Id="rId5" Type="http://schemas.openxmlformats.org/officeDocument/2006/relationships/hyperlink" Target="https://calendar.google.com/calendar/embed?src=gbnbc373ga40n0tvbl88nkc3r4%40group.calendar.google.com" TargetMode="External"/><Relationship Id="rId6" Type="http://schemas.openxmlformats.org/officeDocument/2006/relationships/hyperlink" Target="https://calendar.google.com/calendar/embed?src=gbnbc373ga40n0tvbl88nkc3r4%40group.calendar.google.com" TargetMode="External"/><Relationship Id="rId7" Type="http://schemas.openxmlformats.org/officeDocument/2006/relationships/image" Target="../media/image28.png"/><Relationship Id="rId8" Type="http://schemas.openxmlformats.org/officeDocument/2006/relationships/hyperlink" Target="http://microprofile.io/pro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lipse.org/org/workinggroups/" TargetMode="External"/><Relationship Id="rId4" Type="http://schemas.openxmlformats.org/officeDocument/2006/relationships/hyperlink" Target="https://www.eclipse.org/org/workinggroups/microprofile-charter.php" TargetMode="External"/><Relationship Id="rId5" Type="http://schemas.openxmlformats.org/officeDocument/2006/relationships/hyperlink" Target="https://microprofile.io/microprofile-specification-process/" TargetMode="External"/><Relationship Id="rId6" Type="http://schemas.openxmlformats.org/officeDocument/2006/relationships/hyperlink" Target="https://microprofile.io/2021/08/05/microprofile-4-1-is-now-available/" TargetMode="External"/><Relationship Id="rId7" Type="http://schemas.openxmlformats.org/officeDocument/2006/relationships/hyperlink" Target="https://microprofile.io/workinggroup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ownload.eclipse.org/microprofile/microprofile-6.0/microprofile-spec-6.0.html#jakartaee-core-profile" TargetMode="External"/><Relationship Id="rId10" Type="http://schemas.openxmlformats.org/officeDocument/2006/relationships/hyperlink" Target="https://download.eclipse.org/microprofile/microprofile-6.0/microprofile-spec-6.0.html#mp-rest-client" TargetMode="External"/><Relationship Id="rId12" Type="http://schemas.openxmlformats.org/officeDocument/2006/relationships/hyperlink" Target="https://download.eclipse.org/microprofile/microprofile-6.0/microprofile-spec-6.0.html#jakartaee-core-pro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wnload.eclipse.org/microprofile/microprofile-6.0/microprofile-spec-6.1.html#mp-config" TargetMode="External"/><Relationship Id="rId4" Type="http://schemas.openxmlformats.org/officeDocument/2006/relationships/hyperlink" Target="https://download.eclipse.org/microprofile/microprofile-6.0/microprofile-spec-6.0.html#mp-fault-tolerance" TargetMode="External"/><Relationship Id="rId9" Type="http://schemas.openxmlformats.org/officeDocument/2006/relationships/hyperlink" Target="https://download.eclipse.org/microprofile/microprofile-6.0/microprofile-spec-6.1.html#mp-telemetry" TargetMode="External"/><Relationship Id="rId5" Type="http://schemas.openxmlformats.org/officeDocument/2006/relationships/hyperlink" Target="https://download.eclipse.org/microprofile/microprofile-6.0/microprofile-spec-6.0.html#mp-health-check" TargetMode="External"/><Relationship Id="rId6" Type="http://schemas.openxmlformats.org/officeDocument/2006/relationships/hyperlink" Target="https://download.eclipse.org/microprofile/microprofile-6.0/microprofile-spec-6.0.html#mp-jwt-auth" TargetMode="External"/><Relationship Id="rId7" Type="http://schemas.openxmlformats.org/officeDocument/2006/relationships/hyperlink" Target="https://download.eclipse.org/microprofile/microprofile-6.0/microprofile-spec-6.1.html#mp-metrics" TargetMode="External"/><Relationship Id="rId8" Type="http://schemas.openxmlformats.org/officeDocument/2006/relationships/hyperlink" Target="https://download.eclipse.org/microprofile/microprofile-6.0/microprofile-spec-6.0.html#mp-open-api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21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Relationship Id="rId14" Type="http://schemas.openxmlformats.org/officeDocument/2006/relationships/image" Target="../media/image3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quarkus.io/" TargetMode="External"/><Relationship Id="rId10" Type="http://schemas.openxmlformats.org/officeDocument/2006/relationships/image" Target="../media/image9.png"/><Relationship Id="rId13" Type="http://schemas.openxmlformats.org/officeDocument/2006/relationships/hyperlink" Target="https://wildfly.org/" TargetMode="Externa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elidon.io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payara.fish/payara_micro" TargetMode="External"/><Relationship Id="rId15" Type="http://schemas.openxmlformats.org/officeDocument/2006/relationships/hyperlink" Target="https://wiki.eclipse.org/MicroProfile/Implementation" TargetMode="External"/><Relationship Id="rId14" Type="http://schemas.openxmlformats.org/officeDocument/2006/relationships/image" Target="../media/image23.png"/><Relationship Id="rId17" Type="http://schemas.openxmlformats.org/officeDocument/2006/relationships/image" Target="../media/image20.png"/><Relationship Id="rId16" Type="http://schemas.openxmlformats.org/officeDocument/2006/relationships/hyperlink" Target="http://tomee.apache.org" TargetMode="External"/><Relationship Id="rId5" Type="http://schemas.openxmlformats.org/officeDocument/2006/relationships/hyperlink" Target="https://github.com/fujitsu/launcher" TargetMode="External"/><Relationship Id="rId6" Type="http://schemas.openxmlformats.org/officeDocument/2006/relationships/image" Target="../media/image7.png"/><Relationship Id="rId18" Type="http://schemas.openxmlformats.org/officeDocument/2006/relationships/image" Target="../media/image26.png"/><Relationship Id="rId7" Type="http://schemas.openxmlformats.org/officeDocument/2006/relationships/hyperlink" Target="https://ee.kumuluz.com/" TargetMode="External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eclipse/microprofile-telemetry/releases/tag/1.1" TargetMode="External"/><Relationship Id="rId10" Type="http://schemas.openxmlformats.org/officeDocument/2006/relationships/hyperlink" Target="https://github.com/eclipse/microprofile-rest-client/releases/tag/3.0.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akarta.ee/specifications/coreprofile/10/" TargetMode="External"/><Relationship Id="rId4" Type="http://schemas.openxmlformats.org/officeDocument/2006/relationships/hyperlink" Target="https://github.com/eclipse/microprofile-config/releases/tag/3.1" TargetMode="External"/><Relationship Id="rId9" Type="http://schemas.openxmlformats.org/officeDocument/2006/relationships/hyperlink" Target="https://github.com/eclipse/microprofile-open-api/releases/tag/3.1.1" TargetMode="External"/><Relationship Id="rId5" Type="http://schemas.openxmlformats.org/officeDocument/2006/relationships/hyperlink" Target="https://github.com/eclipse/microprofile-fault-tolerance/releases/tag/4.0.2" TargetMode="External"/><Relationship Id="rId6" Type="http://schemas.openxmlformats.org/officeDocument/2006/relationships/hyperlink" Target="https://github.com/eclipse/microprofile-jwt-auth/releases/tag/2.1" TargetMode="External"/><Relationship Id="rId7" Type="http://schemas.openxmlformats.org/officeDocument/2006/relationships/hyperlink" Target="https://github.com/eclipse/microprofile-health/releases/tag/4.0.1" TargetMode="External"/><Relationship Id="rId8" Type="http://schemas.openxmlformats.org/officeDocument/2006/relationships/hyperlink" Target="https://github.com/eclipse/microprofile-metrics/releases/tag/5.1.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MicroProfile 6.1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P-Mark-gold-web.png"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9213" y="2482575"/>
            <a:ext cx="3485975" cy="21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9425" y="2669295"/>
            <a:ext cx="1193025" cy="19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Fault Tolerance 4.0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83400" y="1430900"/>
            <a:ext cx="79890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Defines easy to use and flexible APIs for building resilient applications</a:t>
            </a:r>
            <a:b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Health 4.0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 the availability of a MicroProfile runtime to underlying platform</a:t>
            </a:r>
            <a:b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JWT Authentication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2.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483400" y="1430900"/>
            <a:ext cx="798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OpenID Connect(OIDC) based JSON Web Tokens(JWT) for role based access control(RBAC) of microservice endpoints.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41675" y="2269900"/>
            <a:ext cx="63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Metrics 5.1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483400" y="143090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custom application metrics and expose platform metrics on a standard endpoint using standard formats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46659" y="2091204"/>
            <a:ext cx="80508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Functional Changes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Introduced MP Config properties that customize how Histogram and Timer metrics track and output statistics for percentiles and histogram-buckets.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691</a:t>
            </a:r>
            <a:r>
              <a:rPr lang="en" sz="1100">
                <a:solidFill>
                  <a:schemeClr val="dk1"/>
                </a:solidFill>
              </a:rPr>
              <a:t>)(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676</a:t>
            </a:r>
            <a:r>
              <a:rPr lang="en" sz="1100">
                <a:solidFill>
                  <a:schemeClr val="dk1"/>
                </a:solidFill>
              </a:rPr>
              <a:t>)(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675</a:t>
            </a:r>
            <a:r>
              <a:rPr lang="en" sz="1100">
                <a:solidFill>
                  <a:schemeClr val="dk1"/>
                </a:solidFill>
              </a:rPr>
              <a:t>)(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674</a:t>
            </a:r>
            <a:r>
              <a:rPr lang="en" sz="1100">
                <a:solidFill>
                  <a:schemeClr val="dk1"/>
                </a:solidFill>
              </a:rPr>
              <a:t>)(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587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@RegistryScope is now a qualifier (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749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Other changes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Include new recommendation for multi-application deployments to use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mp.metrics.defaultAppName</a:t>
            </a:r>
            <a:r>
              <a:rPr lang="en" sz="1100">
                <a:solidFill>
                  <a:schemeClr val="dk1"/>
                </a:solidFill>
              </a:rPr>
              <a:t> property (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766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Telemetry 1.1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Trace request flows between service boundaries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40750" y="1875500"/>
            <a:ext cx="83409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Consume the OpenTelemetry Java release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 v1.29.0</a:t>
            </a:r>
            <a:r>
              <a:rPr lang="en" sz="1100">
                <a:solidFill>
                  <a:schemeClr val="dk1"/>
                </a:solidFill>
              </a:rPr>
              <a:t>. The full comparison with the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v1.19.0</a:t>
            </a:r>
            <a:r>
              <a:rPr lang="en" sz="1100">
                <a:solidFill>
                  <a:schemeClr val="dk1"/>
                </a:solidFill>
              </a:rPr>
              <a:t> supported by MicroProfile Telemetry 1.0 can be found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 here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Other Changes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Consume the latest OpenTelemetry Tracing (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88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Clarify which API classes must be available to users (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91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Clarify the behaviour of Span and Baggage beans when the current span or baggage changes (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90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TCK: Implement tests in a way that is not timestamp dependent (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44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TCK: TCK RestClientSpanTest Span Name Doesn’t Follow Semantic Conv (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86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TCK: Adding missing TCKs (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89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TCK: TCK cannot be run using the Arquillian REST protocol (</a:t>
            </a:r>
            <a:r>
              <a:rPr lang="en" sz="1100" u="sng">
                <a:solidFill>
                  <a:schemeClr val="hlink"/>
                </a:solidFill>
                <a:hlinkClick r:id="rId13"/>
              </a:rPr>
              <a:t>72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OpenAPI 3.1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483450" y="1433250"/>
            <a:ext cx="798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Java interfaces and programming models to natively  produce OpenAPI v3 documents  from JAX-RS applications</a:t>
            </a:r>
            <a:b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567475" y="2433600"/>
            <a:ext cx="67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Rest Client 3.0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483400" y="1430900"/>
            <a:ext cx="696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Type-safe rest client defined as Java interfaces</a:t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511400" y="2021134"/>
            <a:ext cx="66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270600" y="1440975"/>
            <a:ext cx="38940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Generate MicroProfile projects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Visual Studio Code plugin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IntelliJ Plugin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Command line tooling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start.microprofile.io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7000" y="1029900"/>
            <a:ext cx="4674600" cy="34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59300" y="1152475"/>
            <a:ext cx="27582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Streams Operators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A set of operators to create new reactive streams, process the transiting data and consume them with ease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30"/>
          <p:cNvGraphicFramePr/>
          <p:nvPr/>
        </p:nvGraphicFramePr>
        <p:xfrm>
          <a:off x="301825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{9126446B-631B-468B-9A3B-82CE2CD32A5B}</a:tableStyleId>
              </a:tblPr>
              <a:tblGrid>
                <a:gridCol w="2255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Reactive Streams Operators 3.0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Project page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Spec PDF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Spec HTML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TCK</a:t>
                      </a: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30"/>
          <p:cNvSpPr txBox="1"/>
          <p:nvPr/>
        </p:nvSpPr>
        <p:spPr>
          <a:xfrm>
            <a:off x="1315325" y="4379600"/>
            <a:ext cx="62271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Standalone Specifications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6094625" y="272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{9126446B-631B-468B-9A3B-82CE2CD32A5B}</a:tableStyleId>
              </a:tblPr>
              <a:tblGrid>
                <a:gridCol w="2629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Context Propagation 1.3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Project page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Spec PDF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Spec HTML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TCK</a:t>
                      </a: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2912600" y="1152475"/>
            <a:ext cx="29976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Reactive Messaging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Defines a development model for declaring CDI </a:t>
            </a:r>
            <a:r>
              <a:rPr i="1" lang="en" sz="1300">
                <a:solidFill>
                  <a:schemeClr val="dk1"/>
                </a:solidFill>
              </a:rPr>
              <a:t>beans</a:t>
            </a:r>
            <a:r>
              <a:rPr lang="en" sz="1300">
                <a:solidFill>
                  <a:schemeClr val="dk1"/>
                </a:solidFill>
              </a:rPr>
              <a:t> producing, consuming and processing messages. It relies on Reactive Streams Operators and CDI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5983225" y="1152475"/>
            <a:ext cx="2856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15"/>
              </a:rPr>
              <a:t>MicroProfile Context Propagation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APIs for propagating contexts across units of work that are thread-agnostic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29337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{9126446B-631B-468B-9A3B-82CE2CD32A5B}</a:tableStyleId>
              </a:tblPr>
              <a:tblGrid>
                <a:gridCol w="2758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>
                          <a:solidFill>
                            <a:schemeClr val="hlink"/>
                          </a:solidFill>
                          <a:hlinkClick r:id="rId16"/>
                        </a:rPr>
                        <a:t>MicroProfile Reactive Messaging 3.0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7"/>
                        </a:rPr>
                        <a:t>Project page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8"/>
                        </a:rPr>
                        <a:t>Spec PDF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19"/>
                        </a:rPr>
                        <a:t>Spec HTML doc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- Technology Compatibility Kit (</a:t>
                      </a: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hlinkClick r:id="rId20"/>
                        </a:rPr>
                        <a:t>TCK</a:t>
                      </a:r>
                      <a:r>
                        <a:rPr lang="en" sz="1000" u="none" cap="none" strike="noStrike">
                          <a:solidFill>
                            <a:schemeClr val="dk2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30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Reactive Capabilities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7" name="Google Shape;237;p31"/>
          <p:cNvGrpSpPr/>
          <p:nvPr/>
        </p:nvGrpSpPr>
        <p:grpSpPr>
          <a:xfrm>
            <a:off x="1550988" y="2979596"/>
            <a:ext cx="1976400" cy="1302679"/>
            <a:chOff x="1550988" y="3008796"/>
            <a:chExt cx="1976400" cy="1302679"/>
          </a:xfrm>
        </p:grpSpPr>
        <p:pic>
          <p:nvPicPr>
            <p:cNvPr id="238" name="Google Shape;23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9575" y="3008796"/>
              <a:ext cx="999225" cy="99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31"/>
            <p:cNvSpPr txBox="1"/>
            <p:nvPr/>
          </p:nvSpPr>
          <p:spPr>
            <a:xfrm>
              <a:off x="1550988" y="3984175"/>
              <a:ext cx="19764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Bi-Weekly &amp; Quarterly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General community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Meetings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4939375" y="1327051"/>
            <a:ext cx="2227200" cy="915300"/>
            <a:chOff x="594350" y="1886463"/>
            <a:chExt cx="2227200" cy="915300"/>
          </a:xfrm>
        </p:grpSpPr>
        <p:sp>
          <p:nvSpPr>
            <p:cNvPr id="241" name="Google Shape;241;p31"/>
            <p:cNvSpPr/>
            <p:nvPr/>
          </p:nvSpPr>
          <p:spPr>
            <a:xfrm>
              <a:off x="594350" y="1886463"/>
              <a:ext cx="2227200" cy="91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5950" y="1990175"/>
              <a:ext cx="1824000" cy="707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31"/>
          <p:cNvSpPr txBox="1"/>
          <p:nvPr/>
        </p:nvSpPr>
        <p:spPr>
          <a:xfrm>
            <a:off x="5256525" y="2240825"/>
            <a:ext cx="18240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MicroProfile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39585" y="1356901"/>
            <a:ext cx="855600" cy="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1780038" y="2240825"/>
            <a:ext cx="151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Google 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31"/>
          <p:cNvGrpSpPr/>
          <p:nvPr/>
        </p:nvGrpSpPr>
        <p:grpSpPr>
          <a:xfrm>
            <a:off x="5256525" y="3070263"/>
            <a:ext cx="1649700" cy="1592950"/>
            <a:chOff x="3795938" y="2952175"/>
            <a:chExt cx="1649700" cy="1592950"/>
          </a:xfrm>
        </p:grpSpPr>
        <p:pic>
          <p:nvPicPr>
            <p:cNvPr id="247" name="Google Shape;247;p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72150" y="2952175"/>
              <a:ext cx="1368225" cy="136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1"/>
            <p:cNvSpPr txBox="1"/>
            <p:nvPr/>
          </p:nvSpPr>
          <p:spPr>
            <a:xfrm>
              <a:off x="3795938" y="4151525"/>
              <a:ext cx="1649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2"/>
                </a:rPr>
                <a:t>YouTube Channel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3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 Involved!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06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is an open-source community specification for Enterprise Java microservices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community of individuals, organizations, and vendors collaborating within an open source Eclipse Foundation Working Group to bring microservices to the Enterprise Java  community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is MicroProfile?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MicroProfile</a:t>
            </a:r>
            <a:endParaRPr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P-Mark-gold-web.png" id="256" name="Google Shape;2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150" y="2830425"/>
            <a:ext cx="2206099" cy="1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00" y="-6475"/>
            <a:ext cx="1851652" cy="9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221900" y="4774825"/>
            <a:ext cx="8520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© 2023, Eclipse Foundation, Inc. | Made available under the Eclipse Public  License 2.0 (EPL-2.0)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October 1st, 2020, MicroProfile became a member of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Eclipse Working Group</a:t>
            </a:r>
            <a:r>
              <a:rPr lang="en" sz="1600">
                <a:solidFill>
                  <a:schemeClr val="dk1"/>
                </a:solidFill>
              </a:rPr>
              <a:t> to close its intellectual property gap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MicroProfile Charter</a:t>
            </a:r>
            <a:r>
              <a:rPr lang="en" sz="1600">
                <a:solidFill>
                  <a:schemeClr val="dk1"/>
                </a:solidFill>
              </a:rPr>
              <a:t> defines the MicroProfile Working Group vision and scope, governance, membership,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MicroProfile component specifications follow the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MicroProfile Specification Process</a:t>
            </a:r>
            <a:r>
              <a:rPr lang="en" sz="1600">
                <a:solidFill>
                  <a:schemeClr val="dk1"/>
                </a:solidFill>
              </a:rPr>
              <a:t>, a compatible specialization of the Eclipse Specification Process.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MicroProfile 4.1 </a:t>
            </a:r>
            <a:r>
              <a:rPr lang="en" sz="1600">
                <a:solidFill>
                  <a:schemeClr val="dk1"/>
                </a:solidFill>
              </a:rPr>
              <a:t>is the first release delivered under the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MicroProfile Working Group </a:t>
            </a:r>
            <a:r>
              <a:rPr lang="en" sz="1600">
                <a:solidFill>
                  <a:schemeClr val="dk1"/>
                </a:solidFill>
              </a:rPr>
              <a:t>with compatible implementation declared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Working Group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</a:rPr>
              <a:t>Defined the compatible implementation for MicroProfile 6.1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>
                <a:solidFill>
                  <a:schemeClr val="dk1"/>
                </a:solidFill>
              </a:rPr>
              <a:t>[Required] Passing the 8 MicroProfile Specification TCKs</a:t>
            </a:r>
            <a:r>
              <a:rPr lang="en" sz="1600">
                <a:solidFill>
                  <a:schemeClr val="dk1"/>
                </a:solidFill>
              </a:rPr>
              <a:t> and Jakarta EE 10 Core Profile TCKs</a:t>
            </a:r>
            <a:endParaRPr sz="16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MicroProfile Config 3.1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MicroProfile Fault Tolerance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MicroProfile Health 4.0</a:t>
            </a:r>
            <a:endParaRPr sz="1300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MicroProfile JWT Authentication 2.1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MicroProfile Metrics 5.1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MicroProfile OpenAPI 3.0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MicroProfile Telemetry 1.1</a:t>
            </a:r>
            <a:endParaRPr sz="1000" u="sng">
              <a:solidFill>
                <a:schemeClr val="accent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MicroProfile Rest Client 3.0</a:t>
            </a:r>
            <a:endParaRPr sz="1000" u="sng">
              <a:solidFill>
                <a:schemeClr val="accent5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Jakarta EE 10 Core 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Profile</a:t>
            </a:r>
            <a:endParaRPr sz="1000" u="sng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Java SE 11 or higher</a:t>
            </a:r>
            <a:endParaRPr sz="1400" u="sng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Release Compatible 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Working Group Corporate Members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913" y="2712775"/>
            <a:ext cx="1627200" cy="3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5125" y="3720675"/>
            <a:ext cx="17712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925" y="1548147"/>
            <a:ext cx="1329798" cy="6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9075" y="3755375"/>
            <a:ext cx="1245834" cy="70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9075" y="2754050"/>
            <a:ext cx="1245824" cy="53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1688" y="1410172"/>
            <a:ext cx="1032381" cy="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19662" y="2719024"/>
            <a:ext cx="1049461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18300" y="1444739"/>
            <a:ext cx="707850" cy="70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24312" y="3720675"/>
            <a:ext cx="17712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78733" y="2563374"/>
            <a:ext cx="1682717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209" y="1598184"/>
            <a:ext cx="1328931" cy="41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49524" y="3726588"/>
            <a:ext cx="1374625" cy="59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850" y="2637542"/>
            <a:ext cx="1412549" cy="81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1725" y="1237750"/>
            <a:ext cx="1198700" cy="1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1220" y="2885187"/>
            <a:ext cx="2308029" cy="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00" y="1278288"/>
            <a:ext cx="1843038" cy="1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87676" y="3956450"/>
            <a:ext cx="254361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75450" y="3796625"/>
            <a:ext cx="24330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MicroProfile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5"/>
              </a:rPr>
              <a:t>Implementations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18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91168" y="1418737"/>
            <a:ext cx="2074382" cy="9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76117" y="2671829"/>
            <a:ext cx="1655133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11700" y="1177600"/>
            <a:ext cx="85188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Released </a:t>
            </a:r>
            <a:r>
              <a:rPr lang="en" sz="1600">
                <a:solidFill>
                  <a:schemeClr val="dk1"/>
                </a:solidFill>
              </a:rPr>
              <a:t>October 12th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in the release: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</a:t>
            </a:r>
            <a:r>
              <a:rPr lang="en" sz="1600">
                <a:solidFill>
                  <a:schemeClr val="dk1"/>
                </a:solidFill>
              </a:rPr>
              <a:t>3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MicroProfile Component specifications (Telemetry, Metrics, and </a:t>
            </a:r>
            <a:r>
              <a:rPr lang="en" sz="1600">
                <a:solidFill>
                  <a:schemeClr val="dk1"/>
                </a:solidFill>
              </a:rPr>
              <a:t>Config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6.0 Released!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771725" y="1526850"/>
            <a:ext cx="3096900" cy="2496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58875" y="1526850"/>
            <a:ext cx="5240400" cy="2456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876699" y="3843763"/>
            <a:ext cx="1934400" cy="30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MicroProfile 6.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0">
            <a:hlinkClick r:id="rId3"/>
          </p:cNvPr>
          <p:cNvSpPr txBox="1"/>
          <p:nvPr/>
        </p:nvSpPr>
        <p:spPr>
          <a:xfrm>
            <a:off x="2271554" y="3015564"/>
            <a:ext cx="12069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Jakarta EE 10 Core Profile 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>
            <a:hlinkClick r:id="rId4"/>
          </p:cNvPr>
          <p:cNvSpPr txBox="1"/>
          <p:nvPr/>
        </p:nvSpPr>
        <p:spPr>
          <a:xfrm>
            <a:off x="4208419" y="1719929"/>
            <a:ext cx="12069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Config 3.</a:t>
            </a:r>
            <a:r>
              <a:rPr lang="en" sz="135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>
            <a:hlinkClick r:id="rId5"/>
          </p:cNvPr>
          <p:cNvSpPr txBox="1"/>
          <p:nvPr/>
        </p:nvSpPr>
        <p:spPr>
          <a:xfrm>
            <a:off x="529102" y="2355642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Fault</a:t>
            </a:r>
            <a:b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Tolerance 4.0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>
            <a:hlinkClick r:id="rId6"/>
          </p:cNvPr>
          <p:cNvSpPr txBox="1"/>
          <p:nvPr/>
        </p:nvSpPr>
        <p:spPr>
          <a:xfrm>
            <a:off x="2982744" y="2355641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b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Authentication  2.1</a:t>
            </a: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>
            <a:hlinkClick r:id="rId7"/>
          </p:cNvPr>
          <p:cNvSpPr txBox="1"/>
          <p:nvPr/>
        </p:nvSpPr>
        <p:spPr>
          <a:xfrm>
            <a:off x="4200618" y="2353165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4.0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>
            <a:hlinkClick r:id="rId8"/>
          </p:cNvPr>
          <p:cNvSpPr txBox="1"/>
          <p:nvPr/>
        </p:nvSpPr>
        <p:spPr>
          <a:xfrm>
            <a:off x="1755366" y="2353178"/>
            <a:ext cx="12069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5.</a:t>
            </a:r>
            <a:r>
              <a:rPr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3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121175" y="1886956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Open Tracing 3.0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>
            <a:hlinkClick r:id="rId9"/>
          </p:cNvPr>
          <p:cNvSpPr txBox="1"/>
          <p:nvPr/>
        </p:nvSpPr>
        <p:spPr>
          <a:xfrm>
            <a:off x="1743222" y="1709082"/>
            <a:ext cx="1218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 API 3.1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217933" y="4362943"/>
            <a:ext cx="251100" cy="128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498440" y="4351607"/>
            <a:ext cx="1462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Updated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60608" y="4395082"/>
            <a:ext cx="251100" cy="1284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041115" y="4373018"/>
            <a:ext cx="4248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 from last release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308165" y="4373017"/>
            <a:ext cx="6738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0">
            <a:hlinkClick r:id="rId10"/>
          </p:cNvPr>
          <p:cNvSpPr txBox="1"/>
          <p:nvPr/>
        </p:nvSpPr>
        <p:spPr>
          <a:xfrm>
            <a:off x="2989220" y="1709082"/>
            <a:ext cx="12069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Rest Client 3.0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620625" y="1352590"/>
            <a:ext cx="1398900" cy="303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C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Standalone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346031" y="3159272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0000F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 Propagation 1.3</a:t>
            </a:r>
            <a:endParaRPr b="0" i="0" sz="1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129428" y="3159272"/>
            <a:ext cx="1153200" cy="580500"/>
          </a:xfrm>
          <a:prstGeom prst="rect">
            <a:avLst/>
          </a:prstGeom>
          <a:solidFill>
            <a:srgbClr val="1D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Streams Operators 3.0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585575" y="3909900"/>
            <a:ext cx="1469100" cy="1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Outside umbrella</a:t>
            </a:r>
            <a:endParaRPr b="1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129428" y="2524510"/>
            <a:ext cx="1153200" cy="580500"/>
          </a:xfrm>
          <a:prstGeom prst="rect">
            <a:avLst/>
          </a:prstGeom>
          <a:solidFill>
            <a:srgbClr val="1D2F42"/>
          </a:solidFill>
          <a:ln>
            <a:noFill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Reactive Messaging 3.0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346031" y="2524510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GraphQL  2.0</a:t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7346031" y="1886956"/>
            <a:ext cx="1153200" cy="580500"/>
          </a:xfrm>
          <a:prstGeom prst="rect">
            <a:avLst/>
          </a:prstGeom>
          <a:solidFill>
            <a:srgbClr val="1D2F42"/>
          </a:solidFill>
          <a:ln cap="flat" cmpd="sng" w="9525">
            <a:solidFill>
              <a:srgbClr val="3A81BA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LRA 2.0</a:t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149525" y="295200"/>
            <a:ext cx="53310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MicroProfile Releases in 202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3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0">
            <a:hlinkClick r:id="rId11"/>
          </p:cNvPr>
          <p:cNvSpPr/>
          <p:nvPr/>
        </p:nvSpPr>
        <p:spPr>
          <a:xfrm>
            <a:off x="562979" y="1723817"/>
            <a:ext cx="1153200" cy="57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Telemetry 1.</a:t>
            </a: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029565" y="4369767"/>
            <a:ext cx="251100" cy="12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39900" y="30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MicroProfile Config 3.1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83450" y="1421775"/>
            <a:ext cx="79890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an easy to use and flexible system for application configuration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new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A few TCK were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updated to allow it running with either Jakarta EE 10 C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ore Profile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Jakarta EE 9.1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Minor spec clarification</a:t>
            </a:r>
            <a:endParaRPr sz="1600">
              <a:solidFill>
                <a:schemeClr val="dk1"/>
              </a:solidFill>
            </a:endParaRP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