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7" r:id="rId2"/>
    <p:sldId id="274" r:id="rId3"/>
    <p:sldId id="269" r:id="rId4"/>
    <p:sldId id="334" r:id="rId5"/>
    <p:sldId id="335" r:id="rId6"/>
    <p:sldId id="336" r:id="rId7"/>
    <p:sldId id="337" r:id="rId8"/>
    <p:sldId id="298" r:id="rId9"/>
    <p:sldId id="285" r:id="rId10"/>
    <p:sldId id="312" r:id="rId11"/>
    <p:sldId id="338" r:id="rId12"/>
    <p:sldId id="313" r:id="rId13"/>
    <p:sldId id="314" r:id="rId14"/>
    <p:sldId id="299" r:id="rId15"/>
    <p:sldId id="297" r:id="rId16"/>
    <p:sldId id="284" r:id="rId17"/>
    <p:sldId id="287" r:id="rId18"/>
    <p:sldId id="286" r:id="rId19"/>
    <p:sldId id="291" r:id="rId20"/>
    <p:sldId id="288" r:id="rId21"/>
    <p:sldId id="289" r:id="rId22"/>
    <p:sldId id="292" r:id="rId23"/>
    <p:sldId id="293" r:id="rId24"/>
    <p:sldId id="294" r:id="rId25"/>
    <p:sldId id="302" r:id="rId26"/>
    <p:sldId id="301" r:id="rId27"/>
    <p:sldId id="303" r:id="rId28"/>
    <p:sldId id="310" r:id="rId29"/>
    <p:sldId id="315" r:id="rId30"/>
    <p:sldId id="316" r:id="rId31"/>
    <p:sldId id="332" r:id="rId32"/>
    <p:sldId id="333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7" r:id="rId45"/>
    <p:sldId id="329" r:id="rId46"/>
    <p:sldId id="330" r:id="rId47"/>
    <p:sldId id="331" r:id="rId48"/>
    <p:sldId id="28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74"/>
            <p14:sldId id="269"/>
            <p14:sldId id="334"/>
            <p14:sldId id="335"/>
            <p14:sldId id="336"/>
            <p14:sldId id="337"/>
            <p14:sldId id="298"/>
            <p14:sldId id="285"/>
            <p14:sldId id="312"/>
            <p14:sldId id="338"/>
            <p14:sldId id="313"/>
            <p14:sldId id="314"/>
            <p14:sldId id="299"/>
            <p14:sldId id="297"/>
            <p14:sldId id="284"/>
            <p14:sldId id="287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10/25/2023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10/25/2023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10/25/2023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derr" TargetMode="External"/><Relationship Id="rId3" Type="http://schemas.openxmlformats.org/officeDocument/2006/relationships/hyperlink" Target="https://en.wikipedia.org/wiki/File_descriptor#cite_note-1" TargetMode="External"/><Relationship Id="rId7" Type="http://schemas.openxmlformats.org/officeDocument/2006/relationships/hyperlink" Target="https://en.wikipedia.org/wiki/Stdout" TargetMode="External"/><Relationship Id="rId2" Type="http://schemas.openxmlformats.org/officeDocument/2006/relationships/hyperlink" Target="https://en.wikipedia.org/wiki/Unistd.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din" TargetMode="External"/><Relationship Id="rId5" Type="http://schemas.openxmlformats.org/officeDocument/2006/relationships/hyperlink" Target="https://en.wikipedia.org/wiki/File_descriptor#cite_note-2" TargetMode="External"/><Relationship Id="rId4" Type="http://schemas.openxmlformats.org/officeDocument/2006/relationships/hyperlink" Target="https://en.wikipedia.org/wiki/Stdio.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Eclipse Vert.x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29"/>
            <a:ext cx="9705620" cy="183471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Descriptors</a:t>
            </a:r>
            <a:br>
              <a:rPr lang="en-IN" b="1" dirty="0"/>
            </a:br>
            <a:r>
              <a:rPr lang="en-IN" b="1" dirty="0"/>
              <a:t>It is table of information</a:t>
            </a:r>
            <a:br>
              <a:rPr lang="en-IN" b="1" dirty="0"/>
            </a:br>
            <a:r>
              <a:rPr lang="en-IN" b="1" dirty="0"/>
              <a:t>About io resources(hardware)</a:t>
            </a: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9E93-5A4C-445E-9DCF-07C093DD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Table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81E8FD-2189-43C8-A9B5-3A47AE0BE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506107"/>
              </p:ext>
            </p:extLst>
          </p:nvPr>
        </p:nvGraphicFramePr>
        <p:xfrm>
          <a:off x="1151771" y="2195595"/>
          <a:ext cx="9743244" cy="3629300"/>
        </p:xfrm>
        <a:graphic>
          <a:graphicData uri="http://schemas.openxmlformats.org/drawingml/2006/table">
            <a:tbl>
              <a:tblPr/>
              <a:tblGrid>
                <a:gridCol w="2435811">
                  <a:extLst>
                    <a:ext uri="{9D8B030D-6E8A-4147-A177-3AD203B41FA5}">
                      <a16:colId xmlns:a16="http://schemas.microsoft.com/office/drawing/2014/main" val="2305815136"/>
                    </a:ext>
                  </a:extLst>
                </a:gridCol>
                <a:gridCol w="2435811">
                  <a:extLst>
                    <a:ext uri="{9D8B030D-6E8A-4147-A177-3AD203B41FA5}">
                      <a16:colId xmlns:a16="http://schemas.microsoft.com/office/drawing/2014/main" val="3034411992"/>
                    </a:ext>
                  </a:extLst>
                </a:gridCol>
                <a:gridCol w="2435811">
                  <a:extLst>
                    <a:ext uri="{9D8B030D-6E8A-4147-A177-3AD203B41FA5}">
                      <a16:colId xmlns:a16="http://schemas.microsoft.com/office/drawing/2014/main" val="2353753533"/>
                    </a:ext>
                  </a:extLst>
                </a:gridCol>
                <a:gridCol w="2435811">
                  <a:extLst>
                    <a:ext uri="{9D8B030D-6E8A-4147-A177-3AD203B41FA5}">
                      <a16:colId xmlns:a16="http://schemas.microsoft.com/office/drawing/2014/main" val="2460510481"/>
                    </a:ext>
                  </a:extLst>
                </a:gridCol>
              </a:tblGrid>
              <a:tr h="94093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Integer 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fr-FR" u="none" strike="noStrike">
                          <a:solidFill>
                            <a:srgbClr val="0645AD"/>
                          </a:solidFill>
                          <a:effectLst/>
                          <a:latin typeface="Courier New" panose="02070309020205020404" pitchFamily="49" charset="0"/>
                          <a:hlinkClick r:id="rId2" tooltip="Unistd.h"/>
                        </a:rPr>
                        <a:t>unistd.h</a:t>
                      </a:r>
                      <a:r>
                        <a:rPr lang="fr-FR"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fr-FR">
                          <a:effectLst/>
                        </a:rPr>
                        <a:t> symbolic constant</a:t>
                      </a:r>
                      <a:r>
                        <a:rPr lang="fr-FR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3"/>
                        </a:rPr>
                        <a:t>[1]</a:t>
                      </a:r>
                      <a:endParaRPr lang="fr-FR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US" u="none" strike="noStrike">
                          <a:solidFill>
                            <a:srgbClr val="0645AD"/>
                          </a:solidFill>
                          <a:effectLst/>
                          <a:latin typeface="Courier New" panose="02070309020205020404" pitchFamily="49" charset="0"/>
                          <a:hlinkClick r:id="rId4" tooltip="Stdio.h"/>
                        </a:rPr>
                        <a:t>stdio.h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US">
                          <a:effectLst/>
                        </a:rPr>
                        <a:t> file stream</a:t>
                      </a:r>
                      <a:r>
                        <a:rPr lang="en-US" b="0" i="0" u="none" strike="noStrike" baseline="30000">
                          <a:solidFill>
                            <a:srgbClr val="0645AD"/>
                          </a:solidFill>
                          <a:effectLst/>
                          <a:hlinkClick r:id="rId5"/>
                        </a:rPr>
                        <a:t>[2]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04814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645AD"/>
                          </a:solidFill>
                          <a:effectLst/>
                          <a:hlinkClick r:id="rId6" tooltip="Stdin"/>
                        </a:rPr>
                        <a:t>Standard input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ourier New" panose="02070309020205020404" pitchFamily="49" charset="0"/>
                        </a:rPr>
                        <a:t>STDIN_FILENO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ourier New" panose="02070309020205020404" pitchFamily="49" charset="0"/>
                        </a:rPr>
                        <a:t>stdin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38372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645AD"/>
                          </a:solidFill>
                          <a:effectLst/>
                          <a:hlinkClick r:id="rId7" tooltip="Stdout"/>
                        </a:rPr>
                        <a:t>Standard output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ourier New" panose="02070309020205020404" pitchFamily="49" charset="0"/>
                        </a:rPr>
                        <a:t>STDOUT_FILENO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  <a:latin typeface="Courier New" panose="02070309020205020404" pitchFamily="49" charset="0"/>
                        </a:rPr>
                        <a:t>stdout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7176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645AD"/>
                          </a:solidFill>
                          <a:effectLst/>
                          <a:hlinkClick r:id="rId8" tooltip="Stderr"/>
                        </a:rPr>
                        <a:t>Standard error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Courier New" panose="02070309020205020404" pitchFamily="49" charset="0"/>
                        </a:rPr>
                        <a:t>STDERR_FILENO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Courier New" panose="02070309020205020404" pitchFamily="49" charset="0"/>
                        </a:rPr>
                        <a:t>Stderr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03672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Socket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SCOCKET_REL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HardDrive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52368"/>
                  </a:ext>
                </a:extLst>
              </a:tr>
              <a:tr h="53767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Socket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SOCKET_NET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NEC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64561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364368E-C1AE-4A5B-865E-60A8AD9F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1" y="-264497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91" y="5045475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3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>
                <a:highlight>
                  <a:srgbClr val="FFFF00"/>
                </a:highlight>
              </a:rPr>
              <a:t>I/O multiplexing 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Select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Poll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571500">
              <a:buFont typeface="+mj-lt"/>
              <a:buAutoNum type="romanUcPeriod"/>
            </a:pPr>
            <a:r>
              <a:rPr lang="en-US" dirty="0"/>
              <a:t>What is Eclipse Vert.x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61455"/>
              </p:ext>
            </p:extLst>
          </p:nvPr>
        </p:nvGraphicFramePr>
        <p:xfrm>
          <a:off x="1196158" y="5046435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Eclipse Vert.x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11" y="1811045"/>
            <a:ext cx="9775054" cy="38085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Roboto"/>
              </a:rPr>
              <a:t>Open Source Project started in 2012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By Tim fox under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Eclipse/Apache licensing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To build modern distributed Application on JVM</a:t>
            </a:r>
          </a:p>
        </p:txBody>
      </p:sp>
    </p:spTree>
    <p:extLst>
      <p:ext uri="{BB962C8B-B14F-4D97-AF65-F5344CB8AC3E}">
        <p14:creationId xmlns:p14="http://schemas.microsoft.com/office/powerpoint/2010/main" val="34858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75512-4837-4C1F-3AE8-312AECFAF24A}"/>
              </a:ext>
            </a:extLst>
          </p:cNvPr>
          <p:cNvSpPr/>
          <p:nvPr/>
        </p:nvSpPr>
        <p:spPr>
          <a:xfrm>
            <a:off x="3204838" y="22786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Quarks apps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589103"/>
            <a:ext cx="10503023" cy="3880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Eclipse Vert.x is polyglot -</a:t>
            </a:r>
            <a:r>
              <a:rPr lang="en-IN" b="1" dirty="0">
                <a:solidFill>
                  <a:schemeClr val="tx2"/>
                </a:solidFill>
              </a:rPr>
              <a:t> languages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language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 Interoperability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Vert.never</a:t>
            </a:r>
            <a:r>
              <a:rPr lang="en-IN" b="1" dirty="0">
                <a:solidFill>
                  <a:srgbClr val="C00000"/>
                </a:solidFill>
              </a:rPr>
              <a:t> preaches which language is best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4860A-4865-42EB-A011-18D2557E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196"/>
            <a:ext cx="11904956" cy="584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Vert.x created to build non blocking io applications on JVM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using functional style, Reactive, </a:t>
            </a:r>
            <a:r>
              <a:rPr lang="en-IN" b="1" dirty="0" err="1">
                <a:solidFill>
                  <a:schemeClr val="tx2"/>
                </a:solidFill>
              </a:rPr>
              <a:t>declarative,event</a:t>
            </a:r>
            <a:r>
              <a:rPr lang="en-IN" b="1" dirty="0">
                <a:solidFill>
                  <a:schemeClr val="tx2"/>
                </a:solidFill>
              </a:rPr>
              <a:t> driven paradigms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1046</TotalTime>
  <Words>1780</Words>
  <Application>Microsoft Office PowerPoint</Application>
  <PresentationFormat>Widescreen</PresentationFormat>
  <Paragraphs>171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Corbel</vt:lpstr>
      <vt:lpstr>Courier New</vt:lpstr>
      <vt:lpstr>medium-content-serif-font</vt:lpstr>
      <vt:lpstr>Open Sans</vt:lpstr>
      <vt:lpstr>Roboto</vt:lpstr>
      <vt:lpstr>Seashells 16x9</vt:lpstr>
      <vt:lpstr>Eclipse Vert.x</vt:lpstr>
      <vt:lpstr>Agenda</vt:lpstr>
      <vt:lpstr>What is Eclipse Vert.x</vt:lpstr>
      <vt:lpstr>Open Source Project started in 2012 By Tim fox under Eclipse/Apache licensing To build modern distributed Application on JVM</vt:lpstr>
      <vt:lpstr>Eclipse Vert.x is polyglot - languages language  Interoperability Vert.never preaches which language is best</vt:lpstr>
      <vt:lpstr>PowerPoint Presentation</vt:lpstr>
      <vt:lpstr>Vert.x created to build non blocking io applications on JVM using functional style, Reactive, declarative,event driven paradigms</vt:lpstr>
      <vt:lpstr>IO Demystification</vt:lpstr>
      <vt:lpstr>IO</vt:lpstr>
      <vt:lpstr>File Descriptors It is table of information About io resources(hardware)</vt:lpstr>
      <vt:lpstr>File Descriptor Table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103</cp:revision>
  <dcterms:created xsi:type="dcterms:W3CDTF">2020-10-02T15:29:57Z</dcterms:created>
  <dcterms:modified xsi:type="dcterms:W3CDTF">2023-10-25T12:22:22Z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