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3" r:id="rId4"/>
    <p:sldId id="272" r:id="rId5"/>
    <p:sldId id="257" r:id="rId6"/>
    <p:sldId id="258" r:id="rId7"/>
    <p:sldId id="259" r:id="rId8"/>
    <p:sldId id="264" r:id="rId10"/>
    <p:sldId id="265"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When all page frames are in use, the operating system must select a page frame to reuse for the page the program now needs. If the evicted page frame was dynamically allocated by a program to hold data, or if a program modified it since it was read into RAM (in other words, if it has become "dirty"), it must be written out to disk before being freed. If a program later references the evicted page, another page fault occurs and the page must be read back into RAM.</a:t>
            </a:r>
            <a:endParaRPr lang="en-US"/>
          </a:p>
          <a:p>
            <a:endParaRPr lang="en-US"/>
          </a:p>
          <a:p>
            <a:r>
              <a:rPr lang="en-US">
                <a:sym typeface="+mn-ea"/>
              </a:rPr>
              <a:t>The method the operating system uses to select the page frame to reuse, which is its page replacement algorithm, is important to efficiency. The operating system predicts the page frame least likely to be needed soon, often through the least recently used (LRU) algorithm or an algorithm based on the program's working set. To further increase responsiveness, paging systems may predict which pages will be needed soon, preemptively loading them into RAM before a program references them.</a:t>
            </a:r>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a:p>
            <a:r>
              <a:rPr lang="en-US"/>
              <a:t>A).Segmentation supports the user’s view of the memory.The process is divided int variable size segments and loaded to the logical memory address space.</a:t>
            </a:r>
            <a:endParaRPr lang="en-US"/>
          </a:p>
          <a:p>
            <a:r>
              <a:rPr lang="en-US"/>
              <a:t>The address specified by the user contain two quantities I.e. the segment name and the offset (segment length).</a:t>
            </a:r>
            <a:endParaRPr lang="en-US"/>
          </a:p>
          <a:p>
            <a:r>
              <a:rPr lang="en-US"/>
              <a:t>Segment number is used as the index in the segment table and the offset value decides the length of the segment.</a:t>
            </a:r>
            <a:endParaRPr lang="en-US"/>
          </a:p>
          <a:p>
            <a:endParaRPr lang="en-US"/>
          </a:p>
          <a:p>
            <a:r>
              <a:rPr lang="en-US"/>
              <a:t>B). Paging allows a process to be stored in a memory in a non-contiguous manner.The size of the process is measured by the number of pages .</a:t>
            </a:r>
            <a:endParaRPr lang="en-US"/>
          </a:p>
          <a:p>
            <a:r>
              <a:rPr lang="en-US"/>
              <a:t>The main memory is divided into small fixed sized blocks of the memory called frames and the size of the blocks is kept the same as the page to have optimum utilization of the main memory and avoid external fragmentation.</a:t>
            </a:r>
            <a:endParaRPr lang="en-US"/>
          </a:p>
          <a:p>
            <a:r>
              <a:rPr lang="en-US"/>
              <a:t>NB. 1.External fragmentation comes in when the process does not the entire block space(it can be solved by storing the process in a non-contiguous manner).</a:t>
            </a:r>
            <a:endParaRPr lang="en-US"/>
          </a:p>
          <a:p>
            <a:r>
              <a:rPr lang="en-US"/>
              <a:t>    2.Non-contiguous memory allocation the separate memory blocks at a different location in memory space in a non-consecutive manner to a process requiring for memory while contiguous memory allocation assigns the consecutive blocks of memory to a process requesting for memory.</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MEMORY MANAGEMENT</a:t>
            </a:r>
            <a:endParaRPr lang="en-US" dirty="0"/>
          </a:p>
        </p:txBody>
      </p:sp>
      <p:sp>
        <p:nvSpPr>
          <p:cNvPr id="3" name="Subtitle 2"/>
          <p:cNvSpPr>
            <a:spLocks noGrp="1"/>
          </p:cNvSpPr>
          <p:nvPr>
            <p:ph type="subTitle" idx="1"/>
          </p:nvPr>
        </p:nvSpPr>
        <p:spPr/>
        <p:txBody>
          <a:bodyPr/>
          <a:lstStyle/>
          <a:p>
            <a:r>
              <a:rPr lang="en-US"/>
              <a:t>BSE GROUP ONE AND THREE</a:t>
            </a:r>
            <a:endParaRPr lang="en-US"/>
          </a:p>
          <a:p>
            <a:r>
              <a:rPr lang="en-US"/>
              <a:t>GROUP MEMBERS</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78560"/>
          </a:xfrm>
        </p:spPr>
        <p:txBody>
          <a:bodyPr/>
          <a:p>
            <a:r>
              <a:rPr lang="en-US"/>
              <a:t>Difference between paging and segmentation</a:t>
            </a:r>
            <a:endParaRPr lang="en-US"/>
          </a:p>
        </p:txBody>
      </p:sp>
      <p:graphicFrame>
        <p:nvGraphicFramePr>
          <p:cNvPr id="4" name="Content Placeholder 3"/>
          <p:cNvGraphicFramePr/>
          <p:nvPr>
            <p:ph idx="1"/>
          </p:nvPr>
        </p:nvGraphicFramePr>
        <p:xfrm>
          <a:off x="838200" y="1825625"/>
          <a:ext cx="10515600" cy="2263775"/>
        </p:xfrm>
        <a:graphic>
          <a:graphicData uri="http://schemas.openxmlformats.org/drawingml/2006/table">
            <a:tbl>
              <a:tblPr firstRow="1" bandRow="1">
                <a:tableStyleId>{5940675A-B579-460E-94D1-54222C63F5DA}</a:tableStyleId>
              </a:tblPr>
              <a:tblGrid>
                <a:gridCol w="5241290"/>
                <a:gridCol w="5274310"/>
              </a:tblGrid>
              <a:tr h="471170">
                <a:tc>
                  <a:txBody>
                    <a:bodyPr/>
                    <a:p>
                      <a:pPr indent="0">
                        <a:buNone/>
                      </a:pPr>
                      <a:r>
                        <a:rPr lang="en-US" sz="2400" b="0">
                          <a:latin typeface="Calibri" panose="020F0502020204030204" charset="0"/>
                          <a:cs typeface="Calibri" panose="020F0502020204030204" charset="0"/>
                        </a:rPr>
                        <a:t>paging</a:t>
                      </a:r>
                      <a:endParaRPr lang="en-US" sz="24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Calibri" panose="020F0502020204030204" charset="0"/>
                          <a:cs typeface="Calibri" panose="020F0502020204030204" charset="0"/>
                        </a:rPr>
                        <a:t>segmentation</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92605">
                <a:tc>
                  <a:txBody>
                    <a:bodyPr/>
                    <a:p>
                      <a:pPr indent="0">
                        <a:buNone/>
                      </a:pPr>
                      <a:r>
                        <a:rPr lang="en-US" sz="2000" b="1">
                          <a:latin typeface="Calibri" panose="020F0502020204030204" charset="0"/>
                          <a:cs typeface="Calibri" panose="020F0502020204030204" charset="0"/>
                        </a:rPr>
                        <a:t>A page is a fixed block size.</a:t>
                      </a:r>
                      <a:endParaRPr lang="en-US" sz="2000" b="1">
                        <a:latin typeface="Calibri" panose="020F0502020204030204" charset="0"/>
                        <a:cs typeface="Calibri" panose="020F0502020204030204" charset="0"/>
                      </a:endParaRPr>
                    </a:p>
                    <a:p>
                      <a:pPr indent="0">
                        <a:buNone/>
                      </a:pPr>
                      <a:r>
                        <a:rPr lang="en-US" sz="2000" b="1">
                          <a:latin typeface="Calibri" panose="020F0502020204030204" charset="0"/>
                          <a:cs typeface="Calibri" panose="020F0502020204030204" charset="0"/>
                        </a:rPr>
                        <a:t>They lead to internal fragmentation.</a:t>
                      </a:r>
                      <a:endParaRPr lang="en-US" sz="2000" b="1">
                        <a:latin typeface="Calibri" panose="020F0502020204030204" charset="0"/>
                        <a:cs typeface="Calibri" panose="020F0502020204030204" charset="0"/>
                      </a:endParaRPr>
                    </a:p>
                    <a:p>
                      <a:pPr indent="0">
                        <a:buNone/>
                      </a:pPr>
                      <a:r>
                        <a:rPr lang="en-US" sz="2000" b="1">
                          <a:latin typeface="Calibri" panose="020F0502020204030204" charset="0"/>
                          <a:cs typeface="Calibri" panose="020F0502020204030204" charset="0"/>
                        </a:rPr>
                        <a:t>The hard ware decides the page size.</a:t>
                      </a:r>
                      <a:endParaRPr lang="en-US" sz="2000" b="1">
                        <a:latin typeface="Calibri" panose="020F0502020204030204" charset="0"/>
                        <a:cs typeface="Calibri" panose="020F0502020204030204" charset="0"/>
                      </a:endParaRPr>
                    </a:p>
                    <a:p>
                      <a:pPr indent="0">
                        <a:buNone/>
                      </a:pPr>
                      <a:r>
                        <a:rPr lang="en-US" sz="2000" b="1">
                          <a:latin typeface="Calibri" panose="020F0502020204030204" charset="0"/>
                          <a:cs typeface="Calibri" panose="020F0502020204030204" charset="0"/>
                        </a:rPr>
                        <a:t>Paging involves a page table that contains base address of each page.</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Calibri" panose="020F0502020204030204" charset="0"/>
                          <a:cs typeface="Calibri" panose="020F0502020204030204" charset="0"/>
                        </a:rPr>
                        <a:t>1. A segment is of variable size.</a:t>
                      </a:r>
                      <a:endParaRPr lang="en-US" sz="2000" b="1">
                        <a:latin typeface="Calibri" panose="020F0502020204030204" charset="0"/>
                        <a:cs typeface="Calibri" panose="020F0502020204030204" charset="0"/>
                      </a:endParaRPr>
                    </a:p>
                    <a:p>
                      <a:pPr indent="0">
                        <a:buNone/>
                      </a:pPr>
                      <a:r>
                        <a:rPr lang="en-US" sz="2000" b="1">
                          <a:latin typeface="Calibri" panose="020F0502020204030204" charset="0"/>
                          <a:cs typeface="Calibri" panose="020F0502020204030204" charset="0"/>
                        </a:rPr>
                        <a:t>2. They lead to external fragmentation.</a:t>
                      </a:r>
                      <a:endParaRPr lang="en-US" sz="2000" b="1">
                        <a:latin typeface="Calibri" panose="020F0502020204030204" charset="0"/>
                        <a:cs typeface="Calibri" panose="020F0502020204030204" charset="0"/>
                      </a:endParaRPr>
                    </a:p>
                    <a:p>
                      <a:pPr indent="0">
                        <a:buNone/>
                      </a:pPr>
                      <a:r>
                        <a:rPr lang="en-US" sz="2000" b="1">
                          <a:latin typeface="Calibri" panose="020F0502020204030204" charset="0"/>
                          <a:cs typeface="Calibri" panose="020F0502020204030204" charset="0"/>
                        </a:rPr>
                        <a:t>3. Size is specified by the user.</a:t>
                      </a:r>
                      <a:endParaRPr lang="en-US" sz="2000" b="1">
                        <a:latin typeface="Calibri" panose="020F0502020204030204" charset="0"/>
                        <a:cs typeface="Calibri" panose="020F0502020204030204" charset="0"/>
                      </a:endParaRPr>
                    </a:p>
                    <a:p>
                      <a:pPr indent="0">
                        <a:buNone/>
                      </a:pPr>
                      <a:r>
                        <a:rPr lang="en-US" sz="2000" b="1">
                          <a:latin typeface="Calibri" panose="020F0502020204030204" charset="0"/>
                          <a:cs typeface="Calibri" panose="020F0502020204030204" charset="0"/>
                        </a:rPr>
                        <a:t>4. Segmentation involves a segment table that contains segment number and offset.</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advantages and disadvantages of sedimented paging</a:t>
            </a:r>
            <a:endParaRPr lang="en-US"/>
          </a:p>
        </p:txBody>
      </p:sp>
      <p:graphicFrame>
        <p:nvGraphicFramePr>
          <p:cNvPr id="9" name="Content Placeholder 8"/>
          <p:cNvGraphicFramePr/>
          <p:nvPr>
            <p:ph idx="1"/>
          </p:nvPr>
        </p:nvGraphicFramePr>
        <p:xfrm>
          <a:off x="838200" y="1825625"/>
          <a:ext cx="10515600" cy="2038985"/>
        </p:xfrm>
        <a:graphic>
          <a:graphicData uri="http://schemas.openxmlformats.org/drawingml/2006/table">
            <a:tbl>
              <a:tblPr firstRow="1" bandRow="1">
                <a:tableStyleId>{5940675A-B579-460E-94D1-54222C63F5DA}</a:tableStyleId>
              </a:tblPr>
              <a:tblGrid>
                <a:gridCol w="5255895"/>
                <a:gridCol w="5259705"/>
              </a:tblGrid>
              <a:tr h="509905">
                <a:tc>
                  <a:txBody>
                    <a:bodyPr/>
                    <a:p>
                      <a:pPr indent="0">
                        <a:buNone/>
                      </a:pPr>
                      <a:r>
                        <a:rPr lang="en-US" sz="2000" b="1">
                          <a:latin typeface="Calibri" panose="020F0502020204030204" charset="0"/>
                          <a:cs typeface="Calibri" panose="020F0502020204030204" charset="0"/>
                        </a:rPr>
                        <a:t>advantages</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Calibri" panose="020F0502020204030204" charset="0"/>
                          <a:cs typeface="Calibri" panose="020F0502020204030204" charset="0"/>
                        </a:rPr>
                        <a:t>disadvantages</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9080">
                <a:tc>
                  <a:txBody>
                    <a:bodyPr/>
                    <a:p>
                      <a:pPr indent="0">
                        <a:buNone/>
                      </a:pPr>
                      <a:r>
                        <a:rPr lang="en-US" sz="1600" b="0">
                          <a:latin typeface="Calibri" panose="020F0502020204030204" charset="0"/>
                          <a:cs typeface="Calibri" panose="020F0502020204030204" charset="0"/>
                        </a:rPr>
                        <a:t>1.It reduces memory usage.</a:t>
                      </a:r>
                      <a:endParaRPr lang="en-US" sz="1600" b="0">
                        <a:latin typeface="Calibri" panose="020F0502020204030204" charset="0"/>
                        <a:cs typeface="Calibri" panose="020F0502020204030204" charset="0"/>
                      </a:endParaRPr>
                    </a:p>
                    <a:p>
                      <a:pPr indent="0">
                        <a:buNone/>
                      </a:pPr>
                      <a:r>
                        <a:rPr lang="en-US" sz="1600" b="0">
                          <a:latin typeface="Calibri" panose="020F0502020204030204" charset="0"/>
                          <a:cs typeface="Calibri" panose="020F0502020204030204" charset="0"/>
                        </a:rPr>
                        <a:t>2.Page table size is limited by the segment size.</a:t>
                      </a:r>
                      <a:endParaRPr lang="en-US" sz="1600" b="0">
                        <a:latin typeface="Calibri" panose="020F0502020204030204" charset="0"/>
                        <a:cs typeface="Calibri" panose="020F0502020204030204" charset="0"/>
                      </a:endParaRPr>
                    </a:p>
                    <a:p>
                      <a:pPr indent="0">
                        <a:buNone/>
                      </a:pPr>
                      <a:r>
                        <a:rPr lang="en-US" sz="1600" b="0">
                          <a:latin typeface="Calibri" panose="020F0502020204030204" charset="0"/>
                          <a:cs typeface="Calibri" panose="020F0502020204030204" charset="0"/>
                        </a:rPr>
                        <a:t>3.Segment table has only entry corresponding one actual segment.</a:t>
                      </a:r>
                      <a:endParaRPr lang="en-US" sz="1600" b="0">
                        <a:latin typeface="Calibri" panose="020F0502020204030204" charset="0"/>
                        <a:cs typeface="Calibri" panose="020F0502020204030204" charset="0"/>
                      </a:endParaRPr>
                    </a:p>
                    <a:p>
                      <a:pPr indent="0">
                        <a:buNone/>
                      </a:pPr>
                      <a:r>
                        <a:rPr lang="en-US" sz="1600" b="0">
                          <a:latin typeface="Calibri" panose="020F0502020204030204" charset="0"/>
                          <a:cs typeface="Calibri" panose="020F0502020204030204" charset="0"/>
                        </a:rPr>
                        <a:t>4.External fragmentation is no there.</a:t>
                      </a:r>
                      <a:endParaRPr lang="en-US" sz="1600" b="0">
                        <a:latin typeface="Calibri" panose="020F0502020204030204" charset="0"/>
                        <a:cs typeface="Calibri" panose="020F0502020204030204" charset="0"/>
                      </a:endParaRPr>
                    </a:p>
                    <a:p>
                      <a:pPr indent="0">
                        <a:buNone/>
                      </a:pPr>
                      <a:r>
                        <a:rPr lang="en-US" sz="1600" b="0">
                          <a:latin typeface="Calibri" panose="020F0502020204030204" charset="0"/>
                          <a:cs typeface="Calibri" panose="020F0502020204030204" charset="0"/>
                        </a:rPr>
                        <a:t>5.It simplifies memory allocation.</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1.May lead to internal fragmentation.</a:t>
                      </a:r>
                      <a:endParaRPr lang="en-US" sz="1800" b="0">
                        <a:latin typeface="Calibri" panose="020F0502020204030204" charset="0"/>
                        <a:cs typeface="Calibri" panose="020F0502020204030204" charset="0"/>
                      </a:endParaRPr>
                    </a:p>
                    <a:p>
                      <a:pPr indent="0">
                        <a:buNone/>
                      </a:pPr>
                      <a:r>
                        <a:rPr lang="en-US" sz="1800" b="0">
                          <a:latin typeface="Calibri" panose="020F0502020204030204" charset="0"/>
                          <a:cs typeface="Calibri" panose="020F0502020204030204" charset="0"/>
                        </a:rPr>
                        <a:t>2.The complexity level will be much higher as compared to paging.</a:t>
                      </a:r>
                      <a:endParaRPr lang="en-US" sz="1800" b="0">
                        <a:latin typeface="Calibri" panose="020F0502020204030204" charset="0"/>
                        <a:cs typeface="Calibri" panose="020F0502020204030204" charset="0"/>
                      </a:endParaRPr>
                    </a:p>
                    <a:p>
                      <a:pPr indent="0">
                        <a:buNone/>
                      </a:pPr>
                      <a:r>
                        <a:rPr lang="en-US" sz="1800" b="0">
                          <a:latin typeface="Calibri" panose="020F0502020204030204" charset="0"/>
                          <a:cs typeface="Calibri" panose="020F0502020204030204" charset="0"/>
                        </a:rPr>
                        <a:t>3.Page tables need to be contiguously stored in memory</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Memory is a physical device capable of storing data either temporarily(RAM) or permanently(ROM).</a:t>
            </a:r>
            <a:endParaRPr lang="en-US"/>
          </a:p>
          <a:p>
            <a:r>
              <a:rPr lang="en-US"/>
              <a:t>Memory management is the process of controlling and cordinating computer memory, assigning portions called blocks to various running programs  to optimize the overall system performance.</a:t>
            </a:r>
            <a:endParaRPr lang="en-US"/>
          </a:p>
          <a:p>
            <a:pPr marL="0" indent="0">
              <a:buNone/>
            </a:pPr>
            <a:r>
              <a:rPr lang="en-US"/>
              <a:t>  				OR</a:t>
            </a:r>
            <a:endParaRPr lang="en-US"/>
          </a:p>
          <a:p>
            <a:pPr marL="0" indent="0">
              <a:buNone/>
            </a:pPr>
            <a:r>
              <a:rPr lang="en-US"/>
              <a:t>	Memory management is the functionality of an operating system which handles or manages primary memory and moves processes back and forth between the main memory and the disk during execution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Binding of instructions and data to memory</a:t>
            </a:r>
            <a:endParaRPr lang="en-US"/>
          </a:p>
        </p:txBody>
      </p:sp>
      <p:sp>
        <p:nvSpPr>
          <p:cNvPr id="3" name="Content Placeholder 2"/>
          <p:cNvSpPr>
            <a:spLocks noGrp="1"/>
          </p:cNvSpPr>
          <p:nvPr>
            <p:ph idx="1"/>
          </p:nvPr>
        </p:nvSpPr>
        <p:spPr/>
        <p:txBody>
          <a:bodyPr/>
          <a:p>
            <a:r>
              <a:rPr lang="en-US"/>
              <a:t>Address binding of instructions and data to memory addresses can happen at 3 different stages:</a:t>
            </a:r>
            <a:endParaRPr lang="en-US"/>
          </a:p>
          <a:p>
            <a:r>
              <a:rPr lang="en-US" b="1"/>
              <a:t>Compile time:</a:t>
            </a:r>
            <a:endParaRPr lang="en-US" b="1"/>
          </a:p>
          <a:p>
            <a:pPr marL="457200" lvl="1" indent="0">
              <a:buNone/>
            </a:pPr>
            <a:r>
              <a:rPr lang="en-US" sz="2400"/>
              <a:t>If memory location known as a priori, absolute code can be generated; must recompile code if starting location changes.</a:t>
            </a:r>
            <a:endParaRPr lang="en-US" sz="2400"/>
          </a:p>
          <a:p>
            <a:pPr lvl="1"/>
            <a:r>
              <a:rPr lang="en-US" sz="2400" b="1"/>
              <a:t>Load time: </a:t>
            </a:r>
            <a:r>
              <a:rPr lang="en-US" sz="2400"/>
              <a:t>Must generate relocatable code if memory location is not known at compile time.</a:t>
            </a:r>
            <a:endParaRPr lang="en-US" sz="2400"/>
          </a:p>
          <a:p>
            <a:pPr lvl="1"/>
            <a:r>
              <a:rPr lang="en-US" sz="2400" b="1"/>
              <a:t>Execution time:</a:t>
            </a:r>
            <a:r>
              <a:rPr lang="en-US" sz="2400"/>
              <a:t> Binding delayed until run time if the process can be moved during its execution from one memory segment to another. Need hardware support for address maps(e.g. base and limit registsers)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SWAPPING</a:t>
            </a:r>
            <a:endParaRPr lang="en-US"/>
          </a:p>
        </p:txBody>
      </p:sp>
      <p:sp>
        <p:nvSpPr>
          <p:cNvPr id="3" name="Content Placeholder 2"/>
          <p:cNvSpPr>
            <a:spLocks noGrp="1"/>
          </p:cNvSpPr>
          <p:nvPr>
            <p:ph idx="1"/>
          </p:nvPr>
        </p:nvSpPr>
        <p:spPr>
          <a:xfrm>
            <a:off x="838200" y="1825625"/>
            <a:ext cx="10515600" cy="4919345"/>
          </a:xfrm>
        </p:spPr>
        <p:txBody>
          <a:bodyPr>
            <a:normAutofit fontScale="70000"/>
          </a:bodyPr>
          <a:p>
            <a:r>
              <a:rPr lang="en-US"/>
              <a:t>This is mechanism in which a process can be swapped temporarily out of the main memory to</a:t>
            </a:r>
            <a:endParaRPr lang="en-US"/>
          </a:p>
          <a:p>
            <a:r>
              <a:rPr lang="en-US"/>
              <a:t>secondary storage and make that memory available for other process. At some later time, the system swaps back the process from secondary storage to main memory. Though performance in usually affected by swapping process but it helps in running multiple and big process in parallel and that's the reason swapping is also known as a technique for memory</a:t>
            </a:r>
            <a:endParaRPr lang="en-US"/>
          </a:p>
          <a:p>
            <a:r>
              <a:rPr lang="en-US"/>
              <a:t>compaction . memory compaction means free space is collected in a large memory chunk to make some space</a:t>
            </a:r>
            <a:endParaRPr lang="en-US"/>
          </a:p>
          <a:p>
            <a:r>
              <a:rPr lang="en-US"/>
              <a:t>available for processes. </a:t>
            </a:r>
            <a:endParaRPr lang="en-US"/>
          </a:p>
          <a:p>
            <a:pPr marL="0" indent="0">
              <a:buNone/>
            </a:pPr>
            <a:r>
              <a:rPr lang="en-US"/>
              <a:t>	</a:t>
            </a:r>
            <a:r>
              <a:rPr lang="en-US" b="1"/>
              <a:t>Advantages of swapping</a:t>
            </a:r>
            <a:endParaRPr lang="en-US"/>
          </a:p>
          <a:p>
            <a:pPr>
              <a:buFont typeface="Wingdings" panose="05000000000000000000" charset="0"/>
              <a:buChar char="Ø"/>
            </a:pPr>
            <a:r>
              <a:rPr lang="en-US"/>
              <a:t> The process helps the CPU to manage multiple processes within the same main memory.</a:t>
            </a:r>
            <a:endParaRPr lang="en-US"/>
          </a:p>
          <a:p>
            <a:pPr>
              <a:buFont typeface="Wingdings" panose="05000000000000000000" charset="0"/>
              <a:buChar char="Ø"/>
            </a:pPr>
            <a:r>
              <a:rPr lang="en-US"/>
              <a:t> The method helps to create and use virtual memory. </a:t>
            </a:r>
            <a:endParaRPr lang="en-US"/>
          </a:p>
          <a:p>
            <a:pPr>
              <a:buFont typeface="Wingdings" panose="05000000000000000000" charset="0"/>
              <a:buChar char="Ø"/>
            </a:pPr>
            <a:r>
              <a:rPr lang="en-US"/>
              <a:t>The method is economical.</a:t>
            </a:r>
            <a:endParaRPr lang="en-US"/>
          </a:p>
          <a:p>
            <a:pPr>
              <a:buFont typeface="Wingdings" panose="05000000000000000000" charset="0"/>
              <a:buChar char="Ø"/>
            </a:pPr>
            <a:r>
              <a:rPr lang="en-US"/>
              <a:t> It makes CPU perform several tasks simultaneously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Paging.</a:t>
            </a:r>
            <a:endParaRPr lang="en-US"/>
          </a:p>
        </p:txBody>
      </p:sp>
      <p:sp>
        <p:nvSpPr>
          <p:cNvPr id="3" name="Content Placeholder 2"/>
          <p:cNvSpPr>
            <a:spLocks noGrp="1"/>
          </p:cNvSpPr>
          <p:nvPr>
            <p:ph idx="1"/>
          </p:nvPr>
        </p:nvSpPr>
        <p:spPr/>
        <p:txBody>
          <a:bodyPr>
            <a:normAutofit lnSpcReduction="20000"/>
          </a:bodyPr>
          <a:p>
            <a:r>
              <a:rPr lang="en-US"/>
              <a:t>In computer operating systems, paging is a memory management scheme by which a computer stores and retrieves data from secondary storage for use in main memory. In this scheme, the operating system retrieves data from secondary storage in same-size blocks called pages. Paging is an important part of virtual memory implementations in modern operating systems, using secondary storage to let programs exceed the size of available physical memory.</a:t>
            </a:r>
            <a:endParaRPr lang="en-US"/>
          </a:p>
          <a:p>
            <a:endParaRPr lang="en-US"/>
          </a:p>
          <a:p>
            <a:r>
              <a:rPr lang="en-US"/>
              <a:t>For simplicity, main memory is called "RAM" (an acronym of "random-access memory") and secondary storage is called "disk" (a shorthand for "hard disk drive"), but the concepts do not depend on whether these terms apply literally to a specific computer system.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Page Faults.</a:t>
            </a:r>
            <a:endParaRPr lang="en-US"/>
          </a:p>
        </p:txBody>
      </p:sp>
      <p:sp>
        <p:nvSpPr>
          <p:cNvPr id="3" name="Content Placeholder 2"/>
          <p:cNvSpPr>
            <a:spLocks noGrp="1"/>
          </p:cNvSpPr>
          <p:nvPr>
            <p:ph idx="1"/>
          </p:nvPr>
        </p:nvSpPr>
        <p:spPr/>
        <p:txBody>
          <a:bodyPr>
            <a:normAutofit fontScale="80000"/>
          </a:bodyPr>
          <a:p>
            <a:r>
              <a:rPr lang="en-US"/>
              <a:t>When a process tries to reference a page not currently present in RAM, the processor treats this invalid memory reference as a page fault and transfers control from the program to the operating system. The operating system must:</a:t>
            </a:r>
            <a:endParaRPr lang="en-US"/>
          </a:p>
          <a:p>
            <a:endParaRPr lang="en-US"/>
          </a:p>
          <a:p>
            <a:r>
              <a:rPr lang="en-US"/>
              <a:t>   1. Determine the location of the data on disk.</a:t>
            </a:r>
            <a:endParaRPr lang="en-US"/>
          </a:p>
          <a:p>
            <a:r>
              <a:rPr lang="en-US"/>
              <a:t>   2. Obtain an empty page frame in RAM to use as a container for the data.</a:t>
            </a:r>
            <a:endParaRPr lang="en-US"/>
          </a:p>
          <a:p>
            <a:r>
              <a:rPr lang="en-US"/>
              <a:t>   3. Load the requested data into the available page frame.</a:t>
            </a:r>
            <a:endParaRPr lang="en-US"/>
          </a:p>
          <a:p>
            <a:r>
              <a:rPr lang="en-US"/>
              <a:t>   4. Update the page table to refer to the new page frame.</a:t>
            </a:r>
            <a:endParaRPr lang="en-US"/>
          </a:p>
          <a:p>
            <a:r>
              <a:rPr lang="en-US"/>
              <a:t>   5. Return control to the program, transparently retrying the instruction that caused the page fault.</a:t>
            </a:r>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0260"/>
          </a:xfrm>
        </p:spPr>
        <p:txBody>
          <a:bodyPr/>
          <a:p>
            <a:r>
              <a:rPr lang="en-US"/>
              <a:t>CONTIGUOUS MEMORY ALLOCATION</a:t>
            </a:r>
            <a:endParaRPr lang="en-US"/>
          </a:p>
        </p:txBody>
      </p:sp>
      <p:sp>
        <p:nvSpPr>
          <p:cNvPr id="3" name="Content Placeholder 2"/>
          <p:cNvSpPr>
            <a:spLocks noGrp="1"/>
          </p:cNvSpPr>
          <p:nvPr>
            <p:ph idx="1"/>
          </p:nvPr>
        </p:nvSpPr>
        <p:spPr>
          <a:xfrm>
            <a:off x="351790" y="1175385"/>
            <a:ext cx="11002010" cy="5502275"/>
          </a:xfrm>
        </p:spPr>
        <p:txBody>
          <a:bodyPr>
            <a:normAutofit/>
          </a:bodyPr>
          <a:p>
            <a:endParaRPr lang="en-US"/>
          </a:p>
          <a:p>
            <a:r>
              <a:rPr lang="en-US" sz="1400"/>
              <a:t>Contiguous memory allocation is a classic memory allocation model that assigns a process consecutive memory blocks( memory blocks having consecutive addresses.</a:t>
            </a:r>
            <a:endParaRPr lang="en-US" sz="1400"/>
          </a:p>
          <a:p>
            <a:r>
              <a:rPr lang="en-US" sz="1400"/>
              <a:t>It is one of the oldest memory allocation schemes.</a:t>
            </a:r>
            <a:endParaRPr lang="en-US" sz="1400"/>
          </a:p>
          <a:p>
            <a:r>
              <a:rPr lang="en-US" sz="1400"/>
              <a:t>When the process needs to execute, memory is requested by the process. The size of the process is compared with the amount of contiguous main memory available to execute the process.</a:t>
            </a:r>
            <a:endParaRPr lang="en-US" sz="1400"/>
          </a:p>
          <a:p>
            <a:r>
              <a:rPr lang="en-US" sz="1400"/>
              <a:t>If found,the process is allocated memory to start its execution.</a:t>
            </a:r>
            <a:endParaRPr lang="en-US" sz="1400"/>
          </a:p>
          <a:p>
            <a:r>
              <a:rPr lang="en-US" sz="1400"/>
              <a:t>if not, it is added to the queue of waiting processes until sufficient free contiguous 	memory is available </a:t>
            </a:r>
            <a:endParaRPr lang="en-US" sz="1400"/>
          </a:p>
          <a:p>
            <a:r>
              <a:rPr lang="en-US" sz="1400"/>
              <a:t>Contiguous memory allocation can be implemented by the operating with the help of two registers known as base and limit registers.  </a:t>
            </a:r>
            <a:endParaRPr lang="en-US" sz="1400"/>
          </a:p>
          <a:p>
            <a:r>
              <a:rPr lang="en-US" sz="1400"/>
              <a:t>When a process is executing in main memory, its base registers contains the starting address of the memory location where the process is executing, while the amount of 	bytes consumed by the process is stored in the limit register.</a:t>
            </a:r>
            <a:endParaRPr lang="en-US" sz="1400"/>
          </a:p>
          <a:p>
            <a:r>
              <a:rPr lang="en-US" sz="1400"/>
              <a:t>A process does not directly refer to the actual address for the corresponding memory location. Instead, it uses relative address with respect to its base register.</a:t>
            </a:r>
            <a:endParaRPr lang="en-US" sz="1400"/>
          </a:p>
          <a:p>
            <a:r>
              <a:rPr lang="en-US" sz="1400"/>
              <a:t> All addresses referred by a program are referred to as virtual addresses. The CPU generates logical and virtual address, which is converted into actual address with the help of the memory management unit(MMU).</a:t>
            </a:r>
            <a:endParaRPr lang="en-US" sz="1400"/>
          </a:p>
          <a:p>
            <a:r>
              <a:rPr lang="en-US" sz="1400"/>
              <a:t>The base address register is used for address translation by the MMU</a:t>
            </a:r>
            <a:endParaRPr lang="en-US" sz="1400"/>
          </a:p>
          <a:p>
            <a:r>
              <a:rPr lang="en-US" sz="1400"/>
              <a:t>Therefore physical address = Base register address + Logical address/ virtual address</a:t>
            </a:r>
            <a:endParaRPr lang="en-US" sz="1400"/>
          </a:p>
          <a:p>
            <a:r>
              <a:rPr lang="en-US" sz="1400"/>
              <a:t>The address of any memory location referenced by a process is checked to ensure it does not refer to address of neighbouring process. This processing security is handled by the OS.</a:t>
            </a:r>
            <a:endParaRPr lang="en-US" sz="1400"/>
          </a:p>
          <a:p>
            <a:endParaRPr lang="en-US" sz="1200"/>
          </a:p>
          <a:p>
            <a:endParaRPr lang="en-US" sz="1200"/>
          </a:p>
          <a:p>
            <a:endParaRPr lang="en-US"/>
          </a:p>
          <a:p>
            <a:endParaRPr lang="en-US"/>
          </a:p>
          <a:p>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sp>
        <p:nvSpPr>
          <p:cNvPr id="3" name="Content Placeholder 2"/>
          <p:cNvSpPr>
            <a:spLocks noGrp="1"/>
          </p:cNvSpPr>
          <p:nvPr>
            <p:ph idx="1"/>
          </p:nvPr>
        </p:nvSpPr>
        <p:spPr/>
        <p:txBody>
          <a:bodyPr>
            <a:normAutofit fontScale="80000"/>
          </a:bodyPr>
          <a:p>
            <a:pPr marL="0" indent="0">
              <a:buNone/>
            </a:pPr>
            <a:endParaRPr lang="en-US"/>
          </a:p>
          <a:p>
            <a:pPr marL="0" indent="0">
              <a:buNone/>
            </a:pPr>
            <a:r>
              <a:rPr lang="en-US" b="1">
                <a:sym typeface="+mn-ea"/>
              </a:rPr>
              <a:t>Advantages</a:t>
            </a:r>
            <a:endParaRPr lang="en-US"/>
          </a:p>
          <a:p>
            <a:r>
              <a:rPr lang="en-US">
                <a:sym typeface="+mn-ea"/>
              </a:rPr>
              <a:t>1.It is simple to implement.</a:t>
            </a:r>
            <a:endParaRPr lang="en-US"/>
          </a:p>
          <a:p>
            <a:r>
              <a:rPr lang="en-US">
                <a:sym typeface="+mn-ea"/>
              </a:rPr>
              <a:t>2.We will get excellent read performance</a:t>
            </a:r>
            <a:endParaRPr lang="en-US"/>
          </a:p>
          <a:p>
            <a:r>
              <a:rPr lang="en-US">
                <a:sym typeface="+mn-ea"/>
              </a:rPr>
              <a:t>3.Supports random access into files</a:t>
            </a:r>
            <a:endParaRPr lang="en-US"/>
          </a:p>
          <a:p>
            <a:pPr marL="0" indent="0">
              <a:buNone/>
            </a:pPr>
            <a:r>
              <a:rPr lang="en-US" b="1">
                <a:sym typeface="+mn-ea"/>
              </a:rPr>
              <a:t>Disadvantages</a:t>
            </a:r>
            <a:endParaRPr lang="en-US" b="1"/>
          </a:p>
          <a:p>
            <a:r>
              <a:rPr lang="en-US">
                <a:sym typeface="+mn-ea"/>
              </a:rPr>
              <a:t>I.The disk will become fragmented</a:t>
            </a:r>
            <a:endParaRPr lang="en-US"/>
          </a:p>
          <a:p>
            <a:r>
              <a:rPr lang="en-US">
                <a:sym typeface="+mn-ea"/>
              </a:rPr>
              <a:t>II.It may be difficult to have a file grow</a:t>
            </a:r>
            <a:endParaRPr lang="en-US"/>
          </a:p>
          <a:p>
            <a:r>
              <a:rPr lang="en-US">
                <a:sym typeface="+mn-ea"/>
              </a:rPr>
              <a:t>III.The degree of multi programming is reduced due to processes waiting for free memory</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SEGMENTED PAGING.</a:t>
            </a:r>
            <a:endParaRPr lang="en-US"/>
          </a:p>
        </p:txBody>
      </p:sp>
      <p:sp>
        <p:nvSpPr>
          <p:cNvPr id="3" name="Content Placeholder 2"/>
          <p:cNvSpPr>
            <a:spLocks noGrp="1"/>
          </p:cNvSpPr>
          <p:nvPr>
            <p:ph idx="1"/>
          </p:nvPr>
        </p:nvSpPr>
        <p:spPr/>
        <p:txBody>
          <a:bodyPr>
            <a:noAutofit/>
          </a:bodyPr>
          <a:p>
            <a:r>
              <a:rPr lang="en-US" sz="1800"/>
              <a:t>Segmented paging is a memory management scheme that implements the combination of segmentation and paging.</a:t>
            </a:r>
            <a:endParaRPr lang="en-US" sz="1800"/>
          </a:p>
          <a:p>
            <a:r>
              <a:rPr lang="en-US" sz="1800"/>
              <a:t>In segmented paging ,the process is first divided into segments and then each segment is divided into pages.</a:t>
            </a:r>
            <a:endParaRPr lang="en-US" sz="1800"/>
          </a:p>
          <a:p>
            <a:r>
              <a:rPr lang="en-US" sz="1800"/>
              <a:t>These pages are then stored in the frame of main memory.</a:t>
            </a:r>
            <a:endParaRPr lang="en-US" sz="1800"/>
          </a:p>
          <a:p>
            <a:r>
              <a:rPr lang="en-US" sz="1800"/>
              <a:t>A page table exists for each segment that keeps track of the frames storing the pages of that segment.</a:t>
            </a:r>
            <a:endParaRPr lang="en-US" sz="1800"/>
          </a:p>
          <a:p>
            <a:r>
              <a:rPr lang="en-US" sz="1800"/>
              <a:t>Each page table occupies one frame in the main memory.</a:t>
            </a:r>
            <a:endParaRPr lang="en-US" sz="1800"/>
          </a:p>
          <a:p>
            <a:pPr marL="0" indent="0">
              <a:buNone/>
            </a:pPr>
            <a:r>
              <a:rPr lang="en-US" sz="2000" b="1"/>
              <a:t>sedimentation with paging:</a:t>
            </a:r>
            <a:endParaRPr lang="en-US" sz="1800"/>
          </a:p>
          <a:p>
            <a:pPr marL="0" indent="0">
              <a:buNone/>
            </a:pPr>
            <a:r>
              <a:rPr lang="en-US" sz="1800"/>
              <a:t>These are non-contiguous memory allocation techniques.</a:t>
            </a:r>
            <a:endParaRPr lang="en-US" sz="1800"/>
          </a:p>
          <a:p>
            <a:pPr marL="0" indent="0">
              <a:buNone/>
            </a:pPr>
            <a:r>
              <a:rPr lang="en-US" sz="1800"/>
              <a:t>Paging divides the process into equal sized portions called pages.</a:t>
            </a:r>
            <a:endParaRPr lang="en-US" sz="1800"/>
          </a:p>
          <a:p>
            <a:pPr marL="0" indent="0">
              <a:buNone/>
            </a:pPr>
            <a:r>
              <a:rPr lang="en-US" sz="1800"/>
              <a:t>Sedimentation divides the process into unequal portions called sediments.Details about each segment are stored in a table called segment table.</a:t>
            </a: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6756</Words>
  <Application>WPS Presentation</Application>
  <PresentationFormat>Widescreen</PresentationFormat>
  <Paragraphs>129</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Wingdings</vt:lpstr>
      <vt:lpstr>Calibri</vt:lpstr>
      <vt:lpstr>Calibri Light</vt:lpstr>
      <vt:lpstr>Microsoft YaHei</vt:lpstr>
      <vt:lpstr>Arial Unicode MS</vt:lpstr>
      <vt:lpstr>Office Theme</vt:lpstr>
      <vt:lpstr>MEMORY MANAGEMENT</vt:lpstr>
      <vt:lpstr>Introduction</vt:lpstr>
      <vt:lpstr>Binding of instructions and data to memory</vt:lpstr>
      <vt:lpstr>SWAPPING</vt:lpstr>
      <vt:lpstr>Paging.</vt:lpstr>
      <vt:lpstr>Page Faults.</vt:lpstr>
      <vt:lpstr>CONTIGUOUS MEMORY ALLOCATION</vt:lpstr>
      <vt:lpstr>cont'd</vt:lpstr>
      <vt:lpstr>SEGMENTED PAGING.</vt:lpstr>
      <vt:lpstr>Difference between paging and segmentation</vt:lpstr>
      <vt:lpstr>advantages and disadvantages of sedimented paging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
  <cp:lastModifiedBy>PC</cp:lastModifiedBy>
  <cp:revision>4</cp:revision>
  <dcterms:created xsi:type="dcterms:W3CDTF">2020-02-18T06:07:00Z</dcterms:created>
  <dcterms:modified xsi:type="dcterms:W3CDTF">2020-02-18T08:37:20Z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