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2DFD2-1180-49B1-9DBD-1AB6AB0B221E}"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8D780-D8BF-46FB-9C39-2EA2BAB552C0}" type="slidenum">
              <a:rPr lang="en-US" smtClean="0"/>
              <a:t>‹#›</a:t>
            </a:fld>
            <a:endParaRPr lang="en-US"/>
          </a:p>
        </p:txBody>
      </p:sp>
    </p:spTree>
    <p:extLst>
      <p:ext uri="{BB962C8B-B14F-4D97-AF65-F5344CB8AC3E}">
        <p14:creationId xmlns:p14="http://schemas.microsoft.com/office/powerpoint/2010/main" val="74271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B3A6BA79-AD2B-4058-B252-A096FC9DDEDD}" type="slidenum">
              <a:rPr lang="en-US" smtClean="0">
                <a:latin typeface="Times New Roman" panose="02020603050405020304" pitchFamily="18" charset="0"/>
              </a:rPr>
              <a:pPr/>
              <a:t>2</a:t>
            </a:fld>
            <a:endParaRPr lang="en-US"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60135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C7732FFF-790E-4F79-810D-32486EDCF642}" type="slidenum">
              <a:rPr lang="en-US" smtClean="0">
                <a:latin typeface="Times New Roman" panose="02020603050405020304" pitchFamily="18" charset="0"/>
              </a:rPr>
              <a:pPr/>
              <a:t>12</a:t>
            </a:fld>
            <a:endParaRPr lang="en-US" smtClean="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77111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506F4913-2AE6-44D1-A4C1-0A33F14477C7}" type="slidenum">
              <a:rPr lang="en-US" smtClean="0">
                <a:latin typeface="Times New Roman" panose="02020603050405020304" pitchFamily="18" charset="0"/>
              </a:rPr>
              <a:pPr/>
              <a:t>13</a:t>
            </a:fld>
            <a:endParaRPr lang="en-US" smtClean="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529103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6688272E-9CE1-4BE5-89C7-5D99294234DB}" type="slidenum">
              <a:rPr lang="en-US" smtClean="0">
                <a:latin typeface="Times New Roman" panose="02020603050405020304" pitchFamily="18" charset="0"/>
              </a:rPr>
              <a:pPr/>
              <a:t>15</a:t>
            </a:fld>
            <a:endParaRPr lang="en-US" smtClean="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01421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6A5A0319-1DFC-4F0E-B263-2989232E9C4B}" type="slidenum">
              <a:rPr lang="en-US" smtClean="0">
                <a:latin typeface="Times New Roman" panose="02020603050405020304" pitchFamily="18" charset="0"/>
              </a:rPr>
              <a:pPr/>
              <a:t>16</a:t>
            </a:fld>
            <a:endParaRPr lang="en-US" smtClean="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89292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818330FA-4BEF-42C0-8C5F-1F7857E0086A}" type="slidenum">
              <a:rPr lang="en-US" smtClean="0">
                <a:latin typeface="Times New Roman" panose="02020603050405020304" pitchFamily="18" charset="0"/>
              </a:rPr>
              <a:pPr/>
              <a:t>17</a:t>
            </a:fld>
            <a:endParaRPr lang="en-US" smtClean="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917450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08976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830870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16D92BC8-F437-43E2-B4A3-46B6239DC9A5}" type="slidenum">
              <a:rPr lang="en-US" smtClean="0">
                <a:latin typeface="Times New Roman" panose="02020603050405020304" pitchFamily="18" charset="0"/>
              </a:rPr>
              <a:pPr/>
              <a:t>20</a:t>
            </a:fld>
            <a:endParaRPr lang="en-US" smtClean="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14292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3CD824B7-9482-45DF-BCEA-D460BC56FBFF}" type="slidenum">
              <a:rPr lang="en-US" smtClean="0">
                <a:latin typeface="Times New Roman" panose="02020603050405020304" pitchFamily="18" charset="0"/>
              </a:rPr>
              <a:pPr/>
              <a:t>21</a:t>
            </a:fld>
            <a:endParaRPr lang="en-US"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50918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3EDA1B28-0E9A-43BE-BA0B-F9AE72BB9BBD}" type="slidenum">
              <a:rPr lang="en-US" smtClean="0">
                <a:latin typeface="Times New Roman" panose="02020603050405020304" pitchFamily="18" charset="0"/>
              </a:rPr>
              <a:pPr/>
              <a:t>3</a:t>
            </a:fld>
            <a:endParaRPr lang="en-US" smtClean="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05885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740DD522-47B5-4A58-A668-813002F01877}" type="slidenum">
              <a:rPr lang="en-US" smtClean="0">
                <a:latin typeface="Times New Roman" panose="02020603050405020304" pitchFamily="18" charset="0"/>
              </a:rPr>
              <a:pPr/>
              <a:t>5</a:t>
            </a:fld>
            <a:endParaRPr lang="en-US"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09032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DBD46912-501F-4DF5-8C7C-E650038B4FD2}" type="slidenum">
              <a:rPr lang="en-US" smtClean="0">
                <a:latin typeface="Times New Roman" panose="02020603050405020304" pitchFamily="18" charset="0"/>
              </a:rPr>
              <a:pPr/>
              <a:t>6</a:t>
            </a:fld>
            <a:endParaRPr lang="en-US"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2720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3AADDC43-E09F-41E4-A831-502B927CDF63}" type="slidenum">
              <a:rPr lang="en-US" smtClean="0">
                <a:latin typeface="Times New Roman" panose="02020603050405020304" pitchFamily="18" charset="0"/>
              </a:rPr>
              <a:pPr/>
              <a:t>7</a:t>
            </a:fld>
            <a:endParaRPr lang="en-US"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19686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0E162162-1918-4D74-99BB-320AC131FB1D}" type="slidenum">
              <a:rPr lang="en-US" smtClean="0">
                <a:latin typeface="Times New Roman" panose="02020603050405020304" pitchFamily="18" charset="0"/>
              </a:rPr>
              <a:pPr/>
              <a:t>8</a:t>
            </a:fld>
            <a:endParaRPr lang="en-US" smtClean="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03479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519E706B-9905-42C5-89AD-2F4F420760CE}" type="slidenum">
              <a:rPr lang="en-US" smtClean="0">
                <a:latin typeface="Times New Roman" panose="02020603050405020304" pitchFamily="18" charset="0"/>
              </a:rPr>
              <a:pPr/>
              <a:t>9</a:t>
            </a:fld>
            <a:endParaRPr lang="en-US" smtClean="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76253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6BFF730E-6558-4ACA-8A64-5BEED86DEC75}" type="slidenum">
              <a:rPr lang="en-US" smtClean="0">
                <a:latin typeface="Times New Roman" panose="02020603050405020304" pitchFamily="18" charset="0"/>
              </a:rPr>
              <a:pPr/>
              <a:t>10</a:t>
            </a:fld>
            <a:endParaRPr lang="en-US" smtClean="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96092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634AE7D4-E72C-474E-BAE6-9C824B9981D9}" type="slidenum">
              <a:rPr lang="en-US" smtClean="0">
                <a:latin typeface="Times New Roman" panose="02020603050405020304" pitchFamily="18" charset="0"/>
              </a:rPr>
              <a:pPr/>
              <a:t>11</a:t>
            </a:fld>
            <a:endParaRPr lang="en-US" smtClean="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771079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F7D5EEB-8626-4D9C-9645-28F6DE4BA57B}" type="datetimeFigureOut">
              <a:rPr lang="en-US" smtClean="0"/>
              <a:t>1/28/2020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FC687B6-54E2-4AE1-A6F8-EE8876E94B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7D5EEB-8626-4D9C-9645-28F6DE4BA57B}" type="datetimeFigureOut">
              <a:rPr lang="en-US" smtClean="0"/>
              <a:t>1/28/2020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C687B6-54E2-4AE1-A6F8-EE8876E94B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7D5EEB-8626-4D9C-9645-28F6DE4BA57B}" type="datetimeFigureOut">
              <a:rPr lang="en-US" smtClean="0"/>
              <a:t>1/28/2020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C687B6-54E2-4AE1-A6F8-EE8876E94B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7D5EEB-8626-4D9C-9645-28F6DE4BA57B}" type="datetimeFigureOut">
              <a:rPr lang="en-US" smtClean="0"/>
              <a:t>1/28/2020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C687B6-54E2-4AE1-A6F8-EE8876E94B4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7D5EEB-8626-4D9C-9645-28F6DE4BA57B}" type="datetimeFigureOut">
              <a:rPr lang="en-US" smtClean="0"/>
              <a:t>1/28/2020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C687B6-54E2-4AE1-A6F8-EE8876E94B43}"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7D5EEB-8626-4D9C-9645-28F6DE4BA57B}" type="datetimeFigureOut">
              <a:rPr lang="en-US" smtClean="0"/>
              <a:t>1/28/2020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C687B6-54E2-4AE1-A6F8-EE8876E94B4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7D5EEB-8626-4D9C-9645-28F6DE4BA57B}" type="datetimeFigureOut">
              <a:rPr lang="en-US" smtClean="0"/>
              <a:t>1/28/2020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FC687B6-54E2-4AE1-A6F8-EE8876E94B4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F7D5EEB-8626-4D9C-9645-28F6DE4BA57B}" type="datetimeFigureOut">
              <a:rPr lang="en-US" smtClean="0"/>
              <a:t>1/28/2020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FC687B6-54E2-4AE1-A6F8-EE8876E94B4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F7D5EEB-8626-4D9C-9645-28F6DE4BA57B}" type="datetimeFigureOut">
              <a:rPr lang="en-US" smtClean="0"/>
              <a:t>1/28/2020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C687B6-54E2-4AE1-A6F8-EE8876E94B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0F7D5EEB-8626-4D9C-9645-28F6DE4BA57B}" type="datetimeFigureOut">
              <a:rPr lang="en-US" smtClean="0"/>
              <a:t>1/28/2020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C687B6-54E2-4AE1-A6F8-EE8876E94B4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F7D5EEB-8626-4D9C-9645-28F6DE4BA57B}" type="datetimeFigureOut">
              <a:rPr lang="en-US" smtClean="0"/>
              <a:t>1/28/2020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FC687B6-54E2-4AE1-A6F8-EE8876E94B43}"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0F7D5EEB-8626-4D9C-9645-28F6DE4BA57B}" type="datetimeFigureOut">
              <a:rPr lang="en-US" smtClean="0"/>
              <a:t>1/28/2020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FC687B6-54E2-4AE1-A6F8-EE8876E94B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 Structure </a:t>
            </a:r>
            <a:endParaRPr lang="en-US" dirty="0"/>
          </a:p>
        </p:txBody>
      </p:sp>
      <p:sp>
        <p:nvSpPr>
          <p:cNvPr id="3" name="Subtitle 2"/>
          <p:cNvSpPr>
            <a:spLocks noGrp="1"/>
          </p:cNvSpPr>
          <p:nvPr>
            <p:ph type="subTitle" idx="1"/>
          </p:nvPr>
        </p:nvSpPr>
        <p:spPr/>
        <p:txBody>
          <a:bodyPr/>
          <a:lstStyle/>
          <a:p>
            <a:r>
              <a:rPr lang="en-US" dirty="0" smtClean="0"/>
              <a:t>Part 2</a:t>
            </a:r>
            <a:endParaRPr lang="en-US" dirty="0"/>
          </a:p>
        </p:txBody>
      </p:sp>
    </p:spTree>
    <p:extLst>
      <p:ext uri="{BB962C8B-B14F-4D97-AF65-F5344CB8AC3E}">
        <p14:creationId xmlns:p14="http://schemas.microsoft.com/office/powerpoint/2010/main" val="3568708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028825" y="214313"/>
            <a:ext cx="8229600" cy="576262"/>
          </a:xfrm>
        </p:spPr>
        <p:txBody>
          <a:bodyPr>
            <a:normAutofit fontScale="90000"/>
          </a:bodyPr>
          <a:lstStyle/>
          <a:p>
            <a:pPr eaLnBrk="1" hangingPunct="1"/>
            <a:r>
              <a:rPr lang="en-US" smtClean="0"/>
              <a:t>Microkernel System Structure </a:t>
            </a:r>
            <a:endParaRPr lang="en-US" sz="2400" smtClean="0"/>
          </a:p>
        </p:txBody>
      </p:sp>
      <p:pic>
        <p:nvPicPr>
          <p:cNvPr id="83971" name="Picture 2" descr="2_14.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4021" y="790575"/>
            <a:ext cx="9752439" cy="559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9740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1416675" y="1233488"/>
            <a:ext cx="9388699" cy="5167312"/>
          </a:xfrm>
        </p:spPr>
        <p:txBody>
          <a:bodyPr>
            <a:normAutofit/>
          </a:bodyPr>
          <a:lstStyle/>
          <a:p>
            <a:r>
              <a:rPr lang="en-US" sz="2800" dirty="0" smtClean="0"/>
              <a:t>Many modern operating systems implement </a:t>
            </a:r>
            <a:r>
              <a:rPr lang="en-US" sz="2800" b="1" dirty="0" smtClean="0">
                <a:solidFill>
                  <a:srgbClr val="3366FF"/>
                </a:solidFill>
              </a:rPr>
              <a:t>loadable</a:t>
            </a:r>
            <a:r>
              <a:rPr lang="en-US" sz="2800" dirty="0" smtClean="0"/>
              <a:t> </a:t>
            </a:r>
            <a:r>
              <a:rPr lang="en-US" sz="2800" b="1" dirty="0" smtClean="0">
                <a:solidFill>
                  <a:srgbClr val="3366FF"/>
                </a:solidFill>
              </a:rPr>
              <a:t>kernel modules</a:t>
            </a:r>
          </a:p>
          <a:p>
            <a:pPr lvl="1"/>
            <a:r>
              <a:rPr lang="en-US" sz="2400" dirty="0" smtClean="0"/>
              <a:t>Uses object-oriented approach</a:t>
            </a:r>
          </a:p>
          <a:p>
            <a:pPr lvl="1"/>
            <a:r>
              <a:rPr lang="en-US" sz="2400" dirty="0" smtClean="0"/>
              <a:t>Each core component is separate</a:t>
            </a:r>
          </a:p>
          <a:p>
            <a:pPr lvl="1"/>
            <a:r>
              <a:rPr lang="en-US" sz="2400" dirty="0" smtClean="0"/>
              <a:t>Each talks to the others over known interfaces</a:t>
            </a:r>
          </a:p>
          <a:p>
            <a:pPr lvl="1"/>
            <a:r>
              <a:rPr lang="en-US" sz="2400" dirty="0" smtClean="0"/>
              <a:t>Each is loadable as needed within the kernel</a:t>
            </a:r>
          </a:p>
          <a:p>
            <a:r>
              <a:rPr lang="en-US" sz="2800" dirty="0" smtClean="0"/>
              <a:t>Overall, similar to layers but with more flexible</a:t>
            </a:r>
          </a:p>
          <a:p>
            <a:pPr lvl="1"/>
            <a:r>
              <a:rPr lang="en-US" sz="2400" dirty="0" smtClean="0"/>
              <a:t>Linux, Solaris, </a:t>
            </a:r>
            <a:r>
              <a:rPr lang="en-US" sz="2400" dirty="0" err="1" smtClean="0"/>
              <a:t>etc</a:t>
            </a:r>
            <a:endParaRPr lang="en-US" sz="2400" dirty="0" smtClean="0"/>
          </a:p>
        </p:txBody>
      </p:sp>
      <p:sp>
        <p:nvSpPr>
          <p:cNvPr id="86018" name="Rectangle 2"/>
          <p:cNvSpPr>
            <a:spLocks noGrp="1" noChangeArrowheads="1"/>
          </p:cNvSpPr>
          <p:nvPr>
            <p:ph type="title"/>
          </p:nvPr>
        </p:nvSpPr>
        <p:spPr/>
        <p:txBody>
          <a:bodyPr/>
          <a:lstStyle/>
          <a:p>
            <a:pPr eaLnBrk="1" hangingPunct="1"/>
            <a:r>
              <a:rPr lang="en-US" smtClean="0"/>
              <a:t>Modules</a:t>
            </a:r>
          </a:p>
        </p:txBody>
      </p:sp>
    </p:spTree>
    <p:extLst>
      <p:ext uri="{BB962C8B-B14F-4D97-AF65-F5344CB8AC3E}">
        <p14:creationId xmlns:p14="http://schemas.microsoft.com/office/powerpoint/2010/main" val="3956580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Solaris Modular Approach</a:t>
            </a:r>
          </a:p>
        </p:txBody>
      </p:sp>
      <p:pic>
        <p:nvPicPr>
          <p:cNvPr id="880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194" y="1301749"/>
            <a:ext cx="8731875" cy="497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7749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1635617" y="774701"/>
            <a:ext cx="10225825" cy="5870798"/>
          </a:xfrm>
        </p:spPr>
        <p:txBody>
          <a:bodyPr>
            <a:noAutofit/>
          </a:bodyPr>
          <a:lstStyle/>
          <a:p>
            <a:r>
              <a:rPr lang="en-US" sz="2800" dirty="0" smtClean="0"/>
              <a:t>Most modern operating systems are actually not one pure model</a:t>
            </a:r>
          </a:p>
          <a:p>
            <a:pPr lvl="1"/>
            <a:r>
              <a:rPr lang="en-US" sz="2400" dirty="0" smtClean="0"/>
              <a:t>Hybrid combines multiple approaches to address performance, security, usability needs</a:t>
            </a:r>
          </a:p>
          <a:p>
            <a:pPr lvl="1"/>
            <a:r>
              <a:rPr lang="en-US" sz="2400" dirty="0" smtClean="0"/>
              <a:t>Linux and Solaris kernels in kernel address space, so monolithic, plus modular for dynamic loading of functionality</a:t>
            </a:r>
          </a:p>
          <a:p>
            <a:pPr lvl="1"/>
            <a:r>
              <a:rPr lang="en-US" sz="2400" dirty="0" smtClean="0"/>
              <a:t>Windows mostly monolithic, plus microkernel for different subsystem </a:t>
            </a:r>
            <a:r>
              <a:rPr lang="en-US" sz="2400" b="1" i="1" dirty="0" smtClean="0"/>
              <a:t>personalities</a:t>
            </a:r>
          </a:p>
          <a:p>
            <a:r>
              <a:rPr lang="en-US" sz="2800" dirty="0" smtClean="0"/>
              <a:t>Apple Mac OS X hybrid, layered, </a:t>
            </a:r>
            <a:r>
              <a:rPr lang="en-US" sz="2800" b="1" dirty="0" smtClean="0">
                <a:solidFill>
                  <a:srgbClr val="3366FF"/>
                </a:solidFill>
              </a:rPr>
              <a:t>Aqua</a:t>
            </a:r>
            <a:r>
              <a:rPr lang="en-US" sz="2800" dirty="0" smtClean="0"/>
              <a:t> UI plus </a:t>
            </a:r>
            <a:r>
              <a:rPr lang="en-US" sz="2800" b="1" dirty="0" smtClean="0">
                <a:solidFill>
                  <a:srgbClr val="3366FF"/>
                </a:solidFill>
              </a:rPr>
              <a:t>Cocoa</a:t>
            </a:r>
            <a:r>
              <a:rPr lang="en-US" sz="2800" dirty="0" smtClean="0"/>
              <a:t> programming environment</a:t>
            </a:r>
          </a:p>
          <a:p>
            <a:pPr lvl="1"/>
            <a:r>
              <a:rPr lang="en-US" sz="2400" dirty="0" smtClean="0"/>
              <a:t>Below is kernel consisting of Mach microkernel and BSD Unix parts, plus I/O kit and dynamically loadable modules (called </a:t>
            </a:r>
            <a:r>
              <a:rPr lang="en-US" sz="2400" b="1" dirty="0" smtClean="0">
                <a:solidFill>
                  <a:srgbClr val="3366FF"/>
                </a:solidFill>
              </a:rPr>
              <a:t>kernel extensions</a:t>
            </a:r>
            <a:r>
              <a:rPr lang="en-US" sz="2400" dirty="0" smtClean="0"/>
              <a:t>)</a:t>
            </a:r>
          </a:p>
        </p:txBody>
      </p:sp>
      <p:sp>
        <p:nvSpPr>
          <p:cNvPr id="90114"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smtClean="0"/>
              <a:t>Hybrid Systems</a:t>
            </a:r>
          </a:p>
        </p:txBody>
      </p:sp>
    </p:spTree>
    <p:extLst>
      <p:ext uri="{BB962C8B-B14F-4D97-AF65-F5344CB8AC3E}">
        <p14:creationId xmlns:p14="http://schemas.microsoft.com/office/powerpoint/2010/main" val="232703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Content Placeholder 3" descr="2_16.pd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8652" y="1481138"/>
            <a:ext cx="8314695" cy="4525962"/>
          </a:xfrm>
        </p:spPr>
      </p:pic>
      <p:sp>
        <p:nvSpPr>
          <p:cNvPr id="92162" name="Title 1"/>
          <p:cNvSpPr>
            <a:spLocks noGrp="1"/>
          </p:cNvSpPr>
          <p:nvPr>
            <p:ph type="title"/>
          </p:nvPr>
        </p:nvSpPr>
        <p:spPr/>
        <p:txBody>
          <a:bodyPr/>
          <a:lstStyle/>
          <a:p>
            <a:r>
              <a:rPr lang="en-US" smtClean="0"/>
              <a:t>Mac OS X Structure</a:t>
            </a:r>
          </a:p>
        </p:txBody>
      </p:sp>
    </p:spTree>
    <p:extLst>
      <p:ext uri="{BB962C8B-B14F-4D97-AF65-F5344CB8AC3E}">
        <p14:creationId xmlns:p14="http://schemas.microsoft.com/office/powerpoint/2010/main" val="126611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1262130" y="888642"/>
            <a:ext cx="6553133" cy="5537916"/>
          </a:xfrm>
        </p:spPr>
        <p:txBody>
          <a:bodyPr>
            <a:noAutofit/>
          </a:bodyPr>
          <a:lstStyle/>
          <a:p>
            <a:r>
              <a:rPr lang="en-US" sz="2400" dirty="0" smtClean="0"/>
              <a:t>Apple mobile OS for </a:t>
            </a:r>
            <a:r>
              <a:rPr lang="en-US" sz="2400" b="1" i="1" dirty="0" smtClean="0"/>
              <a:t>iPhone</a:t>
            </a:r>
            <a:r>
              <a:rPr lang="en-US" sz="2400" dirty="0" smtClean="0"/>
              <a:t>, </a:t>
            </a:r>
            <a:r>
              <a:rPr lang="en-US" sz="2400" b="1" i="1" dirty="0" smtClean="0"/>
              <a:t>iPad</a:t>
            </a:r>
            <a:endParaRPr lang="en-US" sz="2400" dirty="0" smtClean="0"/>
          </a:p>
          <a:p>
            <a:pPr lvl="1"/>
            <a:r>
              <a:rPr lang="en-US" sz="2000" dirty="0" smtClean="0"/>
              <a:t>Structured on Mac OS X, added functionality</a:t>
            </a:r>
          </a:p>
          <a:p>
            <a:pPr lvl="1"/>
            <a:r>
              <a:rPr lang="en-US" sz="2000" dirty="0" smtClean="0"/>
              <a:t>Does not run OS X applications natively</a:t>
            </a:r>
          </a:p>
          <a:p>
            <a:pPr lvl="2"/>
            <a:r>
              <a:rPr lang="en-US" sz="1800" dirty="0" smtClean="0"/>
              <a:t>Also runs on different CPU architecture (ARM vs. Intel)</a:t>
            </a:r>
          </a:p>
          <a:p>
            <a:pPr lvl="1"/>
            <a:r>
              <a:rPr lang="en-US" sz="2000" b="1" dirty="0" smtClean="0">
                <a:solidFill>
                  <a:srgbClr val="3366FF"/>
                </a:solidFill>
              </a:rPr>
              <a:t>Cocoa Touch </a:t>
            </a:r>
            <a:r>
              <a:rPr lang="en-US" sz="2000" dirty="0" smtClean="0"/>
              <a:t>Objective-C API for developing apps</a:t>
            </a:r>
          </a:p>
          <a:p>
            <a:pPr lvl="1"/>
            <a:r>
              <a:rPr lang="en-US" sz="2000" b="1" dirty="0" smtClean="0">
                <a:solidFill>
                  <a:srgbClr val="3366FF"/>
                </a:solidFill>
              </a:rPr>
              <a:t>Media services </a:t>
            </a:r>
            <a:r>
              <a:rPr lang="en-US" sz="2000" dirty="0" smtClean="0"/>
              <a:t>layer for graphics, audio, video</a:t>
            </a:r>
          </a:p>
          <a:p>
            <a:pPr lvl="1"/>
            <a:r>
              <a:rPr lang="en-US" sz="2000" b="1" dirty="0" smtClean="0">
                <a:solidFill>
                  <a:srgbClr val="3366FF"/>
                </a:solidFill>
              </a:rPr>
              <a:t>Core services </a:t>
            </a:r>
            <a:r>
              <a:rPr lang="en-US" sz="2000" dirty="0" smtClean="0"/>
              <a:t>provides cloud computing, databases</a:t>
            </a:r>
          </a:p>
          <a:p>
            <a:pPr lvl="1"/>
            <a:r>
              <a:rPr lang="en-US" sz="2000" dirty="0" smtClean="0"/>
              <a:t>Core operating system, based on Mac OS X kernel</a:t>
            </a:r>
          </a:p>
        </p:txBody>
      </p:sp>
      <p:sp>
        <p:nvSpPr>
          <p:cNvPr id="93186"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smtClean="0"/>
              <a:t>iOS</a:t>
            </a:r>
          </a:p>
        </p:txBody>
      </p:sp>
      <p:pic>
        <p:nvPicPr>
          <p:cNvPr id="93188" name="Picture 1" descr="2_17.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5313" y="1481070"/>
            <a:ext cx="2860518" cy="299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34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1197735" y="837127"/>
            <a:ext cx="10084157" cy="5434884"/>
          </a:xfrm>
        </p:spPr>
        <p:txBody>
          <a:bodyPr>
            <a:noAutofit/>
          </a:bodyPr>
          <a:lstStyle/>
          <a:p>
            <a:r>
              <a:rPr lang="en-US" sz="2400" dirty="0" smtClean="0"/>
              <a:t>Developed by Open Handset Alliance (mostly Google)</a:t>
            </a:r>
          </a:p>
          <a:p>
            <a:pPr lvl="1"/>
            <a:r>
              <a:rPr lang="en-US" sz="2000" dirty="0" smtClean="0"/>
              <a:t>Open Source</a:t>
            </a:r>
          </a:p>
          <a:p>
            <a:r>
              <a:rPr lang="en-US" sz="2400" dirty="0" smtClean="0"/>
              <a:t>Similar stack to IOS</a:t>
            </a:r>
          </a:p>
          <a:p>
            <a:r>
              <a:rPr lang="en-US" sz="2400" dirty="0" smtClean="0"/>
              <a:t>Based on Linux kernel but modified</a:t>
            </a:r>
          </a:p>
          <a:p>
            <a:pPr lvl="1"/>
            <a:r>
              <a:rPr lang="en-US" sz="2000" dirty="0" smtClean="0"/>
              <a:t>Provides process, memory, device-driver management</a:t>
            </a:r>
          </a:p>
          <a:p>
            <a:pPr lvl="1"/>
            <a:r>
              <a:rPr lang="en-US" sz="2000" dirty="0" smtClean="0"/>
              <a:t>Adds power management </a:t>
            </a:r>
          </a:p>
          <a:p>
            <a:r>
              <a:rPr lang="en-US" sz="2400" dirty="0" smtClean="0"/>
              <a:t>Runtime environment includes core set of libraries and </a:t>
            </a:r>
            <a:r>
              <a:rPr lang="en-US" sz="2400" dirty="0" err="1" smtClean="0"/>
              <a:t>Dalvik</a:t>
            </a:r>
            <a:r>
              <a:rPr lang="en-US" sz="2400" dirty="0" smtClean="0"/>
              <a:t> virtual machine</a:t>
            </a:r>
          </a:p>
          <a:p>
            <a:pPr lvl="1"/>
            <a:r>
              <a:rPr lang="en-US" sz="2000" dirty="0" smtClean="0"/>
              <a:t>Apps developed in Java plus Android API</a:t>
            </a:r>
          </a:p>
          <a:p>
            <a:pPr lvl="2"/>
            <a:r>
              <a:rPr lang="en-US" sz="1800" dirty="0" smtClean="0"/>
              <a:t>Java class files compiled to Java </a:t>
            </a:r>
            <a:r>
              <a:rPr lang="en-US" sz="1800" dirty="0" err="1" smtClean="0"/>
              <a:t>bytecode</a:t>
            </a:r>
            <a:r>
              <a:rPr lang="en-US" sz="1800" dirty="0" smtClean="0"/>
              <a:t> then translated to executable than runs in </a:t>
            </a:r>
            <a:r>
              <a:rPr lang="en-US" sz="1800" dirty="0" err="1" smtClean="0"/>
              <a:t>Dalvik</a:t>
            </a:r>
            <a:r>
              <a:rPr lang="en-US" sz="1800" dirty="0" smtClean="0"/>
              <a:t> VM</a:t>
            </a:r>
          </a:p>
          <a:p>
            <a:r>
              <a:rPr lang="en-US" sz="2400" dirty="0" smtClean="0"/>
              <a:t>Libraries include frameworks for web browser (</a:t>
            </a:r>
            <a:r>
              <a:rPr lang="en-US" sz="2400" dirty="0" err="1" smtClean="0"/>
              <a:t>webkit</a:t>
            </a:r>
            <a:r>
              <a:rPr lang="en-US" sz="2400" dirty="0" smtClean="0"/>
              <a:t>), database (SQLite), multimedia, smaller </a:t>
            </a:r>
            <a:r>
              <a:rPr lang="en-US" sz="2400" dirty="0" err="1" smtClean="0"/>
              <a:t>libc</a:t>
            </a:r>
            <a:endParaRPr lang="en-US" sz="2400" dirty="0" smtClean="0"/>
          </a:p>
        </p:txBody>
      </p:sp>
      <p:sp>
        <p:nvSpPr>
          <p:cNvPr id="95234" name="Rectangle 2"/>
          <p:cNvSpPr>
            <a:spLocks noGrp="1" noChangeArrowheads="1"/>
          </p:cNvSpPr>
          <p:nvPr>
            <p:ph type="title"/>
          </p:nvPr>
        </p:nvSpPr>
        <p:spPr>
          <a:xfrm>
            <a:off x="1981200" y="152400"/>
            <a:ext cx="8229600" cy="576263"/>
          </a:xfrm>
        </p:spPr>
        <p:txBody>
          <a:bodyPr>
            <a:normAutofit fontScale="90000"/>
          </a:bodyPr>
          <a:lstStyle/>
          <a:p>
            <a:pPr eaLnBrk="1" hangingPunct="1"/>
            <a:r>
              <a:rPr lang="en-US" smtClean="0"/>
              <a:t>Android</a:t>
            </a:r>
          </a:p>
        </p:txBody>
      </p:sp>
    </p:spTree>
    <p:extLst>
      <p:ext uri="{BB962C8B-B14F-4D97-AF65-F5344CB8AC3E}">
        <p14:creationId xmlns:p14="http://schemas.microsoft.com/office/powerpoint/2010/main" val="128132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3" name="Content Placeholder 2" descr="2_18.pdf"/>
          <p:cNvPicPr>
            <a:picLocks noGrp="1" noChangeAspect="1"/>
          </p:cNvPicPr>
          <p:nvPr>
            <p:ph idx="1"/>
          </p:nvPr>
        </p:nvPicPr>
        <p:blipFill>
          <a:blip r:embed="rId3" cstate="print">
            <a:extLst>
              <a:ext uri="{28A0092B-C50C-407E-A947-70E740481C1C}">
                <a14:useLocalDpi xmlns:a14="http://schemas.microsoft.com/office/drawing/2010/main" val="0"/>
              </a:ext>
            </a:extLst>
          </a:blip>
          <a:srcRect t="15273" b="15273"/>
          <a:stretch>
            <a:fillRect/>
          </a:stretch>
        </p:blipFill>
        <p:spPr>
          <a:xfrm>
            <a:off x="858534" y="1181100"/>
            <a:ext cx="10794204" cy="5013638"/>
          </a:xfrm>
        </p:spPr>
      </p:pic>
      <p:sp>
        <p:nvSpPr>
          <p:cNvPr id="97282" name="Rectangle 2"/>
          <p:cNvSpPr>
            <a:spLocks noGrp="1" noChangeArrowheads="1"/>
          </p:cNvSpPr>
          <p:nvPr>
            <p:ph type="title"/>
          </p:nvPr>
        </p:nvSpPr>
        <p:spPr>
          <a:xfrm>
            <a:off x="1981200" y="214313"/>
            <a:ext cx="8229600" cy="576262"/>
          </a:xfrm>
        </p:spPr>
        <p:txBody>
          <a:bodyPr>
            <a:normAutofit fontScale="90000"/>
          </a:bodyPr>
          <a:lstStyle/>
          <a:p>
            <a:pPr eaLnBrk="1" hangingPunct="1"/>
            <a:r>
              <a:rPr lang="en-US" smtClean="0"/>
              <a:t>Android Architecture</a:t>
            </a:r>
          </a:p>
        </p:txBody>
      </p:sp>
    </p:spTree>
    <p:extLst>
      <p:ext uri="{BB962C8B-B14F-4D97-AF65-F5344CB8AC3E}">
        <p14:creationId xmlns:p14="http://schemas.microsoft.com/office/powerpoint/2010/main" val="4176950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2"/>
          <p:cNvSpPr>
            <a:spLocks noGrp="1"/>
          </p:cNvSpPr>
          <p:nvPr>
            <p:ph idx="1"/>
          </p:nvPr>
        </p:nvSpPr>
        <p:spPr>
          <a:xfrm>
            <a:off x="940157" y="927280"/>
            <a:ext cx="10689465" cy="5653824"/>
          </a:xfrm>
        </p:spPr>
        <p:txBody>
          <a:bodyPr>
            <a:noAutofit/>
          </a:bodyPr>
          <a:lstStyle/>
          <a:p>
            <a:r>
              <a:rPr lang="en-US" sz="2400" b="1" dirty="0" smtClean="0">
                <a:solidFill>
                  <a:srgbClr val="3366FF"/>
                </a:solidFill>
              </a:rPr>
              <a:t>Debugging</a:t>
            </a:r>
            <a:r>
              <a:rPr lang="en-US" sz="2400" dirty="0" smtClean="0">
                <a:solidFill>
                  <a:srgbClr val="3366FF"/>
                </a:solidFill>
              </a:rPr>
              <a:t> </a:t>
            </a:r>
            <a:r>
              <a:rPr lang="en-US" sz="2400" dirty="0" smtClean="0"/>
              <a:t>is finding and fixing errors, or </a:t>
            </a:r>
            <a:r>
              <a:rPr lang="en-US" sz="2400" b="1" dirty="0" smtClean="0">
                <a:solidFill>
                  <a:srgbClr val="3366FF"/>
                </a:solidFill>
              </a:rPr>
              <a:t>bugs</a:t>
            </a:r>
          </a:p>
          <a:p>
            <a:r>
              <a:rPr lang="en-US" sz="2400" dirty="0" smtClean="0"/>
              <a:t>OS generate </a:t>
            </a:r>
            <a:r>
              <a:rPr lang="en-US" sz="2400" b="1" dirty="0" smtClean="0">
                <a:solidFill>
                  <a:srgbClr val="3366FF"/>
                </a:solidFill>
              </a:rPr>
              <a:t>log files</a:t>
            </a:r>
            <a:r>
              <a:rPr lang="en-US" sz="2400" dirty="0" smtClean="0">
                <a:solidFill>
                  <a:srgbClr val="3366FF"/>
                </a:solidFill>
              </a:rPr>
              <a:t> </a:t>
            </a:r>
            <a:r>
              <a:rPr lang="en-US" sz="2400" dirty="0" smtClean="0">
                <a:solidFill>
                  <a:srgbClr val="000000"/>
                </a:solidFill>
              </a:rPr>
              <a:t>containing error information</a:t>
            </a:r>
          </a:p>
          <a:p>
            <a:r>
              <a:rPr lang="en-US" sz="2400" dirty="0" smtClean="0">
                <a:solidFill>
                  <a:srgbClr val="000000"/>
                </a:solidFill>
              </a:rPr>
              <a:t>Failure of an application can generate </a:t>
            </a:r>
            <a:r>
              <a:rPr lang="en-US" sz="2400" b="1" dirty="0" smtClean="0">
                <a:solidFill>
                  <a:srgbClr val="3366FF"/>
                </a:solidFill>
              </a:rPr>
              <a:t>core dump</a:t>
            </a:r>
            <a:r>
              <a:rPr lang="en-US" sz="2400" dirty="0" smtClean="0">
                <a:solidFill>
                  <a:srgbClr val="3366FF"/>
                </a:solidFill>
              </a:rPr>
              <a:t> </a:t>
            </a:r>
            <a:r>
              <a:rPr lang="en-US" sz="2400" dirty="0" smtClean="0">
                <a:solidFill>
                  <a:srgbClr val="000000"/>
                </a:solidFill>
              </a:rPr>
              <a:t>file capturing memory of the process</a:t>
            </a:r>
          </a:p>
          <a:p>
            <a:r>
              <a:rPr lang="en-US" sz="2400" dirty="0" smtClean="0">
                <a:solidFill>
                  <a:srgbClr val="000000"/>
                </a:solidFill>
              </a:rPr>
              <a:t>Operating system failure can generate </a:t>
            </a:r>
            <a:r>
              <a:rPr lang="en-US" sz="2400" b="1" dirty="0" smtClean="0">
                <a:solidFill>
                  <a:srgbClr val="3366FF"/>
                </a:solidFill>
              </a:rPr>
              <a:t>crash dump</a:t>
            </a:r>
            <a:r>
              <a:rPr lang="en-US" sz="2400" dirty="0" smtClean="0">
                <a:solidFill>
                  <a:srgbClr val="3366FF"/>
                </a:solidFill>
              </a:rPr>
              <a:t> </a:t>
            </a:r>
            <a:r>
              <a:rPr lang="en-US" sz="2400" dirty="0" smtClean="0">
                <a:solidFill>
                  <a:srgbClr val="000000"/>
                </a:solidFill>
              </a:rPr>
              <a:t>file containing kernel memory</a:t>
            </a:r>
          </a:p>
          <a:p>
            <a:r>
              <a:rPr lang="en-US" sz="2400" dirty="0" smtClean="0">
                <a:solidFill>
                  <a:srgbClr val="000000"/>
                </a:solidFill>
              </a:rPr>
              <a:t>Beyond crashes, performance tuning can optimize system performance</a:t>
            </a:r>
          </a:p>
          <a:p>
            <a:pPr lvl="1"/>
            <a:r>
              <a:rPr lang="en-US" sz="2000" dirty="0" smtClean="0">
                <a:solidFill>
                  <a:srgbClr val="000000"/>
                </a:solidFill>
              </a:rPr>
              <a:t>Sometimes using </a:t>
            </a:r>
            <a:r>
              <a:rPr lang="en-US" sz="2000" b="1" i="1" dirty="0" smtClean="0">
                <a:solidFill>
                  <a:srgbClr val="000000"/>
                </a:solidFill>
              </a:rPr>
              <a:t>trace listings</a:t>
            </a:r>
            <a:r>
              <a:rPr lang="en-US" sz="2000" dirty="0" smtClean="0">
                <a:solidFill>
                  <a:srgbClr val="000000"/>
                </a:solidFill>
              </a:rPr>
              <a:t> of activities, recorded for analysis</a:t>
            </a:r>
          </a:p>
          <a:p>
            <a:pPr lvl="1"/>
            <a:r>
              <a:rPr lang="en-US" sz="2000" b="1" dirty="0" smtClean="0">
                <a:solidFill>
                  <a:srgbClr val="3366FF"/>
                </a:solidFill>
              </a:rPr>
              <a:t>Profiling</a:t>
            </a:r>
            <a:r>
              <a:rPr lang="en-US" sz="2000" dirty="0" smtClean="0">
                <a:solidFill>
                  <a:srgbClr val="000000"/>
                </a:solidFill>
              </a:rPr>
              <a:t> is periodic sampling of instruction pointer to look for statistical trends</a:t>
            </a:r>
          </a:p>
          <a:p>
            <a:pPr>
              <a:buFont typeface="Monotype Sorts" pitchFamily="-84" charset="2"/>
              <a:buNone/>
            </a:pPr>
            <a:r>
              <a:rPr lang="en-US" sz="2400" dirty="0" smtClean="0">
                <a:solidFill>
                  <a:srgbClr val="000000"/>
                </a:solidFill>
              </a:rPr>
              <a:t>Kernighan</a:t>
            </a:r>
            <a:r>
              <a:rPr lang="ja-JP" altLang="en-US" sz="2400" dirty="0" smtClean="0">
                <a:solidFill>
                  <a:srgbClr val="000000"/>
                </a:solidFill>
              </a:rPr>
              <a:t>’</a:t>
            </a:r>
            <a:r>
              <a:rPr lang="en-US" altLang="ja-JP" sz="2400" dirty="0" smtClean="0">
                <a:solidFill>
                  <a:srgbClr val="000000"/>
                </a:solidFill>
              </a:rPr>
              <a:t>s Law: </a:t>
            </a:r>
            <a:r>
              <a:rPr lang="ja-JP" altLang="en-US" sz="2400" dirty="0" smtClean="0"/>
              <a:t>“</a:t>
            </a:r>
            <a:r>
              <a:rPr lang="en-US" altLang="ja-JP" sz="2400" dirty="0" smtClean="0"/>
              <a:t>Debugging is twice as hard as writing the code in the first place. Therefore, if you write the code as cleverly as possible, you are, by definition, not smart enough to debug it.</a:t>
            </a:r>
            <a:r>
              <a:rPr lang="ja-JP" altLang="en-US" sz="2400" dirty="0" smtClean="0"/>
              <a:t>”</a:t>
            </a:r>
            <a:endParaRPr lang="en-US" sz="2400" dirty="0" smtClean="0"/>
          </a:p>
        </p:txBody>
      </p:sp>
      <p:sp>
        <p:nvSpPr>
          <p:cNvPr id="99330" name="Title 1"/>
          <p:cNvSpPr>
            <a:spLocks noGrp="1"/>
          </p:cNvSpPr>
          <p:nvPr>
            <p:ph type="title"/>
          </p:nvPr>
        </p:nvSpPr>
        <p:spPr>
          <a:xfrm>
            <a:off x="2614613" y="198438"/>
            <a:ext cx="7596187" cy="576262"/>
          </a:xfrm>
        </p:spPr>
        <p:txBody>
          <a:bodyPr>
            <a:normAutofit fontScale="90000"/>
          </a:bodyPr>
          <a:lstStyle/>
          <a:p>
            <a:pPr eaLnBrk="1" hangingPunct="1"/>
            <a:r>
              <a:rPr lang="en-US" smtClean="0"/>
              <a:t>Operating-System Debugging</a:t>
            </a:r>
          </a:p>
        </p:txBody>
      </p:sp>
    </p:spTree>
    <p:extLst>
      <p:ext uri="{BB962C8B-B14F-4D97-AF65-F5344CB8AC3E}">
        <p14:creationId xmlns:p14="http://schemas.microsoft.com/office/powerpoint/2010/main" val="48618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Content Placeholder 2"/>
          <p:cNvSpPr>
            <a:spLocks noGrp="1"/>
          </p:cNvSpPr>
          <p:nvPr>
            <p:ph idx="1"/>
          </p:nvPr>
        </p:nvSpPr>
        <p:spPr>
          <a:xfrm>
            <a:off x="669703" y="1273175"/>
            <a:ext cx="4438226" cy="4910137"/>
          </a:xfrm>
        </p:spPr>
        <p:txBody>
          <a:bodyPr>
            <a:noAutofit/>
          </a:bodyPr>
          <a:lstStyle/>
          <a:p>
            <a:r>
              <a:rPr lang="en-US" sz="2800" dirty="0" smtClean="0"/>
              <a:t>Improve performance by removing bottlenecks</a:t>
            </a:r>
          </a:p>
          <a:p>
            <a:r>
              <a:rPr lang="en-US" sz="2800" dirty="0" smtClean="0"/>
              <a:t>OS must provide means of computing and displaying measures of system behavior</a:t>
            </a:r>
            <a:endParaRPr lang="en-US" sz="2800" dirty="0" smtClean="0">
              <a:solidFill>
                <a:srgbClr val="000000"/>
              </a:solidFill>
            </a:endParaRPr>
          </a:p>
          <a:p>
            <a:r>
              <a:rPr lang="en-US" sz="2800" dirty="0" smtClean="0">
                <a:solidFill>
                  <a:srgbClr val="000000"/>
                </a:solidFill>
              </a:rPr>
              <a:t>For example, </a:t>
            </a:r>
            <a:r>
              <a:rPr lang="en-US" altLang="en-US" sz="2800" dirty="0" smtClean="0">
                <a:solidFill>
                  <a:srgbClr val="000000"/>
                </a:solidFill>
              </a:rPr>
              <a:t>“</a:t>
            </a:r>
            <a:r>
              <a:rPr lang="en-US" sz="2800" dirty="0" smtClean="0">
                <a:solidFill>
                  <a:srgbClr val="000000"/>
                </a:solidFill>
              </a:rPr>
              <a:t>top</a:t>
            </a:r>
            <a:r>
              <a:rPr lang="en-US" altLang="en-US" sz="2800" dirty="0" smtClean="0">
                <a:solidFill>
                  <a:srgbClr val="000000"/>
                </a:solidFill>
              </a:rPr>
              <a:t>”</a:t>
            </a:r>
            <a:r>
              <a:rPr lang="en-US" sz="2800" dirty="0" smtClean="0">
                <a:solidFill>
                  <a:srgbClr val="000000"/>
                </a:solidFill>
              </a:rPr>
              <a:t> program or Windows Task Manager</a:t>
            </a:r>
            <a:endParaRPr lang="en-US" sz="2800" dirty="0" smtClean="0"/>
          </a:p>
        </p:txBody>
      </p:sp>
      <p:sp>
        <p:nvSpPr>
          <p:cNvPr id="101378" name="Title 1"/>
          <p:cNvSpPr>
            <a:spLocks noGrp="1"/>
          </p:cNvSpPr>
          <p:nvPr>
            <p:ph type="title"/>
          </p:nvPr>
        </p:nvSpPr>
        <p:spPr>
          <a:xfrm>
            <a:off x="2614613" y="136525"/>
            <a:ext cx="7596187" cy="576263"/>
          </a:xfrm>
        </p:spPr>
        <p:txBody>
          <a:bodyPr>
            <a:normAutofit fontScale="90000"/>
          </a:bodyPr>
          <a:lstStyle/>
          <a:p>
            <a:pPr eaLnBrk="1" hangingPunct="1"/>
            <a:r>
              <a:rPr lang="en-US" smtClean="0"/>
              <a:t>Performance Tuning</a:t>
            </a:r>
          </a:p>
        </p:txBody>
      </p:sp>
      <p:pic>
        <p:nvPicPr>
          <p:cNvPr id="101380" name="Picture 1" descr="2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69735" y="712788"/>
            <a:ext cx="5640946" cy="549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46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1403798" y="1050568"/>
            <a:ext cx="10419008" cy="5633568"/>
          </a:xfrm>
        </p:spPr>
        <p:txBody>
          <a:bodyPr>
            <a:normAutofit/>
          </a:bodyPr>
          <a:lstStyle/>
          <a:p>
            <a:r>
              <a:rPr lang="en-US" sz="2800" dirty="0" smtClean="0"/>
              <a:t>Important principle to separate</a:t>
            </a:r>
          </a:p>
          <a:p>
            <a:pPr>
              <a:buFont typeface="Monotype Sorts" pitchFamily="-84" charset="2"/>
              <a:buNone/>
            </a:pPr>
            <a:r>
              <a:rPr lang="en-US" sz="2800" b="1" dirty="0" smtClean="0"/>
              <a:t>	</a:t>
            </a:r>
            <a:r>
              <a:rPr lang="en-US" sz="2800" b="1" dirty="0" smtClean="0">
                <a:solidFill>
                  <a:srgbClr val="3366FF"/>
                </a:solidFill>
              </a:rPr>
              <a:t>Policy</a:t>
            </a:r>
            <a:r>
              <a:rPr lang="en-US" sz="2800" b="1" dirty="0" smtClean="0"/>
              <a:t>:   </a:t>
            </a:r>
            <a:r>
              <a:rPr lang="en-US" sz="2800" b="1" i="1" dirty="0" smtClean="0"/>
              <a:t>What</a:t>
            </a:r>
            <a:r>
              <a:rPr lang="en-US" sz="2800" dirty="0" smtClean="0"/>
              <a:t> will be done?</a:t>
            </a:r>
            <a:r>
              <a:rPr lang="en-US" sz="2800" b="1" dirty="0" smtClean="0"/>
              <a:t> </a:t>
            </a:r>
            <a:br>
              <a:rPr lang="en-US" sz="2800" b="1" dirty="0" smtClean="0"/>
            </a:br>
            <a:r>
              <a:rPr lang="en-US" sz="2800" b="1" dirty="0" smtClean="0">
                <a:solidFill>
                  <a:srgbClr val="3366FF"/>
                </a:solidFill>
              </a:rPr>
              <a:t>Mechanism</a:t>
            </a:r>
            <a:r>
              <a:rPr lang="en-US" sz="2800" b="1" dirty="0" smtClean="0"/>
              <a:t>:  </a:t>
            </a:r>
            <a:r>
              <a:rPr lang="en-US" sz="2800" b="1" i="1" dirty="0" smtClean="0"/>
              <a:t>How</a:t>
            </a:r>
            <a:r>
              <a:rPr lang="en-US" sz="2800" dirty="0" smtClean="0"/>
              <a:t> to do it?</a:t>
            </a:r>
          </a:p>
          <a:p>
            <a:r>
              <a:rPr lang="en-US" sz="2800" dirty="0" smtClean="0"/>
              <a:t>Mechanisms determine how to do something, policies decide what will be done</a:t>
            </a:r>
          </a:p>
          <a:p>
            <a:r>
              <a:rPr lang="en-US" sz="2800" dirty="0" smtClean="0"/>
              <a:t>The separation of policy from mechanism is a very important principle, it allows maximum flexibility if policy decisions are to be changed later (example – timer)</a:t>
            </a:r>
          </a:p>
          <a:p>
            <a:r>
              <a:rPr lang="en-US" sz="2800" dirty="0" smtClean="0"/>
              <a:t>Specifying and designing an OS is highly creative task of </a:t>
            </a:r>
            <a:r>
              <a:rPr lang="en-US" sz="2800" b="1" dirty="0" smtClean="0">
                <a:solidFill>
                  <a:srgbClr val="3366FF"/>
                </a:solidFill>
              </a:rPr>
              <a:t>software engineering</a:t>
            </a:r>
          </a:p>
          <a:p>
            <a:pPr>
              <a:buFont typeface="Monotype Sorts" pitchFamily="-84" charset="2"/>
              <a:buNone/>
            </a:pPr>
            <a:endParaRPr lang="en-US" sz="2800" dirty="0" smtClean="0"/>
          </a:p>
          <a:p>
            <a:pPr>
              <a:buFont typeface="Monotype Sorts" pitchFamily="-84" charset="2"/>
              <a:buNone/>
            </a:pPr>
            <a:endParaRPr lang="en-US" sz="2800" dirty="0" smtClean="0"/>
          </a:p>
        </p:txBody>
      </p:sp>
      <p:sp>
        <p:nvSpPr>
          <p:cNvPr id="68610" name="Rectangle 2"/>
          <p:cNvSpPr>
            <a:spLocks noGrp="1" noChangeArrowheads="1"/>
          </p:cNvSpPr>
          <p:nvPr>
            <p:ph type="title"/>
          </p:nvPr>
        </p:nvSpPr>
        <p:spPr>
          <a:xfrm>
            <a:off x="2593975" y="106363"/>
            <a:ext cx="8229600" cy="576262"/>
          </a:xfrm>
        </p:spPr>
        <p:txBody>
          <a:bodyPr/>
          <a:lstStyle/>
          <a:p>
            <a:pPr eaLnBrk="1" hangingPunct="1"/>
            <a:r>
              <a:rPr lang="en-US" sz="2400" smtClean="0"/>
              <a:t>Operating System Design and Implementation (Cont.)</a:t>
            </a:r>
          </a:p>
        </p:txBody>
      </p:sp>
    </p:spTree>
    <p:extLst>
      <p:ext uri="{BB962C8B-B14F-4D97-AF65-F5344CB8AC3E}">
        <p14:creationId xmlns:p14="http://schemas.microsoft.com/office/powerpoint/2010/main" val="2861288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1584101" y="1233488"/>
            <a:ext cx="9981127" cy="5051402"/>
          </a:xfrm>
        </p:spPr>
        <p:txBody>
          <a:bodyPr>
            <a:normAutofit/>
          </a:bodyPr>
          <a:lstStyle/>
          <a:p>
            <a:pPr marL="109728" indent="0">
              <a:lnSpc>
                <a:spcPct val="150000"/>
              </a:lnSpc>
              <a:buNone/>
              <a:defRPr/>
            </a:pPr>
            <a:r>
              <a:rPr lang="en-US" sz="2800" dirty="0">
                <a:ea typeface="ＭＳ Ｐゴシック" charset="0"/>
                <a:cs typeface="ＭＳ Ｐゴシック" charset="0"/>
              </a:rPr>
              <a:t>Operating systems are designed to run on any of a class of machines; the system must be configured for each specific computer </a:t>
            </a:r>
            <a:r>
              <a:rPr lang="en-US" sz="2800" dirty="0" smtClean="0">
                <a:ea typeface="ＭＳ Ｐゴシック" charset="0"/>
                <a:cs typeface="ＭＳ Ｐゴシック" charset="0"/>
              </a:rPr>
              <a:t>site</a:t>
            </a:r>
            <a:endParaRPr lang="en-US" sz="2800" dirty="0">
              <a:ea typeface="ＭＳ Ｐゴシック" charset="0"/>
              <a:cs typeface="ＭＳ Ｐゴシック" charset="0"/>
            </a:endParaRPr>
          </a:p>
          <a:p>
            <a:pPr fontAlgn="t">
              <a:lnSpc>
                <a:spcPct val="150000"/>
              </a:lnSpc>
            </a:pPr>
            <a:r>
              <a:rPr lang="en-US" sz="2800" b="1" kern="1200" dirty="0">
                <a:solidFill>
                  <a:srgbClr val="3366FF"/>
                </a:solidFill>
                <a:ea typeface="ＭＳ Ｐゴシック" charset="-128"/>
                <a:cs typeface="ＭＳ Ｐゴシック" charset="0"/>
              </a:rPr>
              <a:t>SYSGEN</a:t>
            </a:r>
            <a:r>
              <a:rPr lang="en-US" sz="2800" dirty="0">
                <a:ea typeface="ＭＳ Ｐゴシック" charset="0"/>
                <a:cs typeface="ＭＳ Ｐゴシック" charset="0"/>
              </a:rPr>
              <a:t> </a:t>
            </a:r>
            <a:r>
              <a:rPr lang="en-US" sz="2800" dirty="0"/>
              <a:t>the process of configuring or generating an instance of an operating system for each individual computer site/architecture.</a:t>
            </a:r>
          </a:p>
          <a:p>
            <a:pPr marL="0" indent="0">
              <a:lnSpc>
                <a:spcPct val="150000"/>
              </a:lnSpc>
              <a:buNone/>
              <a:defRPr/>
            </a:pPr>
            <a:endParaRPr lang="en-US" sz="2800" dirty="0">
              <a:ea typeface="ＭＳ Ｐゴシック" charset="0"/>
              <a:cs typeface="ＭＳ Ｐゴシック" charset="0"/>
            </a:endParaRPr>
          </a:p>
          <a:p>
            <a:pPr marL="0" indent="0">
              <a:lnSpc>
                <a:spcPct val="150000"/>
              </a:lnSpc>
              <a:buFont typeface="Monotype Sorts" pitchFamily="-84" charset="2"/>
              <a:buNone/>
              <a:defRPr/>
            </a:pPr>
            <a:endParaRPr lang="en-US" sz="2800" dirty="0">
              <a:ea typeface="ＭＳ Ｐゴシック" charset="0"/>
              <a:cs typeface="ＭＳ Ｐゴシック" charset="0"/>
            </a:endParaRPr>
          </a:p>
        </p:txBody>
      </p:sp>
      <p:sp>
        <p:nvSpPr>
          <p:cNvPr id="107522" name="Rectangle 2"/>
          <p:cNvSpPr>
            <a:spLocks noGrp="1" noChangeArrowheads="1"/>
          </p:cNvSpPr>
          <p:nvPr>
            <p:ph type="title"/>
          </p:nvPr>
        </p:nvSpPr>
        <p:spPr>
          <a:xfrm>
            <a:off x="2632075" y="166688"/>
            <a:ext cx="7578725" cy="576262"/>
          </a:xfrm>
        </p:spPr>
        <p:txBody>
          <a:bodyPr>
            <a:normAutofit fontScale="90000"/>
          </a:bodyPr>
          <a:lstStyle/>
          <a:p>
            <a:pPr eaLnBrk="1" hangingPunct="1"/>
            <a:r>
              <a:rPr lang="en-US" smtClean="0"/>
              <a:t>Operating System Generation</a:t>
            </a:r>
          </a:p>
        </p:txBody>
      </p:sp>
    </p:spTree>
    <p:extLst>
      <p:ext uri="{BB962C8B-B14F-4D97-AF65-F5344CB8AC3E}">
        <p14:creationId xmlns:p14="http://schemas.microsoft.com/office/powerpoint/2010/main" val="165108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978795" y="738554"/>
            <a:ext cx="10856890" cy="5855429"/>
          </a:xfrm>
        </p:spPr>
        <p:txBody>
          <a:bodyPr>
            <a:normAutofit/>
          </a:bodyPr>
          <a:lstStyle/>
          <a:p>
            <a:r>
              <a:rPr lang="en-US" sz="2400" dirty="0" smtClean="0"/>
              <a:t>When power initialized on system, execution starts at a fixed memory location</a:t>
            </a:r>
          </a:p>
          <a:p>
            <a:pPr lvl="1"/>
            <a:r>
              <a:rPr lang="en-US" sz="2000" dirty="0" smtClean="0"/>
              <a:t>Firmware ROM used to hold initial boot code</a:t>
            </a:r>
          </a:p>
          <a:p>
            <a:r>
              <a:rPr lang="en-US" sz="2400" dirty="0" smtClean="0"/>
              <a:t>Operating system must be made available to hardware so hardware can start it</a:t>
            </a:r>
          </a:p>
          <a:p>
            <a:pPr lvl="1"/>
            <a:r>
              <a:rPr lang="en-US" sz="2000" dirty="0" smtClean="0"/>
              <a:t>Small piece of code – </a:t>
            </a:r>
            <a:r>
              <a:rPr lang="en-US" sz="2000" b="1" dirty="0" smtClean="0">
                <a:solidFill>
                  <a:srgbClr val="3366FF"/>
                </a:solidFill>
              </a:rPr>
              <a:t>bootstrap loader</a:t>
            </a:r>
            <a:r>
              <a:rPr lang="en-US" sz="2000" dirty="0" smtClean="0"/>
              <a:t>, stored in </a:t>
            </a:r>
            <a:r>
              <a:rPr lang="en-US" sz="2000" b="1" dirty="0" smtClean="0">
                <a:solidFill>
                  <a:srgbClr val="3366FF"/>
                </a:solidFill>
              </a:rPr>
              <a:t>ROM</a:t>
            </a:r>
            <a:r>
              <a:rPr lang="en-US" sz="2000" dirty="0" smtClean="0"/>
              <a:t> or </a:t>
            </a:r>
            <a:r>
              <a:rPr lang="en-US" sz="2000" b="1" dirty="0" smtClean="0">
                <a:solidFill>
                  <a:srgbClr val="3366FF"/>
                </a:solidFill>
              </a:rPr>
              <a:t>EEPROM</a:t>
            </a:r>
            <a:r>
              <a:rPr lang="en-US" sz="2000" dirty="0" smtClean="0"/>
              <a:t> locates the kernel, loads it into memory, and starts it</a:t>
            </a:r>
          </a:p>
          <a:p>
            <a:pPr lvl="1"/>
            <a:r>
              <a:rPr lang="en-US" sz="2000" dirty="0" smtClean="0"/>
              <a:t>Sometimes two-step process where </a:t>
            </a:r>
            <a:r>
              <a:rPr lang="en-US" sz="2000" b="1" dirty="0" smtClean="0">
                <a:solidFill>
                  <a:srgbClr val="3366FF"/>
                </a:solidFill>
              </a:rPr>
              <a:t>boot block </a:t>
            </a:r>
            <a:r>
              <a:rPr lang="en-US" sz="2000" dirty="0" smtClean="0"/>
              <a:t>at fixed location loaded by ROM code, which loads bootstrap loader from disk</a:t>
            </a:r>
          </a:p>
          <a:p>
            <a:r>
              <a:rPr lang="en-US" sz="2400" dirty="0" smtClean="0"/>
              <a:t>Common bootstrap loader, </a:t>
            </a:r>
            <a:r>
              <a:rPr lang="en-US" sz="2400" b="1" dirty="0" smtClean="0">
                <a:solidFill>
                  <a:srgbClr val="3366FF"/>
                </a:solidFill>
              </a:rPr>
              <a:t>GRUB</a:t>
            </a:r>
            <a:r>
              <a:rPr lang="en-US" sz="2400" dirty="0" smtClean="0"/>
              <a:t>, allows selection of kernel from multiple disks, versions, kernel options</a:t>
            </a:r>
          </a:p>
          <a:p>
            <a:r>
              <a:rPr lang="en-US" sz="2400" dirty="0" smtClean="0"/>
              <a:t>Kernel loads and system is then </a:t>
            </a:r>
            <a:r>
              <a:rPr lang="en-US" sz="2400" b="1" dirty="0" smtClean="0">
                <a:solidFill>
                  <a:srgbClr val="3366FF"/>
                </a:solidFill>
              </a:rPr>
              <a:t>running</a:t>
            </a:r>
          </a:p>
        </p:txBody>
      </p:sp>
      <p:sp>
        <p:nvSpPr>
          <p:cNvPr id="109570"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smtClean="0"/>
              <a:t>System Boot</a:t>
            </a:r>
          </a:p>
        </p:txBody>
      </p:sp>
    </p:spTree>
    <p:extLst>
      <p:ext uri="{BB962C8B-B14F-4D97-AF65-F5344CB8AC3E}">
        <p14:creationId xmlns:p14="http://schemas.microsoft.com/office/powerpoint/2010/main" val="2974390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9403" y="844063"/>
            <a:ext cx="10165209" cy="5067160"/>
          </a:xfrm>
        </p:spPr>
        <p:txBody>
          <a:bodyPr>
            <a:normAutofit/>
          </a:bodyPr>
          <a:lstStyle/>
          <a:p>
            <a:pPr>
              <a:lnSpc>
                <a:spcPct val="150000"/>
              </a:lnSpc>
            </a:pPr>
            <a:r>
              <a:rPr lang="en-US" sz="2000" dirty="0"/>
              <a:t>List at least three operating system services that are useful to users.</a:t>
            </a:r>
          </a:p>
          <a:p>
            <a:pPr>
              <a:lnSpc>
                <a:spcPct val="150000"/>
              </a:lnSpc>
            </a:pPr>
            <a:r>
              <a:rPr lang="en-US" sz="2000" dirty="0"/>
              <a:t>List at least three operating system functions that maintain efficient operation of the system.</a:t>
            </a:r>
          </a:p>
          <a:p>
            <a:pPr>
              <a:lnSpc>
                <a:spcPct val="150000"/>
              </a:lnSpc>
            </a:pPr>
            <a:r>
              <a:rPr lang="en-US" sz="2000" dirty="0"/>
              <a:t>What are the two different approaches for providing a user interface?</a:t>
            </a:r>
          </a:p>
          <a:p>
            <a:pPr>
              <a:lnSpc>
                <a:spcPct val="150000"/>
              </a:lnSpc>
            </a:pPr>
            <a:r>
              <a:rPr lang="en-US" sz="2000" dirty="0"/>
              <a:t>What is a system call?</a:t>
            </a:r>
          </a:p>
          <a:p>
            <a:pPr>
              <a:lnSpc>
                <a:spcPct val="150000"/>
              </a:lnSpc>
            </a:pPr>
            <a:r>
              <a:rPr lang="en-US" sz="2000" dirty="0"/>
              <a:t>What kernel data structure can be used for one technique of passing parameters to system calls?</a:t>
            </a:r>
          </a:p>
          <a:p>
            <a:pPr>
              <a:lnSpc>
                <a:spcPct val="150000"/>
              </a:lnSpc>
            </a:pPr>
            <a:r>
              <a:rPr lang="en-US" sz="2000" dirty="0"/>
              <a:t>List at least three of the major categories of system calls.</a:t>
            </a:r>
          </a:p>
          <a:p>
            <a:pPr>
              <a:lnSpc>
                <a:spcPct val="150000"/>
              </a:lnSpc>
            </a:pPr>
            <a:r>
              <a:rPr lang="en-US" sz="2000" dirty="0"/>
              <a:t>A program that has been loaded and executing is called a _____.</a:t>
            </a:r>
          </a:p>
          <a:p>
            <a:pPr>
              <a:lnSpc>
                <a:spcPct val="150000"/>
              </a:lnSpc>
            </a:pPr>
            <a:endParaRPr lang="en-US" sz="2000" dirty="0"/>
          </a:p>
        </p:txBody>
      </p:sp>
      <p:sp>
        <p:nvSpPr>
          <p:cNvPr id="2" name="Title 1"/>
          <p:cNvSpPr>
            <a:spLocks noGrp="1"/>
          </p:cNvSpPr>
          <p:nvPr>
            <p:ph type="title"/>
          </p:nvPr>
        </p:nvSpPr>
        <p:spPr>
          <a:xfrm>
            <a:off x="2463971" y="131741"/>
            <a:ext cx="8911687" cy="805445"/>
          </a:xfrm>
        </p:spPr>
        <p:txBody>
          <a:bodyPr/>
          <a:lstStyle/>
          <a:p>
            <a:r>
              <a:rPr lang="en-US" dirty="0" smtClean="0"/>
              <a:t>Revision questions</a:t>
            </a:r>
            <a:endParaRPr lang="en-US" dirty="0"/>
          </a:p>
        </p:txBody>
      </p:sp>
    </p:spTree>
    <p:extLst>
      <p:ext uri="{BB962C8B-B14F-4D97-AF65-F5344CB8AC3E}">
        <p14:creationId xmlns:p14="http://schemas.microsoft.com/office/powerpoint/2010/main" val="277633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5313" y="1403797"/>
            <a:ext cx="10049299" cy="4932609"/>
          </a:xfrm>
        </p:spPr>
        <p:txBody>
          <a:bodyPr>
            <a:normAutofit/>
          </a:bodyPr>
          <a:lstStyle/>
          <a:p>
            <a:r>
              <a:rPr lang="en-US" sz="2000" dirty="0"/>
              <a:t>What part of the operating system makes the decision with regards to which job will run?</a:t>
            </a:r>
          </a:p>
          <a:p>
            <a:r>
              <a:rPr lang="en-US" sz="2000" dirty="0"/>
              <a:t>List at least three of the categories of system programs.</a:t>
            </a:r>
          </a:p>
          <a:p>
            <a:r>
              <a:rPr lang="en-US" sz="2000" dirty="0"/>
              <a:t>True or False? The view most users see of the operating system is defined by application and system programs rather than system calls.</a:t>
            </a:r>
          </a:p>
          <a:p>
            <a:r>
              <a:rPr lang="en-US" sz="2000" dirty="0"/>
              <a:t>What are the two basic goal groups that must be considered when designing an operating system?</a:t>
            </a:r>
          </a:p>
          <a:p>
            <a:r>
              <a:rPr lang="en-US" sz="2000" dirty="0"/>
              <a:t>What is the difference between policy and mechanism?</a:t>
            </a:r>
          </a:p>
          <a:p>
            <a:r>
              <a:rPr lang="en-US" sz="2000" dirty="0"/>
              <a:t>List at least three different ways for structuring an operating system.</a:t>
            </a:r>
          </a:p>
          <a:p>
            <a:r>
              <a:rPr lang="en-US" sz="2000" dirty="0"/>
              <a:t>List at least two different hybrid operating systems.</a:t>
            </a:r>
          </a:p>
          <a:p>
            <a:r>
              <a:rPr lang="en-US" sz="2000" dirty="0"/>
              <a:t>What are the two devices that run the </a:t>
            </a:r>
            <a:r>
              <a:rPr lang="en-US" sz="2000" dirty="0" err="1"/>
              <a:t>iOS</a:t>
            </a:r>
            <a:r>
              <a:rPr lang="en-US" sz="2000" dirty="0"/>
              <a:t> operating system</a:t>
            </a:r>
            <a:r>
              <a:rPr lang="en-US" sz="2000" dirty="0" smtClean="0"/>
              <a:t>?</a:t>
            </a:r>
            <a:endParaRPr lang="en-US" sz="2000" dirty="0"/>
          </a:p>
        </p:txBody>
      </p:sp>
      <p:sp>
        <p:nvSpPr>
          <p:cNvPr id="2" name="Title 1"/>
          <p:cNvSpPr>
            <a:spLocks noGrp="1"/>
          </p:cNvSpPr>
          <p:nvPr>
            <p:ph type="title"/>
          </p:nvPr>
        </p:nvSpPr>
        <p:spPr/>
        <p:txBody>
          <a:bodyPr/>
          <a:lstStyle/>
          <a:p>
            <a:r>
              <a:rPr lang="en-US" dirty="0" smtClean="0"/>
              <a:t>Revision questions </a:t>
            </a:r>
            <a:r>
              <a:rPr lang="en-US" dirty="0" err="1" smtClean="0"/>
              <a:t>cont</a:t>
            </a:r>
            <a:r>
              <a:rPr lang="en-US" dirty="0" smtClean="0"/>
              <a:t>;</a:t>
            </a:r>
            <a:endParaRPr lang="en-US" dirty="0"/>
          </a:p>
        </p:txBody>
      </p:sp>
    </p:spTree>
    <p:extLst>
      <p:ext uri="{BB962C8B-B14F-4D97-AF65-F5344CB8AC3E}">
        <p14:creationId xmlns:p14="http://schemas.microsoft.com/office/powerpoint/2010/main" val="846882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4704" y="1429555"/>
            <a:ext cx="10409908" cy="5164428"/>
          </a:xfrm>
        </p:spPr>
        <p:txBody>
          <a:bodyPr>
            <a:noAutofit/>
          </a:bodyPr>
          <a:lstStyle/>
          <a:p>
            <a:r>
              <a:rPr lang="en-US" sz="2000" dirty="0"/>
              <a:t>What technique do microkernels use to communicate between services?</a:t>
            </a:r>
          </a:p>
          <a:p>
            <a:r>
              <a:rPr lang="en-US" sz="2000" dirty="0"/>
              <a:t>Provide an example of an operating system that uses the simple structure.</a:t>
            </a:r>
          </a:p>
          <a:p>
            <a:r>
              <a:rPr lang="en-US" sz="2000" dirty="0"/>
              <a:t>True or False? Performance tuning is a type of debugging.</a:t>
            </a:r>
          </a:p>
          <a:p>
            <a:r>
              <a:rPr lang="en-US" sz="2000" dirty="0"/>
              <a:t>Name two activities the operating system is responsible for in connection with disk management.</a:t>
            </a:r>
          </a:p>
          <a:p>
            <a:r>
              <a:rPr lang="en-US" sz="2000" dirty="0"/>
              <a:t>Of the following 5 forms of storage, rank them from fastest to slowest in terms of access time:</a:t>
            </a:r>
          </a:p>
          <a:p>
            <a:r>
              <a:rPr lang="en-US" sz="2000" dirty="0"/>
              <a:t>What does the term SYSGEN refer to?</a:t>
            </a:r>
          </a:p>
          <a:p>
            <a:r>
              <a:rPr lang="en-US" sz="2000" dirty="0"/>
              <a:t>What is the name of the small piece of code that locates the kernel and loads it into main memory?</a:t>
            </a:r>
          </a:p>
          <a:p>
            <a:endParaRPr lang="en-US" sz="2000" dirty="0"/>
          </a:p>
          <a:p>
            <a:endParaRPr lang="en-US" sz="2000" dirty="0"/>
          </a:p>
          <a:p>
            <a:endParaRPr lang="en-US" sz="2000" dirty="0"/>
          </a:p>
        </p:txBody>
      </p:sp>
      <p:sp>
        <p:nvSpPr>
          <p:cNvPr id="2" name="Title 1"/>
          <p:cNvSpPr>
            <a:spLocks noGrp="1"/>
          </p:cNvSpPr>
          <p:nvPr>
            <p:ph type="title"/>
          </p:nvPr>
        </p:nvSpPr>
        <p:spPr/>
        <p:txBody>
          <a:bodyPr/>
          <a:lstStyle/>
          <a:p>
            <a:r>
              <a:rPr lang="en-US" dirty="0" smtClean="0"/>
              <a:t>Revision questions </a:t>
            </a:r>
            <a:r>
              <a:rPr lang="en-US" dirty="0" err="1" smtClean="0"/>
              <a:t>cont</a:t>
            </a:r>
            <a:r>
              <a:rPr lang="en-US" dirty="0" smtClean="0"/>
              <a:t>;</a:t>
            </a:r>
            <a:endParaRPr lang="en-US" dirty="0"/>
          </a:p>
        </p:txBody>
      </p:sp>
    </p:spTree>
    <p:extLst>
      <p:ext uri="{BB962C8B-B14F-4D97-AF65-F5344CB8AC3E}">
        <p14:creationId xmlns:p14="http://schemas.microsoft.com/office/powerpoint/2010/main" val="398782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1223493" y="1105079"/>
            <a:ext cx="10805373" cy="5450268"/>
          </a:xfrm>
        </p:spPr>
        <p:txBody>
          <a:bodyPr>
            <a:normAutofit/>
          </a:bodyPr>
          <a:lstStyle/>
          <a:p>
            <a:r>
              <a:rPr lang="en-US" sz="2400" dirty="0" smtClean="0"/>
              <a:t>Much variation</a:t>
            </a:r>
          </a:p>
          <a:p>
            <a:pPr lvl="1"/>
            <a:r>
              <a:rPr lang="en-US" sz="2000" dirty="0" smtClean="0"/>
              <a:t>Early OSs </a:t>
            </a:r>
            <a:r>
              <a:rPr lang="en-US" sz="2000" dirty="0" smtClean="0"/>
              <a:t>were designed in </a:t>
            </a:r>
            <a:r>
              <a:rPr lang="en-US" sz="2000" dirty="0" smtClean="0"/>
              <a:t>assembly </a:t>
            </a:r>
            <a:r>
              <a:rPr lang="en-US" sz="2000" dirty="0" smtClean="0"/>
              <a:t>language </a:t>
            </a:r>
            <a:r>
              <a:rPr lang="en-US" sz="2000" i="1" dirty="0" smtClean="0"/>
              <a:t>(low level symbolic language converted by an assembler)</a:t>
            </a:r>
            <a:endParaRPr lang="en-US" sz="2000" i="1" dirty="0" smtClean="0"/>
          </a:p>
          <a:p>
            <a:pPr lvl="1"/>
            <a:r>
              <a:rPr lang="en-US" sz="2000" dirty="0" smtClean="0"/>
              <a:t>Then system programming languages like </a:t>
            </a:r>
            <a:r>
              <a:rPr lang="en-US" sz="2000" dirty="0" err="1" smtClean="0"/>
              <a:t>Algol</a:t>
            </a:r>
            <a:r>
              <a:rPr lang="en-US" sz="2000" dirty="0" smtClean="0"/>
              <a:t>, PL/1</a:t>
            </a:r>
          </a:p>
          <a:p>
            <a:pPr lvl="1"/>
            <a:r>
              <a:rPr lang="en-US" sz="2000" dirty="0" smtClean="0"/>
              <a:t>Now C, C++</a:t>
            </a:r>
          </a:p>
          <a:p>
            <a:r>
              <a:rPr lang="en-US" sz="2400" dirty="0" smtClean="0"/>
              <a:t>Actually usually a mix of languages</a:t>
            </a:r>
          </a:p>
          <a:p>
            <a:pPr lvl="1"/>
            <a:r>
              <a:rPr lang="en-US" sz="2000" dirty="0" smtClean="0"/>
              <a:t>Lowest levels in assembly</a:t>
            </a:r>
          </a:p>
          <a:p>
            <a:pPr lvl="1"/>
            <a:r>
              <a:rPr lang="en-US" sz="2000" dirty="0" smtClean="0"/>
              <a:t>Main body in C</a:t>
            </a:r>
          </a:p>
          <a:p>
            <a:pPr lvl="1"/>
            <a:r>
              <a:rPr lang="en-US" sz="2000" dirty="0" smtClean="0"/>
              <a:t>Systems programs in C, C++, scripting languages like PERL, Python, shell scripts</a:t>
            </a:r>
          </a:p>
          <a:p>
            <a:r>
              <a:rPr lang="en-US" sz="2400" dirty="0" smtClean="0"/>
              <a:t>More high-level language easier to</a:t>
            </a:r>
            <a:r>
              <a:rPr lang="en-US" sz="2400" b="1" dirty="0" smtClean="0">
                <a:solidFill>
                  <a:srgbClr val="3366FF"/>
                </a:solidFill>
              </a:rPr>
              <a:t> port </a:t>
            </a:r>
            <a:r>
              <a:rPr lang="en-US" sz="2400" dirty="0" smtClean="0"/>
              <a:t>to other hardware</a:t>
            </a:r>
          </a:p>
          <a:p>
            <a:pPr lvl="1"/>
            <a:r>
              <a:rPr lang="en-US" sz="2000" dirty="0" smtClean="0"/>
              <a:t>But slower</a:t>
            </a:r>
          </a:p>
          <a:p>
            <a:r>
              <a:rPr lang="en-US" sz="2400" b="1" dirty="0" smtClean="0">
                <a:solidFill>
                  <a:srgbClr val="3366FF"/>
                </a:solidFill>
              </a:rPr>
              <a:t>Emulation</a:t>
            </a:r>
            <a:r>
              <a:rPr lang="en-US" sz="2400" dirty="0" smtClean="0"/>
              <a:t> can allow an OS to run on non-native hardware</a:t>
            </a:r>
          </a:p>
          <a:p>
            <a:pPr>
              <a:buFont typeface="Monotype Sorts" pitchFamily="-84" charset="2"/>
              <a:buNone/>
            </a:pPr>
            <a:endParaRPr lang="en-US" sz="2400" dirty="0" smtClean="0"/>
          </a:p>
          <a:p>
            <a:pPr>
              <a:buFont typeface="Monotype Sorts" pitchFamily="-84" charset="2"/>
              <a:buNone/>
            </a:pPr>
            <a:endParaRPr lang="en-US" sz="2400" dirty="0" smtClean="0"/>
          </a:p>
        </p:txBody>
      </p:sp>
      <p:sp>
        <p:nvSpPr>
          <p:cNvPr id="70658" name="Rectangle 2"/>
          <p:cNvSpPr>
            <a:spLocks noGrp="1" noChangeArrowheads="1"/>
          </p:cNvSpPr>
          <p:nvPr>
            <p:ph type="title"/>
          </p:nvPr>
        </p:nvSpPr>
        <p:spPr>
          <a:xfrm>
            <a:off x="2362200" y="171450"/>
            <a:ext cx="8229600" cy="576263"/>
          </a:xfrm>
        </p:spPr>
        <p:txBody>
          <a:bodyPr>
            <a:normAutofit fontScale="90000"/>
          </a:bodyPr>
          <a:lstStyle/>
          <a:p>
            <a:pPr eaLnBrk="1" hangingPunct="1"/>
            <a:r>
              <a:rPr lang="en-US" sz="3200" b="1" dirty="0" smtClean="0"/>
              <a:t>Implementation</a:t>
            </a:r>
          </a:p>
        </p:txBody>
      </p:sp>
    </p:spTree>
    <p:extLst>
      <p:ext uri="{BB962C8B-B14F-4D97-AF65-F5344CB8AC3E}">
        <p14:creationId xmlns:p14="http://schemas.microsoft.com/office/powerpoint/2010/main" val="679983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Content Placeholder 2"/>
          <p:cNvSpPr>
            <a:spLocks noGrp="1"/>
          </p:cNvSpPr>
          <p:nvPr>
            <p:ph idx="1"/>
          </p:nvPr>
        </p:nvSpPr>
        <p:spPr>
          <a:xfrm>
            <a:off x="1558344" y="1092200"/>
            <a:ext cx="9569002" cy="5321479"/>
          </a:xfrm>
        </p:spPr>
        <p:txBody>
          <a:bodyPr>
            <a:normAutofit/>
          </a:bodyPr>
          <a:lstStyle/>
          <a:p>
            <a:pPr lvl="1">
              <a:lnSpc>
                <a:spcPct val="150000"/>
              </a:lnSpc>
            </a:pPr>
            <a:r>
              <a:rPr lang="en-US" sz="3200" dirty="0" smtClean="0"/>
              <a:t>Simple </a:t>
            </a:r>
            <a:r>
              <a:rPr lang="en-US" sz="3200" dirty="0" smtClean="0"/>
              <a:t>structure – MS-DOS</a:t>
            </a:r>
          </a:p>
          <a:p>
            <a:pPr lvl="1">
              <a:lnSpc>
                <a:spcPct val="150000"/>
              </a:lnSpc>
            </a:pPr>
            <a:r>
              <a:rPr lang="en-US" sz="3200" dirty="0" smtClean="0"/>
              <a:t>More complex -- UNIX</a:t>
            </a:r>
          </a:p>
          <a:p>
            <a:pPr lvl="1">
              <a:lnSpc>
                <a:spcPct val="150000"/>
              </a:lnSpc>
            </a:pPr>
            <a:r>
              <a:rPr lang="en-US" sz="3200" dirty="0" smtClean="0"/>
              <a:t>Layered – an abstraction</a:t>
            </a:r>
          </a:p>
          <a:p>
            <a:pPr lvl="1">
              <a:lnSpc>
                <a:spcPct val="150000"/>
              </a:lnSpc>
            </a:pPr>
            <a:r>
              <a:rPr lang="en-US" sz="3200" dirty="0" smtClean="0"/>
              <a:t>Microkernel -Mach</a:t>
            </a:r>
          </a:p>
          <a:p>
            <a:pPr>
              <a:lnSpc>
                <a:spcPct val="150000"/>
              </a:lnSpc>
            </a:pPr>
            <a:endParaRPr lang="en-US" sz="3600" dirty="0" smtClean="0"/>
          </a:p>
        </p:txBody>
      </p:sp>
      <p:sp>
        <p:nvSpPr>
          <p:cNvPr id="72706" name="Title 1"/>
          <p:cNvSpPr>
            <a:spLocks noGrp="1"/>
          </p:cNvSpPr>
          <p:nvPr>
            <p:ph type="title"/>
          </p:nvPr>
        </p:nvSpPr>
        <p:spPr>
          <a:xfrm>
            <a:off x="1981200" y="182563"/>
            <a:ext cx="8229600" cy="576262"/>
          </a:xfrm>
        </p:spPr>
        <p:txBody>
          <a:bodyPr>
            <a:normAutofit fontScale="90000"/>
          </a:bodyPr>
          <a:lstStyle/>
          <a:p>
            <a:r>
              <a:rPr lang="en-US" smtClean="0"/>
              <a:t>Operating System Structure</a:t>
            </a:r>
          </a:p>
        </p:txBody>
      </p:sp>
    </p:spTree>
    <p:extLst>
      <p:ext uri="{BB962C8B-B14F-4D97-AF65-F5344CB8AC3E}">
        <p14:creationId xmlns:p14="http://schemas.microsoft.com/office/powerpoint/2010/main" val="73120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901522" y="1233488"/>
            <a:ext cx="5389742" cy="5141554"/>
          </a:xfrm>
        </p:spPr>
        <p:txBody>
          <a:bodyPr>
            <a:normAutofit/>
          </a:bodyPr>
          <a:lstStyle/>
          <a:p>
            <a:r>
              <a:rPr lang="en-US" sz="2800" dirty="0" smtClean="0"/>
              <a:t>MS-DOS – written to provide the most functionality in the least space</a:t>
            </a:r>
          </a:p>
          <a:p>
            <a:pPr lvl="1"/>
            <a:r>
              <a:rPr lang="en-US" sz="2400" dirty="0" smtClean="0"/>
              <a:t>Not divided into modules</a:t>
            </a:r>
          </a:p>
          <a:p>
            <a:pPr lvl="1"/>
            <a:r>
              <a:rPr lang="en-US" sz="2400" dirty="0" smtClean="0"/>
              <a:t>Although MS-DOS has some structure, its interfaces and levels of functionality are not well separated</a:t>
            </a:r>
          </a:p>
        </p:txBody>
      </p:sp>
      <p:sp>
        <p:nvSpPr>
          <p:cNvPr id="73730"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smtClean="0"/>
              <a:t>Simple Structure  -- MS-DOS</a:t>
            </a:r>
            <a:endParaRPr lang="en-US" sz="2400" smtClean="0"/>
          </a:p>
        </p:txBody>
      </p:sp>
      <p:pic>
        <p:nvPicPr>
          <p:cNvPr id="73732" name="Picture 6"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175" y="1233488"/>
            <a:ext cx="3570288" cy="503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757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043189" y="1155700"/>
            <a:ext cx="10599311" cy="5139592"/>
          </a:xfrm>
        </p:spPr>
        <p:txBody>
          <a:bodyPr>
            <a:normAutofit/>
          </a:bodyPr>
          <a:lstStyle/>
          <a:p>
            <a:pPr>
              <a:lnSpc>
                <a:spcPct val="150000"/>
              </a:lnSpc>
              <a:buFont typeface="Monotype Sorts" pitchFamily="-84" charset="2"/>
              <a:buNone/>
            </a:pPr>
            <a:r>
              <a:rPr lang="en-US" sz="2800" dirty="0" smtClean="0"/>
              <a:t>  </a:t>
            </a:r>
            <a:r>
              <a:rPr lang="en-US" sz="2800" dirty="0" smtClean="0"/>
              <a:t>UNIX </a:t>
            </a:r>
            <a:r>
              <a:rPr lang="en-US" sz="2800" dirty="0" smtClean="0"/>
              <a:t>– limited by hardware functionality, the original UNIX operating system had limited structuring.  The UNIX OS consists of two separable parts</a:t>
            </a:r>
          </a:p>
          <a:p>
            <a:pPr lvl="1">
              <a:lnSpc>
                <a:spcPct val="150000"/>
              </a:lnSpc>
            </a:pPr>
            <a:r>
              <a:rPr lang="en-US" sz="2400" dirty="0" smtClean="0"/>
              <a:t>Systems programs</a:t>
            </a:r>
          </a:p>
          <a:p>
            <a:pPr lvl="1">
              <a:lnSpc>
                <a:spcPct val="150000"/>
              </a:lnSpc>
            </a:pPr>
            <a:r>
              <a:rPr lang="en-US" sz="2400" dirty="0" smtClean="0"/>
              <a:t>The kernel</a:t>
            </a:r>
          </a:p>
          <a:p>
            <a:pPr lvl="2">
              <a:lnSpc>
                <a:spcPct val="150000"/>
              </a:lnSpc>
            </a:pPr>
            <a:r>
              <a:rPr lang="en-US" sz="2000" dirty="0" smtClean="0"/>
              <a:t>Consists of everything below the system-call interface and above the physical hardware</a:t>
            </a:r>
          </a:p>
          <a:p>
            <a:pPr lvl="2">
              <a:lnSpc>
                <a:spcPct val="150000"/>
              </a:lnSpc>
            </a:pPr>
            <a:r>
              <a:rPr lang="en-US" sz="2000" dirty="0" smtClean="0"/>
              <a:t>Provides the file system, CPU scheduling, memory management, and other operating-system functions; a large number of functions for one level</a:t>
            </a:r>
          </a:p>
        </p:txBody>
      </p:sp>
      <p:sp>
        <p:nvSpPr>
          <p:cNvPr id="75778" name="Rectangle 2"/>
          <p:cNvSpPr>
            <a:spLocks noGrp="1" noChangeArrowheads="1"/>
          </p:cNvSpPr>
          <p:nvPr>
            <p:ph type="title"/>
          </p:nvPr>
        </p:nvSpPr>
        <p:spPr>
          <a:xfrm>
            <a:off x="1195754" y="255588"/>
            <a:ext cx="8757138" cy="635366"/>
          </a:xfrm>
        </p:spPr>
        <p:txBody>
          <a:bodyPr>
            <a:normAutofit fontScale="90000"/>
          </a:bodyPr>
          <a:lstStyle/>
          <a:p>
            <a:pPr eaLnBrk="1" hangingPunct="1"/>
            <a:r>
              <a:rPr lang="en-US" dirty="0" smtClean="0"/>
              <a:t>Non Simple Structure  -- UNIX</a:t>
            </a:r>
            <a:endParaRPr lang="en-US" sz="2400" dirty="0" smtClean="0"/>
          </a:p>
        </p:txBody>
      </p:sp>
    </p:spTree>
    <p:extLst>
      <p:ext uri="{BB962C8B-B14F-4D97-AF65-F5344CB8AC3E}">
        <p14:creationId xmlns:p14="http://schemas.microsoft.com/office/powerpoint/2010/main" val="3244520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387600" y="150813"/>
            <a:ext cx="8229600" cy="576262"/>
          </a:xfrm>
        </p:spPr>
        <p:txBody>
          <a:bodyPr>
            <a:normAutofit fontScale="90000"/>
          </a:bodyPr>
          <a:lstStyle/>
          <a:p>
            <a:pPr eaLnBrk="1" hangingPunct="1"/>
            <a:r>
              <a:rPr lang="en-US" smtClean="0"/>
              <a:t>Traditional UNIX System Structure</a:t>
            </a:r>
          </a:p>
        </p:txBody>
      </p:sp>
      <p:pic>
        <p:nvPicPr>
          <p:cNvPr id="778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403" y="1635125"/>
            <a:ext cx="10058400" cy="489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Box 1"/>
          <p:cNvSpPr txBox="1">
            <a:spLocks noChangeArrowheads="1"/>
          </p:cNvSpPr>
          <p:nvPr/>
        </p:nvSpPr>
        <p:spPr bwMode="auto">
          <a:xfrm>
            <a:off x="2749550" y="1096963"/>
            <a:ext cx="698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itchFamily="34" charset="-128"/>
              </a:defRPr>
            </a:lvl9pPr>
          </a:lstStyle>
          <a:p>
            <a:pPr>
              <a:spcBef>
                <a:spcPct val="0"/>
              </a:spcBef>
              <a:buClrTx/>
              <a:buSzTx/>
              <a:buFontTx/>
              <a:buNone/>
            </a:pPr>
            <a:r>
              <a:rPr kumimoji="0" lang="en-US">
                <a:latin typeface="Verdana" panose="020B0604030504040204" pitchFamily="34" charset="0"/>
              </a:rPr>
              <a:t>Beyond simple but not fully layered</a:t>
            </a:r>
          </a:p>
        </p:txBody>
      </p:sp>
    </p:spTree>
    <p:extLst>
      <p:ext uri="{BB962C8B-B14F-4D97-AF65-F5344CB8AC3E}">
        <p14:creationId xmlns:p14="http://schemas.microsoft.com/office/powerpoint/2010/main" val="228098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1249252" y="1233488"/>
            <a:ext cx="4830874" cy="4991466"/>
          </a:xfrm>
        </p:spPr>
        <p:txBody>
          <a:bodyPr>
            <a:normAutofit fontScale="92500" lnSpcReduction="10000"/>
          </a:bodyPr>
          <a:lstStyle/>
          <a:p>
            <a:r>
              <a:rPr lang="en-US" dirty="0" smtClean="0"/>
              <a:t>The operating system is divided into a number of layers (levels), each built on top of lower layers.  </a:t>
            </a:r>
          </a:p>
          <a:p>
            <a:r>
              <a:rPr lang="en-US" dirty="0" smtClean="0"/>
              <a:t>The bottom layer (layer 0), is the hardware; the highest (layer N) is the user interface.</a:t>
            </a:r>
          </a:p>
          <a:p>
            <a:r>
              <a:rPr lang="en-US" dirty="0" smtClean="0"/>
              <a:t>With modularity, layers are selected such that each uses functions (operations) and services of only lower-level layers</a:t>
            </a:r>
          </a:p>
        </p:txBody>
      </p:sp>
      <p:sp>
        <p:nvSpPr>
          <p:cNvPr id="79874"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smtClean="0"/>
              <a:t>Layered Approach</a:t>
            </a:r>
          </a:p>
        </p:txBody>
      </p:sp>
      <p:pic>
        <p:nvPicPr>
          <p:cNvPr id="798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325" y="1393825"/>
            <a:ext cx="4615779" cy="459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818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1171976" y="1108075"/>
            <a:ext cx="10097037" cy="5421514"/>
          </a:xfrm>
        </p:spPr>
        <p:txBody>
          <a:bodyPr>
            <a:normAutofit/>
          </a:bodyPr>
          <a:lstStyle/>
          <a:p>
            <a:r>
              <a:rPr lang="en-US" sz="2400" dirty="0" smtClean="0"/>
              <a:t>Moves as much from the kernel into user space</a:t>
            </a:r>
          </a:p>
          <a:p>
            <a:r>
              <a:rPr lang="en-US" sz="2400" b="1" dirty="0" smtClean="0">
                <a:solidFill>
                  <a:srgbClr val="3366FF"/>
                </a:solidFill>
              </a:rPr>
              <a:t>Mach </a:t>
            </a:r>
            <a:r>
              <a:rPr lang="en-US" sz="2400" dirty="0" smtClean="0"/>
              <a:t>example of </a:t>
            </a:r>
            <a:r>
              <a:rPr lang="en-US" sz="2400" b="1" dirty="0" smtClean="0">
                <a:solidFill>
                  <a:srgbClr val="3366FF"/>
                </a:solidFill>
              </a:rPr>
              <a:t>microkernel</a:t>
            </a:r>
          </a:p>
          <a:p>
            <a:pPr lvl="1"/>
            <a:r>
              <a:rPr lang="en-US" sz="2000" dirty="0" smtClean="0"/>
              <a:t>Mac OS X kernel (</a:t>
            </a:r>
            <a:r>
              <a:rPr lang="en-US" sz="2000" b="1" dirty="0" smtClean="0">
                <a:solidFill>
                  <a:srgbClr val="3366FF"/>
                </a:solidFill>
              </a:rPr>
              <a:t>Darwin</a:t>
            </a:r>
            <a:r>
              <a:rPr lang="en-US" sz="2000" dirty="0" smtClean="0"/>
              <a:t>) partly based on Mach</a:t>
            </a:r>
            <a:endParaRPr lang="en-US" sz="1000" dirty="0" smtClean="0"/>
          </a:p>
          <a:p>
            <a:r>
              <a:rPr lang="en-US" sz="2400" dirty="0" smtClean="0"/>
              <a:t>Communication takes place between user modules using </a:t>
            </a:r>
            <a:r>
              <a:rPr lang="en-US" sz="2400" b="1" dirty="0" smtClean="0">
                <a:solidFill>
                  <a:srgbClr val="3366FF"/>
                </a:solidFill>
              </a:rPr>
              <a:t>message passing</a:t>
            </a:r>
            <a:endParaRPr lang="en-US" sz="1000" dirty="0" smtClean="0"/>
          </a:p>
          <a:p>
            <a:r>
              <a:rPr lang="en-US" sz="2400" dirty="0" smtClean="0"/>
              <a:t>Benefits:</a:t>
            </a:r>
          </a:p>
          <a:p>
            <a:pPr lvl="1"/>
            <a:r>
              <a:rPr lang="en-US" sz="2000" dirty="0" smtClean="0"/>
              <a:t>Easier to extend a microkernel</a:t>
            </a:r>
          </a:p>
          <a:p>
            <a:pPr lvl="1"/>
            <a:r>
              <a:rPr lang="en-US" sz="2000" dirty="0" smtClean="0"/>
              <a:t>Easier to port the operating system to new architectures</a:t>
            </a:r>
          </a:p>
          <a:p>
            <a:pPr lvl="1"/>
            <a:r>
              <a:rPr lang="en-US" sz="2000" dirty="0" smtClean="0"/>
              <a:t>More reliable (less code is running in kernel mode)</a:t>
            </a:r>
          </a:p>
          <a:p>
            <a:pPr lvl="1"/>
            <a:r>
              <a:rPr lang="en-US" sz="2000" dirty="0" smtClean="0"/>
              <a:t>More secure</a:t>
            </a:r>
            <a:endParaRPr lang="en-US" sz="1000" dirty="0" smtClean="0"/>
          </a:p>
          <a:p>
            <a:r>
              <a:rPr lang="en-US" sz="2400" dirty="0" smtClean="0"/>
              <a:t>Detriments:</a:t>
            </a:r>
          </a:p>
          <a:p>
            <a:pPr lvl="1"/>
            <a:r>
              <a:rPr lang="en-US" sz="2000" dirty="0" smtClean="0"/>
              <a:t>Performance overhead of user space to kernel space communication</a:t>
            </a:r>
          </a:p>
        </p:txBody>
      </p:sp>
      <p:sp>
        <p:nvSpPr>
          <p:cNvPr id="81922" name="Rectangle 2"/>
          <p:cNvSpPr>
            <a:spLocks noGrp="1" noChangeArrowheads="1"/>
          </p:cNvSpPr>
          <p:nvPr>
            <p:ph type="title"/>
          </p:nvPr>
        </p:nvSpPr>
        <p:spPr>
          <a:xfrm>
            <a:off x="2281238" y="198438"/>
            <a:ext cx="8229600" cy="576262"/>
          </a:xfrm>
        </p:spPr>
        <p:txBody>
          <a:bodyPr>
            <a:normAutofit fontScale="90000"/>
          </a:bodyPr>
          <a:lstStyle/>
          <a:p>
            <a:pPr eaLnBrk="1" hangingPunct="1"/>
            <a:r>
              <a:rPr lang="en-US" smtClean="0"/>
              <a:t>Microkernel System Structure </a:t>
            </a:r>
            <a:endParaRPr lang="en-US" sz="2400" smtClean="0"/>
          </a:p>
        </p:txBody>
      </p:sp>
    </p:spTree>
    <p:extLst>
      <p:ext uri="{BB962C8B-B14F-4D97-AF65-F5344CB8AC3E}">
        <p14:creationId xmlns:p14="http://schemas.microsoft.com/office/powerpoint/2010/main" val="1979827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1352</TotalTime>
  <Words>1303</Words>
  <Application>Microsoft Office PowerPoint</Application>
  <PresentationFormat>Custom</PresentationFormat>
  <Paragraphs>158</Paragraphs>
  <Slides>24</Slides>
  <Notes>18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Operating Systems Structure </vt:lpstr>
      <vt:lpstr>Operating System Design and Implementation (Cont.)</vt:lpstr>
      <vt:lpstr>Implementation</vt:lpstr>
      <vt:lpstr>Operating System Structure</vt:lpstr>
      <vt:lpstr>Simple Structure  -- MS-DOS</vt:lpstr>
      <vt:lpstr>Non Simple Structure  -- UNIX</vt:lpstr>
      <vt:lpstr>Traditional UNIX System Structure</vt:lpstr>
      <vt:lpstr>Layered Approach</vt:lpstr>
      <vt:lpstr>Microkernel System Structure </vt:lpstr>
      <vt:lpstr>Microkernel System Structure </vt:lpstr>
      <vt:lpstr>Modules</vt:lpstr>
      <vt:lpstr>Solaris Modular Approach</vt:lpstr>
      <vt:lpstr>Hybrid Systems</vt:lpstr>
      <vt:lpstr>Mac OS X Structure</vt:lpstr>
      <vt:lpstr>iOS</vt:lpstr>
      <vt:lpstr>Android</vt:lpstr>
      <vt:lpstr>Android Architecture</vt:lpstr>
      <vt:lpstr>Operating-System Debugging</vt:lpstr>
      <vt:lpstr>Performance Tuning</vt:lpstr>
      <vt:lpstr>Operating System Generation</vt:lpstr>
      <vt:lpstr>System Boot</vt:lpstr>
      <vt:lpstr>Revision questions</vt:lpstr>
      <vt:lpstr>Revision questions cont;</vt:lpstr>
      <vt:lpstr>Revision questions 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Structure </dc:title>
  <dc:creator>Glooria Munguci C</dc:creator>
  <cp:lastModifiedBy>Glosh</cp:lastModifiedBy>
  <cp:revision>4</cp:revision>
  <dcterms:created xsi:type="dcterms:W3CDTF">2017-09-04T07:48:24Z</dcterms:created>
  <dcterms:modified xsi:type="dcterms:W3CDTF">2020-01-29T05:23:24Z</dcterms:modified>
</cp:coreProperties>
</file>