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93" r:id="rId17"/>
    <p:sldId id="298" r:id="rId18"/>
    <p:sldId id="279" r:id="rId19"/>
    <p:sldId id="297" r:id="rId20"/>
    <p:sldId id="281" r:id="rId21"/>
    <p:sldId id="294" r:id="rId22"/>
    <p:sldId id="295" r:id="rId23"/>
    <p:sldId id="296" r:id="rId24"/>
    <p:sldId id="285" r:id="rId25"/>
    <p:sldId id="286"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957FC-1764-459B-9AF5-A8252681DE34}" type="datetimeFigureOut">
              <a:rPr lang="en-IN" smtClean="0"/>
              <a:t>13-07-2017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89997-0D93-44A9-904E-DE695DFBA855}" type="slidenum">
              <a:rPr lang="en-IN" smtClean="0"/>
              <a:t>‹#›</a:t>
            </a:fld>
            <a:endParaRPr lang="en-IN"/>
          </a:p>
        </p:txBody>
      </p:sp>
    </p:spTree>
    <p:extLst>
      <p:ext uri="{BB962C8B-B14F-4D97-AF65-F5344CB8AC3E}">
        <p14:creationId xmlns:p14="http://schemas.microsoft.com/office/powerpoint/2010/main" val="204283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8A43B9-2602-45F1-B014-F0BFA1C2582B}" type="slidenum">
              <a:rPr lang="en-IN" smtClean="0"/>
              <a:pPr/>
              <a:t>11</a:t>
            </a:fld>
            <a:endParaRPr lang="en-IN"/>
          </a:p>
        </p:txBody>
      </p:sp>
    </p:spTree>
    <p:extLst>
      <p:ext uri="{BB962C8B-B14F-4D97-AF65-F5344CB8AC3E}">
        <p14:creationId xmlns:p14="http://schemas.microsoft.com/office/powerpoint/2010/main" val="155291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extLst>
      <p:ext uri="{BB962C8B-B14F-4D97-AF65-F5344CB8AC3E}">
        <p14:creationId xmlns:p14="http://schemas.microsoft.com/office/powerpoint/2010/main" val="18268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204509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267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144519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608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3748142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651954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53626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90212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33883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413786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7/13/2017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34310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7/13/2017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87178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7/13/2017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71780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05641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7/13/2017</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Tree>
    <p:extLst>
      <p:ext uri="{BB962C8B-B14F-4D97-AF65-F5344CB8AC3E}">
        <p14:creationId xmlns:p14="http://schemas.microsoft.com/office/powerpoint/2010/main" val="317615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213AF-26F6-41FA-8D85-E2C5388D6E58}" type="datetimeFigureOut">
              <a:rPr lang="en-US" smtClean="0"/>
              <a:pPr/>
              <a:t>7/13/2017</a:t>
            </a:fld>
            <a:endParaRPr lang="en-US" sz="1000" dirty="0">
              <a:solidFill>
                <a:schemeClr val="tx1"/>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282425260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0"/>
            <a:ext cx="8229600" cy="1143000"/>
          </a:xfrm>
        </p:spPr>
        <p:txBody>
          <a:bodyPr/>
          <a:lstStyle/>
          <a:p>
            <a:pPr algn="ctr"/>
            <a:r>
              <a:rPr lang="en-US" dirty="0" smtClean="0">
                <a:solidFill>
                  <a:srgbClr val="00B0F0"/>
                </a:solidFill>
              </a:rPr>
              <a:t>PAGING AND SEGMENTATION</a:t>
            </a:r>
            <a:endParaRPr lang="en-IN"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344216" y="1268760"/>
            <a:ext cx="8280920" cy="4608512"/>
          </a:xfrm>
        </p:spPr>
        <p:txBody>
          <a:bodyPr>
            <a:noAutofit/>
          </a:bodyPr>
          <a:lstStyle/>
          <a:p>
            <a:pPr marL="0" indent="0" algn="ctr">
              <a:buNone/>
            </a:pPr>
            <a:r>
              <a:rPr lang="en-US" sz="2800" b="1" u="sng" dirty="0" smtClean="0">
                <a:latin typeface="Arial" panose="020B0604020202020204" pitchFamily="34" charset="0"/>
                <a:cs typeface="Arial" panose="020B0604020202020204" pitchFamily="34" charset="0"/>
              </a:rPr>
              <a:t>Basic </a:t>
            </a:r>
            <a:r>
              <a:rPr lang="en-US" sz="2800" b="1" u="sng" dirty="0">
                <a:latin typeface="Arial" panose="020B0604020202020204" pitchFamily="34" charset="0"/>
                <a:cs typeface="Arial" panose="020B0604020202020204" pitchFamily="34" charset="0"/>
              </a:rPr>
              <a:t>Definition of Paging</a:t>
            </a:r>
            <a:endParaRPr lang="en-IN" sz="2800" b="1" u="sng" dirty="0" smtClean="0">
              <a:latin typeface="Arial" panose="020B0604020202020204" pitchFamily="34" charset="0"/>
              <a:cs typeface="Arial" panose="020B0604020202020204" pitchFamily="34" charset="0"/>
            </a:endParaRPr>
          </a:p>
          <a:p>
            <a:r>
              <a:rPr lang="en-IN" sz="2800" dirty="0" smtClean="0">
                <a:latin typeface="Arial" panose="020B0604020202020204" pitchFamily="34" charset="0"/>
                <a:cs typeface="Arial" panose="020B0604020202020204" pitchFamily="34" charset="0"/>
              </a:rPr>
              <a:t>Physical memory is divided into fixed sized-blocks called frames.</a:t>
            </a:r>
          </a:p>
          <a:p>
            <a:r>
              <a:rPr lang="en-IN" sz="2800" dirty="0" smtClean="0">
                <a:latin typeface="Arial" panose="020B0604020202020204" pitchFamily="34" charset="0"/>
                <a:cs typeface="Arial" panose="020B0604020202020204" pitchFamily="34" charset="0"/>
              </a:rPr>
              <a:t>Logical memory is divided into blocks of the same size called pages</a:t>
            </a:r>
          </a:p>
          <a:p>
            <a:pPr>
              <a:buNone/>
            </a:pPr>
            <a:r>
              <a:rPr lang="en-IN" sz="2800" b="1" dirty="0" smtClean="0">
                <a:latin typeface="Arial" panose="020B0604020202020204" pitchFamily="34" charset="0"/>
                <a:cs typeface="Arial" panose="020B0604020202020204" pitchFamily="34" charset="0"/>
              </a:rPr>
              <a:t>A frame</a:t>
            </a:r>
          </a:p>
          <a:p>
            <a:r>
              <a:rPr lang="en-IN" sz="2800" dirty="0" smtClean="0">
                <a:latin typeface="Arial" panose="020B0604020202020204" pitchFamily="34" charset="0"/>
                <a:cs typeface="Arial" panose="020B0604020202020204" pitchFamily="34" charset="0"/>
              </a:rPr>
              <a:t>has the same size as a page</a:t>
            </a:r>
          </a:p>
          <a:p>
            <a:r>
              <a:rPr lang="en-IN" sz="2800" dirty="0" smtClean="0">
                <a:latin typeface="Arial" panose="020B0604020202020204" pitchFamily="34" charset="0"/>
                <a:cs typeface="Arial" panose="020B0604020202020204" pitchFamily="34" charset="0"/>
              </a:rPr>
              <a:t>is a place where a page can be placed</a:t>
            </a:r>
            <a:r>
              <a:rPr lang="en-IN" sz="2800" dirty="0" smtClean="0">
                <a:latin typeface="Agency FB" panose="020B0503020202020204" pitchFamily="34" charset="0"/>
              </a:rPr>
              <a:t>.</a:t>
            </a:r>
            <a:endParaRPr lang="en-IN" sz="2800" dirty="0">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4000" dirty="0" smtClean="0">
                <a:latin typeface="Arial" panose="020B0604020202020204" pitchFamily="34" charset="0"/>
                <a:cs typeface="Arial" panose="020B0604020202020204" pitchFamily="34" charset="0"/>
              </a:rPr>
              <a:t>Implementing Page Table</a:t>
            </a:r>
            <a:endParaRPr lang="en-IN" sz="4000" dirty="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a:xfrm>
            <a:off x="467544" y="1916832"/>
            <a:ext cx="8229600" cy="4608512"/>
          </a:xfrm>
        </p:spPr>
        <p:txBody>
          <a:bodyPr>
            <a:noAutofit/>
          </a:bodyPr>
          <a:lstStyle/>
          <a:p>
            <a:pPr>
              <a:lnSpc>
                <a:spcPct val="90000"/>
              </a:lnSpc>
            </a:pPr>
            <a:r>
              <a:rPr lang="en-US" sz="2800" dirty="0">
                <a:latin typeface="Arial" panose="020B0604020202020204" pitchFamily="34" charset="0"/>
                <a:cs typeface="Arial" panose="020B0604020202020204" pitchFamily="34" charset="0"/>
              </a:rPr>
              <a:t>To implement paging, the simplest method is to implement the page table as a set of registers</a:t>
            </a:r>
          </a:p>
          <a:p>
            <a:pPr>
              <a:lnSpc>
                <a:spcPct val="90000"/>
              </a:lnSpc>
            </a:pPr>
            <a:r>
              <a:rPr lang="en-US" sz="2800" dirty="0">
                <a:latin typeface="Arial" panose="020B0604020202020204" pitchFamily="34" charset="0"/>
                <a:cs typeface="Arial" panose="020B0604020202020204" pitchFamily="34" charset="0"/>
              </a:rPr>
              <a:t>However, the size of register is limited and the size of page table is usually large</a:t>
            </a:r>
          </a:p>
          <a:p>
            <a:pPr>
              <a:lnSpc>
                <a:spcPct val="90000"/>
              </a:lnSpc>
            </a:pPr>
            <a:r>
              <a:rPr lang="en-US" sz="2800" dirty="0">
                <a:latin typeface="Arial" panose="020B0604020202020204" pitchFamily="34" charset="0"/>
                <a:cs typeface="Arial" panose="020B0604020202020204" pitchFamily="34" charset="0"/>
              </a:rPr>
              <a:t>Therefore, the page table is kept in main </a:t>
            </a:r>
            <a:r>
              <a:rPr lang="en-US" sz="2800" dirty="0" smtClean="0">
                <a:latin typeface="Arial" panose="020B0604020202020204" pitchFamily="34" charset="0"/>
                <a:cs typeface="Arial" panose="020B0604020202020204" pitchFamily="34" charset="0"/>
              </a:rPr>
              <a:t>memory</a:t>
            </a:r>
          </a:p>
          <a:p>
            <a:pPr>
              <a:lnSpc>
                <a:spcPct val="90000"/>
              </a:lnSpc>
            </a:pP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259632" y="1098004"/>
            <a:ext cx="7515225" cy="5067300"/>
          </a:xfrm>
          <a:prstGeom prst="rect">
            <a:avLst/>
          </a:prstGeom>
          <a:noFill/>
          <a:ln w="9525">
            <a:noFill/>
            <a:miter lim="800000"/>
            <a:headEnd/>
            <a:tailEnd/>
          </a:ln>
        </p:spPr>
      </p:pic>
      <p:sp>
        <p:nvSpPr>
          <p:cNvPr id="3" name="Title 2"/>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MMU Address Transaction</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Implementing Paging</a:t>
            </a:r>
            <a:endParaRPr lang="en-IN" dirty="0">
              <a:latin typeface="Arial" panose="020B0604020202020204" pitchFamily="34" charset="0"/>
              <a:cs typeface="Arial" panose="020B0604020202020204" pitchFamily="34" charset="0"/>
            </a:endParaRPr>
          </a:p>
        </p:txBody>
      </p:sp>
      <p:sp>
        <p:nvSpPr>
          <p:cNvPr id="5" name="Rectangle 3"/>
          <p:cNvSpPr txBox="1">
            <a:spLocks noChangeArrowheads="1"/>
          </p:cNvSpPr>
          <p:nvPr/>
        </p:nvSpPr>
        <p:spPr>
          <a:xfrm>
            <a:off x="611560" y="1628800"/>
            <a:ext cx="7772400" cy="4032448"/>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If we want to access any location, we must first index into</a:t>
            </a:r>
            <a:r>
              <a:rPr kumimoji="0" lang="en-US" sz="2800" b="0" i="0" u="none" strike="noStrike" kern="1200" cap="none" spc="0" normalizeH="0" noProof="0" dirty="0" smtClean="0">
                <a:ln>
                  <a:noFill/>
                </a:ln>
                <a:solidFill>
                  <a:schemeClr val="tx1"/>
                </a:solidFill>
                <a:effectLst/>
                <a:uLnTx/>
                <a:uFillTx/>
                <a:latin typeface="Arial" panose="020B0604020202020204" pitchFamily="34" charset="0"/>
                <a:cs typeface="Arial" panose="020B0604020202020204" pitchFamily="34" charset="0"/>
              </a:rPr>
              <a:t> the</a:t>
            </a: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page table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2800" dirty="0" smtClean="0">
                <a:latin typeface="Arial" panose="020B0604020202020204" pitchFamily="34" charset="0"/>
                <a:cs typeface="Arial" panose="020B0604020202020204" pitchFamily="34" charset="0"/>
              </a:rPr>
              <a:t>T</a:t>
            </a: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his  requires at least one memory access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The standard solution is to use a special, small, fast cache, called </a:t>
            </a:r>
            <a:r>
              <a:rPr kumimoji="0" lang="en-US" sz="2800" b="1"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Translation look-aside buffer (TLB)</a:t>
            </a: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or </a:t>
            </a:r>
            <a:r>
              <a:rPr kumimoji="0" lang="en-US" sz="2800" b="1"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associative memory</a:t>
            </a:r>
            <a:endPar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grayscl/>
          </a:blip>
          <a:srcRect/>
          <a:stretch>
            <a:fillRect/>
          </a:stretch>
        </p:blipFill>
        <p:spPr bwMode="auto">
          <a:xfrm>
            <a:off x="1259632" y="1052736"/>
            <a:ext cx="7572375" cy="5029200"/>
          </a:xfrm>
          <a:prstGeom prst="rect">
            <a:avLst/>
          </a:prstGeom>
          <a:noFill/>
          <a:ln w="9525">
            <a:noFill/>
            <a:miter lim="800000"/>
            <a:headEnd/>
            <a:tailEnd/>
          </a:ln>
        </p:spPr>
      </p:pic>
      <p:sp>
        <p:nvSpPr>
          <p:cNvPr id="3" name="Title 2"/>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Arial" panose="020B0604020202020204" pitchFamily="34" charset="0"/>
              </a:rPr>
              <a:t>TLB-Assisted</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Transaction</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0"/>
            <a:ext cx="8229600" cy="1143000"/>
          </a:xfrm>
        </p:spPr>
        <p:txBody>
          <a:bodyPr/>
          <a:lstStyle/>
          <a:p>
            <a:pPr algn="ctr"/>
            <a:r>
              <a:rPr lang="en-US" dirty="0" smtClean="0"/>
              <a:t>TLB</a:t>
            </a:r>
            <a:endParaRPr lang="en-IN" dirty="0"/>
          </a:p>
        </p:txBody>
      </p:sp>
      <p:sp>
        <p:nvSpPr>
          <p:cNvPr id="4" name="Rectangle 3"/>
          <p:cNvSpPr txBox="1">
            <a:spLocks noChangeArrowheads="1"/>
          </p:cNvSpPr>
          <p:nvPr/>
        </p:nvSpPr>
        <p:spPr>
          <a:xfrm>
            <a:off x="755576" y="1124744"/>
            <a:ext cx="7772400" cy="5184576"/>
          </a:xfrm>
          <a:prstGeom prst="rect">
            <a:avLst/>
          </a:prstGeom>
        </p:spPr>
        <p:txBody>
          <a:bodyPr vert="horz">
            <a:normAutofit/>
          </a:bodyPr>
          <a:lstStyle/>
          <a:p>
            <a:pPr marL="365760" marR="0" lvl="0" indent="-256032" algn="l" defTabSz="914400" rtl="0" eaLnBrk="1" fontAlgn="auto" latinLnBrk="0" hangingPunct="1">
              <a:lnSpc>
                <a:spcPct val="8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If the page number is not in the TLB (TLB miss) a memory reference to the page table must be made.  </a:t>
            </a:r>
          </a:p>
          <a:p>
            <a:pPr marL="365760" marR="0" lvl="0" indent="-256032" algn="l" defTabSz="914400" rtl="0" eaLnBrk="1" fontAlgn="auto" latinLnBrk="0" hangingPunct="1">
              <a:lnSpc>
                <a:spcPct val="8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In addition, we add the page number and frame number into TLB</a:t>
            </a:r>
          </a:p>
          <a:p>
            <a:pPr marL="365760" marR="0" lvl="0" indent="-256032" algn="l" defTabSz="914400" rtl="0" eaLnBrk="1" fontAlgn="auto" latinLnBrk="0" hangingPunct="1">
              <a:lnSpc>
                <a:spcPct val="8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If the TLB is already full, the OS have to select one for replacement</a:t>
            </a:r>
          </a:p>
          <a:p>
            <a:pPr marL="365760" marR="0" lvl="0" indent="-256032" algn="l" defTabSz="914400" rtl="0" eaLnBrk="1" fontAlgn="auto" latinLnBrk="0" hangingPunct="1">
              <a:lnSpc>
                <a:spcPct val="8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Some TLBs allow entries to be </a:t>
            </a:r>
            <a:r>
              <a:rPr kumimoji="0" lang="en-US" sz="2800" b="1"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wire down</a:t>
            </a: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meaning that they cannot be removed from the TLB, for example kernel codes</a:t>
            </a:r>
          </a:p>
          <a:p>
            <a:pPr marL="365760" lvl="0" indent="-256032">
              <a:lnSpc>
                <a:spcPct val="80000"/>
              </a:lnSpc>
              <a:spcBef>
                <a:spcPts val="400"/>
              </a:spcBef>
              <a:buClr>
                <a:schemeClr val="accent1"/>
              </a:buClr>
              <a:buSzPct val="68000"/>
              <a:buFont typeface="Wingdings 3"/>
              <a:buChar char=""/>
              <a:defRPr/>
            </a:pPr>
            <a:r>
              <a:rPr lang="en-US" sz="2800" dirty="0" smtClean="0">
                <a:latin typeface="Arial" panose="020B0604020202020204" pitchFamily="34" charset="0"/>
                <a:cs typeface="Arial" panose="020B0604020202020204" pitchFamily="34" charset="0"/>
              </a:rPr>
              <a:t>The percentage of times that a particular page number is found in the TLB is called </a:t>
            </a:r>
            <a:r>
              <a:rPr lang="en-US" sz="2800" b="1" dirty="0" smtClean="0">
                <a:latin typeface="Arial" panose="020B0604020202020204" pitchFamily="34" charset="0"/>
                <a:cs typeface="Arial" panose="020B0604020202020204" pitchFamily="34" charset="0"/>
              </a:rPr>
              <a:t>hit ratio</a:t>
            </a:r>
          </a:p>
          <a:p>
            <a:pPr marL="109728" marR="0" lvl="0" algn="l" defTabSz="914400" rtl="0" eaLnBrk="1" fontAlgn="auto" latinLnBrk="0" hangingPunct="1">
              <a:lnSpc>
                <a:spcPct val="80000"/>
              </a:lnSpc>
              <a:spcBef>
                <a:spcPts val="400"/>
              </a:spcBef>
              <a:spcAft>
                <a:spcPts val="0"/>
              </a:spcAft>
              <a:buClr>
                <a:schemeClr val="accent1"/>
              </a:buClr>
              <a:buSzPct val="68000"/>
              <a:tabLst/>
              <a:defRPr/>
            </a:pP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251520" y="260648"/>
            <a:ext cx="5832648" cy="496886"/>
          </a:xfrm>
          <a:prstGeom prst="rect">
            <a:avLst/>
          </a:prstGeom>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ADVANTAGES OF PAGING</a:t>
            </a:r>
            <a:endParaRPr kumimoji="0" lang="en-US" sz="2800" b="0" i="0" u="sng"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
        <p:nvSpPr>
          <p:cNvPr id="4" name="Content Placeholder 4"/>
          <p:cNvSpPr txBox="1">
            <a:spLocks/>
          </p:cNvSpPr>
          <p:nvPr/>
        </p:nvSpPr>
        <p:spPr>
          <a:xfrm>
            <a:off x="395536" y="836712"/>
            <a:ext cx="8247860" cy="259228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No</a:t>
            </a: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external Fragmentation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Simple memory management algorithm</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Swapping is easy (Equal sized Pages and Page Frames)</a:t>
            </a:r>
          </a:p>
          <a:p>
            <a:pPr marL="365760" lvl="0" indent="-256032">
              <a:spcBef>
                <a:spcPts val="400"/>
              </a:spcBef>
              <a:buClr>
                <a:schemeClr val="accent1"/>
              </a:buClr>
              <a:buSzPct val="68000"/>
              <a:buFont typeface="Wingdings 3"/>
              <a:buChar char=""/>
            </a:pPr>
            <a:r>
              <a:rPr lang="en-US" sz="2400" dirty="0" smtClean="0">
                <a:latin typeface="Arial" panose="020B0604020202020204" pitchFamily="34" charset="0"/>
                <a:cs typeface="Arial" panose="020B0604020202020204" pitchFamily="34" charset="0"/>
              </a:rPr>
              <a:t>Share common code especially in a time-sharing environment</a:t>
            </a:r>
            <a:endPar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endParaRPr>
          </a:p>
        </p:txBody>
      </p:sp>
      <p:sp>
        <p:nvSpPr>
          <p:cNvPr id="5" name="Text Placeholder 5"/>
          <p:cNvSpPr txBox="1">
            <a:spLocks/>
          </p:cNvSpPr>
          <p:nvPr/>
        </p:nvSpPr>
        <p:spPr>
          <a:xfrm>
            <a:off x="611560" y="3573016"/>
            <a:ext cx="4041775" cy="639762"/>
          </a:xfrm>
          <a:prstGeom prst="rect">
            <a:avLst/>
          </a:prstGeom>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DISADVANTAGES</a:t>
            </a:r>
          </a:p>
        </p:txBody>
      </p:sp>
      <p:sp>
        <p:nvSpPr>
          <p:cNvPr id="6" name="Content Placeholder 6"/>
          <p:cNvSpPr txBox="1">
            <a:spLocks/>
          </p:cNvSpPr>
          <p:nvPr/>
        </p:nvSpPr>
        <p:spPr>
          <a:xfrm>
            <a:off x="467544" y="4149080"/>
            <a:ext cx="7713613" cy="1944216"/>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Internal fragmentation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Page tables may consume more memory.</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Multi level paging leads to memory reference overhead.</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latin typeface="Arial" panose="020B0604020202020204" pitchFamily="34" charset="0"/>
                <a:cs typeface="Arial" panose="020B0604020202020204" pitchFamily="34" charset="0"/>
              </a:rPr>
              <a:t>Segmentation</a:t>
            </a:r>
            <a:endParaRPr lang="en-IN" b="1" u="sng"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Autofit/>
          </a:bodyPr>
          <a:lstStyle/>
          <a:p>
            <a:pPr lvl="0">
              <a:lnSpc>
                <a:spcPct val="80000"/>
              </a:lnSpc>
              <a:defRPr/>
            </a:pPr>
            <a:r>
              <a:rPr lang="en-US" sz="2800" dirty="0" smtClean="0">
                <a:latin typeface="Arial" panose="020B0604020202020204" pitchFamily="34" charset="0"/>
                <a:cs typeface="Arial" panose="020B0604020202020204" pitchFamily="34" charset="0"/>
              </a:rPr>
              <a:t>Although the user can refer to objects in the program by a two-dimensional address, the actual physical address is still a one-dimensional sequence</a:t>
            </a:r>
          </a:p>
          <a:p>
            <a:pPr lvl="0">
              <a:lnSpc>
                <a:spcPct val="80000"/>
              </a:lnSpc>
              <a:defRPr/>
            </a:pPr>
            <a:endParaRPr lang="en-US" sz="2800" dirty="0" smtClean="0">
              <a:latin typeface="Arial" panose="020B0604020202020204" pitchFamily="34" charset="0"/>
              <a:cs typeface="Arial" panose="020B0604020202020204" pitchFamily="34" charset="0"/>
            </a:endParaRPr>
          </a:p>
          <a:p>
            <a:pPr lvl="0">
              <a:lnSpc>
                <a:spcPct val="80000"/>
              </a:lnSpc>
              <a:defRPr/>
            </a:pPr>
            <a:r>
              <a:rPr lang="en-US" sz="2800" dirty="0" smtClean="0">
                <a:latin typeface="Arial" panose="020B0604020202020204" pitchFamily="34" charset="0"/>
                <a:cs typeface="Arial" panose="020B0604020202020204" pitchFamily="34" charset="0"/>
              </a:rPr>
              <a:t>Thus, we need to map the segment number</a:t>
            </a:r>
          </a:p>
          <a:p>
            <a:pPr lvl="0">
              <a:lnSpc>
                <a:spcPct val="80000"/>
              </a:lnSpc>
              <a:defRPr/>
            </a:pPr>
            <a:endParaRPr lang="en-US" sz="2800" dirty="0" smtClean="0">
              <a:latin typeface="Arial" panose="020B0604020202020204" pitchFamily="34" charset="0"/>
              <a:cs typeface="Arial" panose="020B0604020202020204" pitchFamily="34" charset="0"/>
            </a:endParaRPr>
          </a:p>
          <a:p>
            <a:pPr lvl="0">
              <a:lnSpc>
                <a:spcPct val="80000"/>
              </a:lnSpc>
              <a:defRPr/>
            </a:pPr>
            <a:r>
              <a:rPr lang="en-US" sz="2800" dirty="0" smtClean="0">
                <a:latin typeface="Arial" panose="020B0604020202020204" pitchFamily="34" charset="0"/>
                <a:cs typeface="Arial" panose="020B0604020202020204" pitchFamily="34" charset="0"/>
              </a:rPr>
              <a:t>This mapping is effected by a </a:t>
            </a:r>
            <a:r>
              <a:rPr lang="en-US" sz="2800" b="1" dirty="0" smtClean="0">
                <a:latin typeface="Arial" panose="020B0604020202020204" pitchFamily="34" charset="0"/>
                <a:cs typeface="Arial" panose="020B0604020202020204" pitchFamily="34" charset="0"/>
              </a:rPr>
              <a:t>segment table</a:t>
            </a:r>
          </a:p>
          <a:p>
            <a:pPr lvl="0">
              <a:lnSpc>
                <a:spcPct val="80000"/>
              </a:lnSpc>
              <a:defRPr/>
            </a:pPr>
            <a:endParaRPr lang="en-US" sz="2800" dirty="0" smtClean="0">
              <a:latin typeface="Arial" panose="020B0604020202020204" pitchFamily="34" charset="0"/>
              <a:cs typeface="Arial" panose="020B0604020202020204" pitchFamily="34" charset="0"/>
            </a:endParaRPr>
          </a:p>
          <a:p>
            <a:pPr lvl="0">
              <a:lnSpc>
                <a:spcPct val="80000"/>
              </a:lnSpc>
              <a:defRPr/>
            </a:pPr>
            <a:r>
              <a:rPr lang="en-US" sz="2800" dirty="0" smtClean="0">
                <a:latin typeface="Arial" panose="020B0604020202020204" pitchFamily="34" charset="0"/>
                <a:cs typeface="Arial" panose="020B0604020202020204" pitchFamily="34" charset="0"/>
              </a:rPr>
              <a:t>In order to protect the memory space, each entry in segment table has a </a:t>
            </a:r>
            <a:r>
              <a:rPr lang="en-US" sz="2800" b="1" dirty="0" smtClean="0">
                <a:latin typeface="Arial" panose="020B0604020202020204" pitchFamily="34" charset="0"/>
                <a:cs typeface="Arial" panose="020B0604020202020204" pitchFamily="34" charset="0"/>
              </a:rPr>
              <a:t>segment base </a:t>
            </a:r>
            <a:r>
              <a:rPr lang="en-US" sz="2800" dirty="0" smtClean="0">
                <a:latin typeface="Arial" panose="020B0604020202020204" pitchFamily="34" charset="0"/>
                <a:cs typeface="Arial" panose="020B0604020202020204" pitchFamily="34" charset="0"/>
              </a:rPr>
              <a:t>and a</a:t>
            </a:r>
            <a:r>
              <a:rPr lang="en-US" sz="2800" b="1" dirty="0" smtClean="0">
                <a:latin typeface="Arial" panose="020B0604020202020204" pitchFamily="34" charset="0"/>
                <a:cs typeface="Arial" panose="020B0604020202020204" pitchFamily="34" charset="0"/>
              </a:rPr>
              <a:t> segment limit</a:t>
            </a:r>
          </a:p>
          <a:p>
            <a:endParaRPr lang="en-IN"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393977"/>
            <a:ext cx="6347713" cy="1536423"/>
          </a:xfrm>
        </p:spPr>
        <p:txBody>
          <a:bodyPr>
            <a:normAutofit/>
          </a:bodyPr>
          <a:lstStyle/>
          <a:p>
            <a:r>
              <a:rPr lang="en-US" dirty="0" smtClean="0"/>
              <a:t>Logical addressing in Segmentation</a:t>
            </a:r>
            <a:endParaRPr lang="en-IN" dirty="0"/>
          </a:p>
        </p:txBody>
      </p:sp>
      <p:sp>
        <p:nvSpPr>
          <p:cNvPr id="5" name="Rectangle 4"/>
          <p:cNvSpPr/>
          <p:nvPr/>
        </p:nvSpPr>
        <p:spPr>
          <a:xfrm>
            <a:off x="311665" y="1469572"/>
            <a:ext cx="8643998"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Logical Address space </a:t>
            </a:r>
            <a:r>
              <a:rPr lang="en-US" dirty="0" smtClean="0">
                <a:latin typeface="Arial" panose="020B0604020202020204" pitchFamily="34" charset="0"/>
                <a:cs typeface="Arial" panose="020B0604020202020204" pitchFamily="34" charset="0"/>
              </a:rPr>
              <a:t>is divided into </a:t>
            </a:r>
            <a:r>
              <a:rPr lang="en-US" b="1" dirty="0" smtClean="0">
                <a:latin typeface="Arial" panose="020B0604020202020204" pitchFamily="34" charset="0"/>
                <a:cs typeface="Arial" panose="020B0604020202020204" pitchFamily="34" charset="0"/>
              </a:rPr>
              <a:t>segment number </a:t>
            </a:r>
            <a:r>
              <a:rPr lang="en-US" dirty="0" smtClean="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offset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The mapping of the logical address to the physical address is done with the help of the segment table.</a:t>
            </a:r>
          </a:p>
        </p:txBody>
      </p:sp>
      <p:graphicFrame>
        <p:nvGraphicFramePr>
          <p:cNvPr id="6" name="Table 5"/>
          <p:cNvGraphicFramePr>
            <a:graphicFrameLocks noGrp="1"/>
          </p:cNvGraphicFramePr>
          <p:nvPr>
            <p:extLst>
              <p:ext uri="{D42A27DB-BD31-4B8C-83A1-F6EECF244321}">
                <p14:modId xmlns:p14="http://schemas.microsoft.com/office/powerpoint/2010/main" val="3780286624"/>
              </p:ext>
            </p:extLst>
          </p:nvPr>
        </p:nvGraphicFramePr>
        <p:xfrm>
          <a:off x="1153130" y="2857461"/>
          <a:ext cx="6096000" cy="979883"/>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66374">
                <a:tc>
                  <a:txBody>
                    <a:bodyPr/>
                    <a:lstStyle/>
                    <a:p>
                      <a:r>
                        <a:rPr lang="en-US" dirty="0" smtClean="0"/>
                        <a:t>Segment Limit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Segment</a:t>
                      </a:r>
                      <a:r>
                        <a:rPr lang="en-US" baseline="0" dirty="0" smtClean="0"/>
                        <a:t> Base</a:t>
                      </a:r>
                      <a:endParaRPr lang="en-US" dirty="0" smtClean="0">
                        <a:solidFill>
                          <a:schemeClr val="tx1"/>
                        </a:solidFill>
                      </a:endParaRPr>
                    </a:p>
                  </a:txBody>
                  <a:tcPr/>
                </a:tc>
                <a:tc>
                  <a:txBody>
                    <a:bodyPr/>
                    <a:lstStyle/>
                    <a:p>
                      <a:r>
                        <a:rPr lang="en-US" dirty="0" smtClean="0"/>
                        <a:t>Other  bits</a:t>
                      </a:r>
                      <a:endParaRPr lang="en-US" dirty="0">
                        <a:solidFill>
                          <a:schemeClr val="tx1"/>
                        </a:solidFill>
                      </a:endParaRPr>
                    </a:p>
                  </a:txBody>
                  <a:tcPr/>
                </a:tc>
                <a:extLst>
                  <a:ext uri="{0D108BD9-81ED-4DB2-BD59-A6C34878D82A}">
                    <a16:rowId xmlns:a16="http://schemas.microsoft.com/office/drawing/2014/main" val="10000"/>
                  </a:ext>
                </a:extLst>
              </a:tr>
              <a:tr h="41350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2843808" y="2488129"/>
            <a:ext cx="2714644" cy="369332"/>
          </a:xfrm>
          <a:prstGeom prst="rect">
            <a:avLst/>
          </a:prstGeom>
          <a:noFill/>
        </p:spPr>
        <p:txBody>
          <a:bodyPr wrap="square" rtlCol="0">
            <a:spAutoFit/>
          </a:bodyPr>
          <a:lstStyle/>
          <a:p>
            <a:r>
              <a:rPr lang="en-US" dirty="0" smtClean="0"/>
              <a:t>SEGMENT TABLE</a:t>
            </a:r>
            <a:endParaRPr lang="en-US" dirty="0"/>
          </a:p>
        </p:txBody>
      </p:sp>
      <p:sp>
        <p:nvSpPr>
          <p:cNvPr id="2" name="TextBox 1"/>
          <p:cNvSpPr txBox="1"/>
          <p:nvPr/>
        </p:nvSpPr>
        <p:spPr>
          <a:xfrm>
            <a:off x="395536" y="3933056"/>
            <a:ext cx="7920880" cy="1754326"/>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Segment Limit- Is the length of the segment</a:t>
            </a:r>
          </a:p>
          <a:p>
            <a:r>
              <a:rPr lang="en-US" dirty="0" smtClean="0">
                <a:latin typeface="Arial" panose="020B0604020202020204" pitchFamily="34" charset="0"/>
                <a:cs typeface="Arial" panose="020B0604020202020204" pitchFamily="34" charset="0"/>
              </a:rPr>
              <a:t>Segment Base- Is the starting address of the corresponding segment in the main memory.</a:t>
            </a:r>
          </a:p>
          <a:p>
            <a:r>
              <a:rPr lang="en-US" dirty="0" smtClean="0">
                <a:latin typeface="Arial" panose="020B0604020202020204" pitchFamily="34" charset="0"/>
                <a:cs typeface="Arial" panose="020B0604020202020204" pitchFamily="34" charset="0"/>
              </a:rPr>
              <a:t>Other bits- A bit is needed to determine if the segment is already in main memory. Another bit is needed to determine if the segment has been modified since it was loaded into the main memory.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Segmentation</a:t>
            </a:r>
            <a:endParaRPr lang="en-IN" dirty="0"/>
          </a:p>
        </p:txBody>
      </p:sp>
      <p:sp>
        <p:nvSpPr>
          <p:cNvPr id="2" name="Content Placeholder 1"/>
          <p:cNvSpPr>
            <a:spLocks noGrp="1"/>
          </p:cNvSpPr>
          <p:nvPr>
            <p:ph idx="1"/>
          </p:nvPr>
        </p:nvSpPr>
        <p:spPr/>
        <p:txBody>
          <a:bodyPr>
            <a:normAutofit fontScale="77500" lnSpcReduction="20000"/>
          </a:bodyPr>
          <a:lstStyle/>
          <a:p>
            <a:r>
              <a:rPr lang="en-IN" b="1" dirty="0" smtClean="0">
                <a:latin typeface="Arial" panose="020B0604020202020204" pitchFamily="34" charset="0"/>
                <a:cs typeface="Arial" panose="020B0604020202020204" pitchFamily="34" charset="0"/>
              </a:rPr>
              <a:t>Segments are variable-sized</a:t>
            </a:r>
          </a:p>
          <a:p>
            <a:pPr lvl="1"/>
            <a:r>
              <a:rPr lang="en-IN" dirty="0" smtClean="0">
                <a:latin typeface="Arial" panose="020B0604020202020204" pitchFamily="34" charset="0"/>
                <a:cs typeface="Arial" panose="020B0604020202020204" pitchFamily="34" charset="0"/>
              </a:rPr>
              <a:t>Dynamic memory allocation required (first fit, best fit, worst fit).</a:t>
            </a:r>
          </a:p>
          <a:p>
            <a:r>
              <a:rPr lang="en-IN" b="1" dirty="0" smtClean="0">
                <a:latin typeface="Arial" panose="020B0604020202020204" pitchFamily="34" charset="0"/>
                <a:cs typeface="Arial" panose="020B0604020202020204" pitchFamily="34" charset="0"/>
              </a:rPr>
              <a:t>External fragmentation</a:t>
            </a:r>
          </a:p>
          <a:p>
            <a:pPr lvl="1"/>
            <a:r>
              <a:rPr lang="en-IN" dirty="0" smtClean="0">
                <a:latin typeface="Arial" panose="020B0604020202020204" pitchFamily="34" charset="0"/>
                <a:cs typeface="Arial" panose="020B0604020202020204" pitchFamily="34" charset="0"/>
              </a:rPr>
              <a:t>In the worst case the largest hole may not be large enough to fit in a new segment. Note that paging has no external fragmentation problem.</a:t>
            </a:r>
          </a:p>
          <a:p>
            <a:r>
              <a:rPr lang="en-IN" b="1" dirty="0" smtClean="0">
                <a:latin typeface="Arial" panose="020B0604020202020204" pitchFamily="34" charset="0"/>
                <a:cs typeface="Arial" panose="020B0604020202020204" pitchFamily="34" charset="0"/>
              </a:rPr>
              <a:t>Each process has its own segment table</a:t>
            </a:r>
          </a:p>
          <a:p>
            <a:pPr lvl="1"/>
            <a:r>
              <a:rPr lang="en-IN" dirty="0" smtClean="0">
                <a:latin typeface="Arial" panose="020B0604020202020204" pitchFamily="34" charset="0"/>
                <a:cs typeface="Arial" panose="020B0604020202020204" pitchFamily="34" charset="0"/>
              </a:rPr>
              <a:t>like with paging where each process has its own page table. The size of the segment table is determined by the number of segments, whereas the size of the page table depends on the total amount of memory occupied.</a:t>
            </a:r>
          </a:p>
          <a:p>
            <a:r>
              <a:rPr lang="en-IN" b="1" dirty="0" smtClean="0">
                <a:latin typeface="Arial" panose="020B0604020202020204" pitchFamily="34" charset="0"/>
                <a:cs typeface="Arial" panose="020B0604020202020204" pitchFamily="34" charset="0"/>
              </a:rPr>
              <a:t>Segment table located in main memory</a:t>
            </a:r>
          </a:p>
          <a:p>
            <a:pPr lvl="1"/>
            <a:r>
              <a:rPr lang="en-IN" dirty="0" smtClean="0">
                <a:latin typeface="Arial" panose="020B0604020202020204" pitchFamily="34" charset="0"/>
                <a:cs typeface="Arial" panose="020B0604020202020204" pitchFamily="34" charset="0"/>
              </a:rPr>
              <a:t>as is the page table with paging</a:t>
            </a:r>
          </a:p>
          <a:p>
            <a:r>
              <a:rPr lang="en-IN" b="1" dirty="0" smtClean="0">
                <a:latin typeface="Arial" panose="020B0604020202020204" pitchFamily="34" charset="0"/>
                <a:cs typeface="Arial" panose="020B0604020202020204" pitchFamily="34" charset="0"/>
              </a:rPr>
              <a:t>Segment table base register (STBR)</a:t>
            </a:r>
          </a:p>
          <a:p>
            <a:pPr lvl="1"/>
            <a:r>
              <a:rPr lang="en-IN" dirty="0" smtClean="0">
                <a:latin typeface="Arial" panose="020B0604020202020204" pitchFamily="34" charset="0"/>
                <a:cs typeface="Arial" panose="020B0604020202020204" pitchFamily="34" charset="0"/>
              </a:rPr>
              <a:t>points to current segment table in memory </a:t>
            </a:r>
          </a:p>
          <a:p>
            <a:r>
              <a:rPr lang="en-IN" b="1" dirty="0" smtClean="0">
                <a:latin typeface="Arial" panose="020B0604020202020204" pitchFamily="34" charset="0"/>
                <a:cs typeface="Arial" panose="020B0604020202020204" pitchFamily="34" charset="0"/>
              </a:rPr>
              <a:t>Segment table length register (STLR)</a:t>
            </a:r>
          </a:p>
          <a:p>
            <a:pPr lvl="1"/>
            <a:r>
              <a:rPr lang="en-IN" dirty="0" smtClean="0">
                <a:latin typeface="Arial" panose="020B0604020202020204" pitchFamily="34" charset="0"/>
                <a:cs typeface="Arial" panose="020B0604020202020204" pitchFamily="34" charset="0"/>
              </a:rPr>
              <a:t>indicates number of segments</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of Segmentation</a:t>
            </a:r>
            <a:endParaRPr lang="en-IN" dirty="0"/>
          </a:p>
        </p:txBody>
      </p:sp>
      <p:pic>
        <p:nvPicPr>
          <p:cNvPr id="4" name="Picture 3"/>
          <p:cNvPicPr>
            <a:picLocks noChangeAspect="1" noChangeArrowheads="1"/>
          </p:cNvPicPr>
          <p:nvPr/>
        </p:nvPicPr>
        <p:blipFill>
          <a:blip r:embed="rId2" cstate="print">
            <a:grayscl/>
          </a:blip>
          <a:srcRect/>
          <a:stretch>
            <a:fillRect/>
          </a:stretch>
        </p:blipFill>
        <p:spPr bwMode="auto">
          <a:xfrm>
            <a:off x="539552" y="692696"/>
            <a:ext cx="8208912" cy="528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890588" y="923925"/>
            <a:ext cx="7362825" cy="5010150"/>
          </a:xfrm>
          <a:prstGeom prst="rect">
            <a:avLst/>
          </a:prstGeom>
          <a:noFill/>
          <a:ln w="9525">
            <a:noFill/>
            <a:miter lim="800000"/>
            <a:headEnd/>
            <a:tailEnd/>
          </a:ln>
        </p:spPr>
      </p:pic>
      <p:sp>
        <p:nvSpPr>
          <p:cNvPr id="3" name="Title 2"/>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Address Mapping</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Segmentation Hardware</a:t>
            </a:r>
            <a:endParaRPr lang="en-IN" dirty="0"/>
          </a:p>
        </p:txBody>
      </p:sp>
      <p:pic>
        <p:nvPicPr>
          <p:cNvPr id="4" name="Picture 1"/>
          <p:cNvPicPr>
            <a:picLocks noGrp="1" noChangeAspect="1" noChangeArrowheads="1"/>
          </p:cNvPicPr>
          <p:nvPr>
            <p:ph idx="1"/>
          </p:nvPr>
        </p:nvPicPr>
        <p:blipFill>
          <a:blip r:embed="rId2" cstate="print">
            <a:grayscl/>
          </a:blip>
          <a:stretch>
            <a:fillRect/>
          </a:stretch>
        </p:blipFill>
        <p:spPr bwMode="auto">
          <a:xfrm>
            <a:off x="1008095" y="2160588"/>
            <a:ext cx="5551423" cy="388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NZ" dirty="0" smtClean="0">
                <a:solidFill>
                  <a:srgbClr val="422C16"/>
                </a:solidFill>
                <a:latin typeface="Arial" panose="020B0604020202020204" pitchFamily="34" charset="0"/>
                <a:cs typeface="Arial" panose="020B0604020202020204" pitchFamily="34" charset="0"/>
              </a:rPr>
              <a:t>Protection and Sharing</a:t>
            </a:r>
            <a:endParaRPr lang="en-IN"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rmAutofit fontScale="70000" lnSpcReduction="20000"/>
          </a:bodyPr>
          <a:lstStyle/>
          <a:p>
            <a:pPr lvl="0">
              <a:defRPr/>
            </a:pPr>
            <a:r>
              <a:rPr lang="en-NZ" sz="2800" dirty="0" smtClean="0">
                <a:latin typeface="Arial" panose="020B0604020202020204" pitchFamily="34" charset="0"/>
                <a:cs typeface="Arial" panose="020B0604020202020204" pitchFamily="34" charset="0"/>
              </a:rPr>
              <a:t>Segmentation lends itself to the implementation of protection and sharing policies</a:t>
            </a:r>
          </a:p>
          <a:p>
            <a:pPr lvl="0">
              <a:defRPr/>
            </a:pPr>
            <a:endParaRPr lang="en-NZ" sz="2800" dirty="0" smtClean="0">
              <a:latin typeface="Arial" panose="020B0604020202020204" pitchFamily="34" charset="0"/>
              <a:cs typeface="Arial" panose="020B0604020202020204" pitchFamily="34" charset="0"/>
            </a:endParaRPr>
          </a:p>
          <a:p>
            <a:pPr lvl="0">
              <a:defRPr/>
            </a:pPr>
            <a:r>
              <a:rPr lang="en-NZ" sz="2800" dirty="0" smtClean="0">
                <a:latin typeface="Arial" panose="020B0604020202020204" pitchFamily="34" charset="0"/>
                <a:cs typeface="Arial" panose="020B0604020202020204" pitchFamily="34" charset="0"/>
              </a:rPr>
              <a:t>Each entry has a base address and length so inadvertent memory access can be controlled</a:t>
            </a:r>
          </a:p>
          <a:p>
            <a:pPr lvl="0">
              <a:defRPr/>
            </a:pPr>
            <a:endParaRPr lang="en-NZ" sz="2800" dirty="0" smtClean="0">
              <a:latin typeface="Arial" panose="020B0604020202020204" pitchFamily="34" charset="0"/>
              <a:cs typeface="Arial" panose="020B0604020202020204" pitchFamily="34" charset="0"/>
            </a:endParaRPr>
          </a:p>
          <a:p>
            <a:pPr lvl="0">
              <a:defRPr/>
            </a:pPr>
            <a:r>
              <a:rPr lang="en-NZ" sz="2800" dirty="0" smtClean="0">
                <a:latin typeface="Arial" panose="020B0604020202020204" pitchFamily="34" charset="0"/>
                <a:cs typeface="Arial" panose="020B0604020202020204" pitchFamily="34" charset="0"/>
              </a:rPr>
              <a:t>Sharing can be achieved by segments referencing multiple processes</a:t>
            </a:r>
          </a:p>
          <a:p>
            <a:pPr lvl="0">
              <a:defRPr/>
            </a:pPr>
            <a:endParaRPr lang="en-US" sz="2800" dirty="0" smtClean="0">
              <a:latin typeface="Arial" panose="020B0604020202020204" pitchFamily="34" charset="0"/>
              <a:cs typeface="Arial" panose="020B0604020202020204" pitchFamily="34" charset="0"/>
            </a:endParaRPr>
          </a:p>
          <a:p>
            <a:pPr lvl="0">
              <a:defRPr/>
            </a:pPr>
            <a:r>
              <a:rPr lang="en-US" sz="2800" dirty="0" smtClean="0">
                <a:latin typeface="Arial" panose="020B0604020202020204" pitchFamily="34" charset="0"/>
                <a:cs typeface="Arial" panose="020B0604020202020204" pitchFamily="34" charset="0"/>
              </a:rPr>
              <a:t>Two processes that need to share access to a single segment would have the same segment name and address in their segment tables.</a:t>
            </a:r>
          </a:p>
          <a:p>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dirty="0" smtClean="0">
                <a:latin typeface="Arial" panose="020B0604020202020204" pitchFamily="34" charset="0"/>
                <a:cs typeface="Arial" panose="020B0604020202020204" pitchFamily="34" charset="0"/>
              </a:rPr>
              <a:t>Advantages of Segmentation</a:t>
            </a:r>
            <a:endParaRPr lang="en-IN"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rmAutofit fontScale="62500" lnSpcReduction="20000"/>
          </a:bodyPr>
          <a:lstStyle/>
          <a:p>
            <a:pPr lvl="0"/>
            <a:r>
              <a:rPr lang="en-US" sz="2800" dirty="0" smtClean="0">
                <a:latin typeface="Arial" panose="020B0604020202020204" pitchFamily="34" charset="0"/>
                <a:cs typeface="Arial" panose="020B0604020202020204" pitchFamily="34" charset="0"/>
              </a:rPr>
              <a:t>No internal fragmentation</a:t>
            </a:r>
          </a:p>
          <a:p>
            <a:pPr lvl="0"/>
            <a:r>
              <a:rPr lang="en-US" sz="2800" dirty="0" smtClean="0">
                <a:latin typeface="Arial" panose="020B0604020202020204" pitchFamily="34" charset="0"/>
                <a:cs typeface="Arial" panose="020B0604020202020204" pitchFamily="34" charset="0"/>
              </a:rPr>
              <a:t>Segment tables </a:t>
            </a:r>
            <a:r>
              <a:rPr lang="en-US" sz="2800" i="1" dirty="0" smtClean="0">
                <a:latin typeface="Arial" panose="020B0604020202020204" pitchFamily="34" charset="0"/>
                <a:cs typeface="Arial" panose="020B0604020202020204" pitchFamily="34" charset="0"/>
              </a:rPr>
              <a:t>consume less memory </a:t>
            </a:r>
            <a:r>
              <a:rPr lang="en-US" sz="2800" dirty="0" smtClean="0">
                <a:latin typeface="Arial" panose="020B0604020202020204" pitchFamily="34" charset="0"/>
                <a:cs typeface="Arial" panose="020B0604020202020204" pitchFamily="34" charset="0"/>
              </a:rPr>
              <a:t>than page tables ( only one entry per actual segment as opposed to one entry per page in Paging method)</a:t>
            </a:r>
          </a:p>
          <a:p>
            <a:pPr lvl="0"/>
            <a:r>
              <a:rPr lang="en-US" sz="2800" dirty="0" smtClean="0">
                <a:latin typeface="Arial" panose="020B0604020202020204" pitchFamily="34" charset="0"/>
                <a:cs typeface="Arial" panose="020B0604020202020204" pitchFamily="34" charset="0"/>
              </a:rPr>
              <a:t>Because of the small segment table, memory reference is easy</a:t>
            </a:r>
          </a:p>
          <a:p>
            <a:pPr lvl="0">
              <a:defRPr/>
            </a:pPr>
            <a:r>
              <a:rPr lang="en-US" sz="2800" dirty="0" smtClean="0">
                <a:latin typeface="Arial" panose="020B0604020202020204" pitchFamily="34" charset="0"/>
                <a:cs typeface="Arial" panose="020B0604020202020204" pitchFamily="34" charset="0"/>
              </a:rPr>
              <a:t>Lends itself to sharing data among processes.</a:t>
            </a:r>
          </a:p>
          <a:p>
            <a:pPr lvl="0">
              <a:defRPr/>
            </a:pPr>
            <a:r>
              <a:rPr lang="en-US" sz="2800" dirty="0" smtClean="0">
                <a:latin typeface="Arial" panose="020B0604020202020204" pitchFamily="34" charset="0"/>
                <a:cs typeface="Arial" panose="020B0604020202020204" pitchFamily="34" charset="0"/>
              </a:rPr>
              <a:t>Lends itself to protection.</a:t>
            </a:r>
          </a:p>
          <a:p>
            <a:pPr lvl="0">
              <a:defRPr/>
            </a:pPr>
            <a:r>
              <a:rPr lang="en-US" sz="2800" dirty="0" smtClean="0">
                <a:latin typeface="Arial" panose="020B0604020202020204" pitchFamily="34" charset="0"/>
                <a:cs typeface="Arial" panose="020B0604020202020204" pitchFamily="34" charset="0"/>
              </a:rPr>
              <a:t>As the individual lines of a page do not form one logical unit, it is not possible to set a particular access right to a page.</a:t>
            </a:r>
          </a:p>
          <a:p>
            <a:pPr lvl="0">
              <a:defRPr/>
            </a:pPr>
            <a:r>
              <a:rPr lang="en-US" sz="2800" dirty="0" smtClean="0">
                <a:latin typeface="Arial" panose="020B0604020202020204" pitchFamily="34" charset="0"/>
                <a:cs typeface="Arial" panose="020B0604020202020204" pitchFamily="34" charset="0"/>
              </a:rPr>
              <a:t> Note that each segment could be set up an access right</a:t>
            </a:r>
          </a:p>
          <a:p>
            <a:pPr lvl="0"/>
            <a:endParaRPr lang="en-US" sz="2800" dirty="0" smtClean="0">
              <a:latin typeface="Arial" panose="020B0604020202020204" pitchFamily="34" charset="0"/>
              <a:cs typeface="Arial" panose="020B0604020202020204" pitchFamily="34" charset="0"/>
            </a:endParaRPr>
          </a:p>
          <a:p>
            <a:pPr lvl="0"/>
            <a:endParaRPr lang="en-US" sz="2800"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Disadvantages of Segmentation</a:t>
            </a:r>
            <a:endParaRPr lang="en-IN"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pPr lvl="0">
              <a:defRPr/>
            </a:pPr>
            <a:r>
              <a:rPr lang="en-US" sz="2800" dirty="0" smtClean="0">
                <a:latin typeface="Arial" panose="020B0604020202020204" pitchFamily="34" charset="0"/>
                <a:cs typeface="Arial" panose="020B0604020202020204" pitchFamily="34" charset="0"/>
              </a:rPr>
              <a:t>External fragmentation.</a:t>
            </a:r>
          </a:p>
          <a:p>
            <a:pPr lvl="0">
              <a:defRPr/>
            </a:pPr>
            <a:r>
              <a:rPr lang="en-US" sz="2800" dirty="0" smtClean="0">
                <a:latin typeface="Arial" panose="020B0604020202020204" pitchFamily="34" charset="0"/>
                <a:cs typeface="Arial" panose="020B0604020202020204" pitchFamily="34" charset="0"/>
              </a:rPr>
              <a:t>Costly memory management algorithm</a:t>
            </a:r>
          </a:p>
          <a:p>
            <a:pPr lvl="0">
              <a:defRPr/>
            </a:pPr>
            <a:r>
              <a:rPr lang="en-US" sz="2800" dirty="0" smtClean="0">
                <a:latin typeface="Arial" panose="020B0604020202020204" pitchFamily="34" charset="0"/>
                <a:cs typeface="Arial" panose="020B0604020202020204" pitchFamily="34" charset="0"/>
              </a:rPr>
              <a:t>Unequal size of segments is not good in the case of swapping.</a:t>
            </a:r>
          </a:p>
          <a:p>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Paging verses Segmentation</a:t>
            </a:r>
            <a:endParaRPr lang="en-IN"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rmAutofit fontScale="92500" lnSpcReduction="10000"/>
          </a:bodyPr>
          <a:lstStyle/>
          <a:p>
            <a:r>
              <a:rPr lang="en-IN" dirty="0" smtClean="0">
                <a:latin typeface="Arial" panose="020B0604020202020204" pitchFamily="34" charset="0"/>
                <a:cs typeface="Arial" panose="020B0604020202020204" pitchFamily="34" charset="0"/>
              </a:rPr>
              <a:t>With paging physical memory is divided into fixed-size frames. When memory space is needed, as many free frames are occupied as necessary. These frames can be located anywhere in memory, the user process always sees a logical contiguous address space</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With segmentation the memory is not systematically divided. When a program needs </a:t>
            </a:r>
            <a:r>
              <a:rPr lang="en-IN" i="1" dirty="0" smtClean="0">
                <a:latin typeface="Arial" panose="020B0604020202020204" pitchFamily="34" charset="0"/>
                <a:cs typeface="Arial" panose="020B0604020202020204" pitchFamily="34" charset="0"/>
              </a:rPr>
              <a:t>k segments (usually these have different sizes), the </a:t>
            </a:r>
            <a:r>
              <a:rPr lang="en-IN" dirty="0" smtClean="0">
                <a:latin typeface="Arial" panose="020B0604020202020204" pitchFamily="34" charset="0"/>
                <a:cs typeface="Arial" panose="020B0604020202020204" pitchFamily="34" charset="0"/>
              </a:rPr>
              <a:t>OS tries to place these segments in the available memory holes. The segments can be scattered around memory. The user process does not see a contiguous address space, but sees a collection of segments (of course each individual segment is contiguous as is each page or frame).</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Paging verses Segmentation</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899592" y="1628800"/>
            <a:ext cx="7134225"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052736"/>
          </a:xfrm>
        </p:spPr>
        <p:txBody>
          <a:bodyPr/>
          <a:lstStyle/>
          <a:p>
            <a:r>
              <a:rPr lang="en-US" dirty="0" smtClean="0">
                <a:latin typeface="Arial" panose="020B0604020202020204" pitchFamily="34" charset="0"/>
                <a:cs typeface="Arial" panose="020B0604020202020204" pitchFamily="34" charset="0"/>
              </a:rPr>
              <a:t>Paging verses Segmentation</a:t>
            </a:r>
            <a:endParaRPr lang="en-IN"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457200" y="1370856"/>
            <a:ext cx="4040188" cy="762000"/>
          </a:xfrm>
        </p:spPr>
        <p:txBody>
          <a:bodyPr/>
          <a:lstStyle/>
          <a:p>
            <a:r>
              <a:rPr lang="en-US" dirty="0" smtClean="0"/>
              <a:t>Paging	</a:t>
            </a:r>
            <a:endParaRPr lang="en-IN" dirty="0"/>
          </a:p>
        </p:txBody>
      </p:sp>
      <p:sp>
        <p:nvSpPr>
          <p:cNvPr id="5" name="Content Placeholder 4"/>
          <p:cNvSpPr>
            <a:spLocks noGrp="1"/>
          </p:cNvSpPr>
          <p:nvPr>
            <p:ph sz="half" idx="2"/>
          </p:nvPr>
        </p:nvSpPr>
        <p:spPr>
          <a:xfrm>
            <a:off x="467544" y="2276872"/>
            <a:ext cx="4040188" cy="3941763"/>
          </a:xfrm>
        </p:spPr>
        <p:txBody>
          <a:bodyPr>
            <a:normAutofit/>
          </a:bodyPr>
          <a:lstStyle/>
          <a:p>
            <a:r>
              <a:rPr lang="en-IN" dirty="0" smtClean="0">
                <a:latin typeface="Arial" panose="020B0604020202020204" pitchFamily="34" charset="0"/>
                <a:cs typeface="Arial" panose="020B0604020202020204" pitchFamily="34" charset="0"/>
              </a:rPr>
              <a:t>Each process is assigned its page table.</a:t>
            </a:r>
          </a:p>
          <a:p>
            <a:r>
              <a:rPr lang="en-IN" dirty="0" smtClean="0">
                <a:latin typeface="Arial" panose="020B0604020202020204" pitchFamily="34" charset="0"/>
                <a:cs typeface="Arial" panose="020B0604020202020204" pitchFamily="34" charset="0"/>
              </a:rPr>
              <a:t>Page table size proportional to allocated memory</a:t>
            </a:r>
          </a:p>
          <a:p>
            <a:r>
              <a:rPr lang="en-IN" dirty="0" smtClean="0">
                <a:latin typeface="Arial" panose="020B0604020202020204" pitchFamily="34" charset="0"/>
                <a:cs typeface="Arial" panose="020B0604020202020204" pitchFamily="34" charset="0"/>
              </a:rPr>
              <a:t>Often large page tables and/or multi-level paging</a:t>
            </a:r>
          </a:p>
          <a:p>
            <a:r>
              <a:rPr lang="en-IN" dirty="0" smtClean="0">
                <a:latin typeface="Arial" panose="020B0604020202020204" pitchFamily="34" charset="0"/>
                <a:cs typeface="Arial" panose="020B0604020202020204" pitchFamily="34" charset="0"/>
              </a:rPr>
              <a:t>Internal fragmentation</a:t>
            </a:r>
          </a:p>
          <a:p>
            <a:r>
              <a:rPr lang="en-IN" dirty="0" smtClean="0">
                <a:latin typeface="Arial" panose="020B0604020202020204" pitchFamily="34" charset="0"/>
                <a:cs typeface="Arial" panose="020B0604020202020204" pitchFamily="34" charset="0"/>
              </a:rPr>
              <a:t>Free memory is quickly allocated to a process</a:t>
            </a:r>
            <a:endParaRPr lang="en-IN"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3"/>
          </p:nvPr>
        </p:nvSpPr>
        <p:spPr>
          <a:xfrm>
            <a:off x="4644008" y="1370856"/>
            <a:ext cx="4041775" cy="762000"/>
          </a:xfrm>
        </p:spPr>
        <p:txBody>
          <a:bodyPr/>
          <a:lstStyle/>
          <a:p>
            <a:r>
              <a:rPr lang="en-US" dirty="0" smtClean="0"/>
              <a:t>Segmentation</a:t>
            </a:r>
            <a:endParaRPr lang="en-IN" dirty="0"/>
          </a:p>
        </p:txBody>
      </p:sp>
      <p:sp>
        <p:nvSpPr>
          <p:cNvPr id="6" name="Content Placeholder 5"/>
          <p:cNvSpPr>
            <a:spLocks noGrp="1"/>
          </p:cNvSpPr>
          <p:nvPr>
            <p:ph sz="quarter" idx="4"/>
          </p:nvPr>
        </p:nvSpPr>
        <p:spPr>
          <a:xfrm>
            <a:off x="4645025" y="2223541"/>
            <a:ext cx="4041775" cy="3941763"/>
          </a:xfrm>
        </p:spPr>
        <p:txBody>
          <a:bodyPr>
            <a:normAutofit/>
          </a:bodyPr>
          <a:lstStyle/>
          <a:p>
            <a:r>
              <a:rPr lang="en-IN" dirty="0" smtClean="0">
                <a:latin typeface="Arial" panose="020B0604020202020204" pitchFamily="34" charset="0"/>
                <a:cs typeface="Arial" panose="020B0604020202020204" pitchFamily="34" charset="0"/>
              </a:rPr>
              <a:t>Each process is assigned a segment table</a:t>
            </a:r>
          </a:p>
          <a:p>
            <a:r>
              <a:rPr lang="en-IN" dirty="0" smtClean="0">
                <a:latin typeface="Arial" panose="020B0604020202020204" pitchFamily="34" charset="0"/>
                <a:cs typeface="Arial" panose="020B0604020202020204" pitchFamily="34" charset="0"/>
              </a:rPr>
              <a:t>Segment table size proportional to number of segments</a:t>
            </a:r>
          </a:p>
          <a:p>
            <a:r>
              <a:rPr lang="en-IN" dirty="0" smtClean="0">
                <a:latin typeface="Arial" panose="020B0604020202020204" pitchFamily="34" charset="0"/>
                <a:cs typeface="Arial" panose="020B0604020202020204" pitchFamily="34" charset="0"/>
              </a:rPr>
              <a:t>Usually small segment tables</a:t>
            </a:r>
          </a:p>
          <a:p>
            <a:r>
              <a:rPr lang="en-IN" dirty="0" smtClean="0">
                <a:latin typeface="Arial" panose="020B0604020202020204" pitchFamily="34" charset="0"/>
                <a:cs typeface="Arial" panose="020B0604020202020204" pitchFamily="34" charset="0"/>
              </a:rPr>
              <a:t>External fragmentation.</a:t>
            </a:r>
          </a:p>
          <a:p>
            <a:r>
              <a:rPr lang="en-IN" dirty="0" smtClean="0">
                <a:latin typeface="Arial" panose="020B0604020202020204" pitchFamily="34" charset="0"/>
                <a:cs typeface="Arial" panose="020B0604020202020204" pitchFamily="34" charset="0"/>
              </a:rPr>
              <a:t>Lengthy search times when allocating memory to a process.</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539552" y="188640"/>
            <a:ext cx="8167534" cy="5688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8229600" cy="706090"/>
          </a:xfrm>
        </p:spPr>
        <p:txBody>
          <a:bodyPr>
            <a:noAutofit/>
          </a:bodyPr>
          <a:lstStyle/>
          <a:p>
            <a:pPr algn="ctr"/>
            <a:r>
              <a:rPr lang="en-IN" sz="4800" dirty="0" smtClean="0">
                <a:latin typeface="Arial" panose="020B0604020202020204" pitchFamily="34" charset="0"/>
                <a:cs typeface="Arial" panose="020B0604020202020204" pitchFamily="34" charset="0"/>
              </a:rPr>
              <a:t>Paging Hardware</a:t>
            </a:r>
            <a:endParaRPr lang="en-IN" sz="4800"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467544" y="764704"/>
            <a:ext cx="8229600" cy="5328592"/>
          </a:xfrm>
        </p:spPr>
        <p:txBody>
          <a:bodyPr>
            <a:normAutofit/>
          </a:bodyPr>
          <a:lstStyle/>
          <a:p>
            <a:r>
              <a:rPr lang="en-US" sz="2800" dirty="0" smtClean="0">
                <a:latin typeface="Arial" panose="020B0604020202020204" pitchFamily="34" charset="0"/>
                <a:cs typeface="Arial" panose="020B0604020202020204" pitchFamily="34" charset="0"/>
              </a:rPr>
              <a:t>Every address generated by the CPU is divided into two parts: </a:t>
            </a:r>
            <a:r>
              <a:rPr lang="en-US" sz="2800" b="1" dirty="0" smtClean="0">
                <a:latin typeface="Arial" panose="020B0604020202020204" pitchFamily="34" charset="0"/>
                <a:cs typeface="Arial" panose="020B0604020202020204" pitchFamily="34" charset="0"/>
              </a:rPr>
              <a:t>Page number (p) </a:t>
            </a:r>
            <a:r>
              <a:rPr lang="en-US" sz="2800" dirty="0" smtClean="0">
                <a:latin typeface="Arial" panose="020B0604020202020204" pitchFamily="34" charset="0"/>
                <a:cs typeface="Arial" panose="020B0604020202020204" pitchFamily="34" charset="0"/>
              </a:rPr>
              <a:t>and </a:t>
            </a:r>
            <a:r>
              <a:rPr lang="en-US" sz="2800" b="1" dirty="0" smtClean="0">
                <a:latin typeface="Arial" panose="020B0604020202020204" pitchFamily="34" charset="0"/>
                <a:cs typeface="Arial" panose="020B0604020202020204" pitchFamily="34" charset="0"/>
              </a:rPr>
              <a:t>Page offset (d)</a:t>
            </a:r>
          </a:p>
          <a:p>
            <a:pPr lvl="0"/>
            <a:r>
              <a:rPr lang="en-US" sz="2800" i="1" dirty="0">
                <a:latin typeface="Arial" panose="020B0604020202020204" pitchFamily="34" charset="0"/>
                <a:cs typeface="Arial" panose="020B0604020202020204" pitchFamily="34" charset="0"/>
              </a:rPr>
              <a:t>Page number (p) </a:t>
            </a:r>
            <a:r>
              <a:rPr lang="en-US" sz="2800" dirty="0">
                <a:latin typeface="Arial" panose="020B0604020202020204" pitchFamily="34" charset="0"/>
                <a:cs typeface="Arial" panose="020B0604020202020204" pitchFamily="34" charset="0"/>
              </a:rPr>
              <a:t>– used as an index into a </a:t>
            </a:r>
            <a:r>
              <a:rPr lang="en-US" sz="2800" i="1" dirty="0">
                <a:latin typeface="Arial" panose="020B0604020202020204" pitchFamily="34" charset="0"/>
                <a:cs typeface="Arial" panose="020B0604020202020204" pitchFamily="34" charset="0"/>
              </a:rPr>
              <a:t>page table </a:t>
            </a:r>
            <a:r>
              <a:rPr lang="en-US" sz="2800" dirty="0">
                <a:latin typeface="Arial" panose="020B0604020202020204" pitchFamily="34" charset="0"/>
                <a:cs typeface="Arial" panose="020B0604020202020204" pitchFamily="34" charset="0"/>
              </a:rPr>
              <a:t>which contains base address of each page in physical memory</a:t>
            </a:r>
            <a:r>
              <a:rPr lang="en-US" sz="2800" dirty="0" smtClean="0">
                <a:latin typeface="Arial" panose="020B0604020202020204" pitchFamily="34" charset="0"/>
                <a:cs typeface="Arial" panose="020B0604020202020204" pitchFamily="34" charset="0"/>
              </a:rPr>
              <a:t>.</a:t>
            </a:r>
          </a:p>
          <a:p>
            <a:r>
              <a:rPr lang="en-US" sz="2800" i="1" dirty="0">
                <a:latin typeface="Arial" panose="020B0604020202020204" pitchFamily="34" charset="0"/>
                <a:cs typeface="Arial" panose="020B0604020202020204" pitchFamily="34" charset="0"/>
              </a:rPr>
              <a:t>Page offset (d) </a:t>
            </a:r>
            <a:r>
              <a:rPr lang="en-US" sz="2800" dirty="0">
                <a:latin typeface="Arial" panose="020B0604020202020204" pitchFamily="34" charset="0"/>
                <a:cs typeface="Arial" panose="020B0604020202020204" pitchFamily="34" charset="0"/>
              </a:rPr>
              <a:t>– combined with base address to define the physical memory address that is sent to the memory.</a:t>
            </a:r>
          </a:p>
          <a:p>
            <a:pPr lvl="0"/>
            <a:endParaRPr lang="en-US"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5536" y="836712"/>
            <a:ext cx="8352928" cy="4608512"/>
          </a:xfrm>
          <a:prstGeom prst="rect">
            <a:avLst/>
          </a:prstGeom>
        </p:spPr>
        <p:txBody>
          <a:bodyPr/>
          <a:lstStyle/>
          <a:p>
            <a:pPr marL="365760" indent="-256032">
              <a:spcBef>
                <a:spcPts val="400"/>
              </a:spcBef>
              <a:buClr>
                <a:schemeClr val="accent1"/>
              </a:buClr>
              <a:buSzPct val="68000"/>
              <a:buFont typeface="Wingdings 3"/>
              <a:buChar char=""/>
              <a:defRPr/>
            </a:pPr>
            <a:r>
              <a:rPr lang="en-US" sz="2800" dirty="0" smtClean="0"/>
              <a:t>The page number is used as an index into a </a:t>
            </a:r>
            <a:r>
              <a:rPr lang="en-US" sz="2800" b="1" dirty="0" smtClean="0"/>
              <a:t>Page Table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page size is defined by the hardware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size of a page is typically a power of 2, varying between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bytes and 16MB per page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Reason: If the size of logical address is 2^m and page size is 2^n, then the high-order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m-n bits of a logical address designate the page number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txBox="1">
            <a:spLocks/>
          </p:cNvSpPr>
          <p:nvPr/>
        </p:nvSpPr>
        <p:spPr>
          <a:xfrm>
            <a:off x="467544" y="0"/>
            <a:ext cx="8229600" cy="70609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Paging Hardware</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656456" y="620688"/>
            <a:ext cx="8487544" cy="5400600"/>
          </a:xfrm>
          <a:prstGeom prst="rect">
            <a:avLst/>
          </a:prstGeom>
        </p:spPr>
      </p:pic>
      <p:sp>
        <p:nvSpPr>
          <p:cNvPr id="3" name="Title 2"/>
          <p:cNvSpPr txBox="1">
            <a:spLocks/>
          </p:cNvSpPr>
          <p:nvPr/>
        </p:nvSpPr>
        <p:spPr>
          <a:xfrm>
            <a:off x="323528"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Paging Hardware</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9512" y="1124744"/>
            <a:ext cx="8775576" cy="1944216"/>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When we use a paging scheme, we have no external fragmentation: ANY free frame can be allocated to a process that needs it.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However, we may have internal fragmentation</a:t>
            </a:r>
          </a:p>
        </p:txBody>
      </p:sp>
      <p:sp>
        <p:nvSpPr>
          <p:cNvPr id="3" name="Rectangle 3"/>
          <p:cNvSpPr txBox="1">
            <a:spLocks noChangeArrowheads="1"/>
          </p:cNvSpPr>
          <p:nvPr/>
        </p:nvSpPr>
        <p:spPr>
          <a:xfrm>
            <a:off x="179512" y="3212976"/>
            <a:ext cx="8964488" cy="248748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If the process requires n pages, at least n frames are required</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first page of the process is loaded into the first frame listed on free-frame list, and the frame number is put into page table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itle 2"/>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Paging Example</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755576" y="980728"/>
            <a:ext cx="8064896" cy="4968552"/>
          </a:xfrm>
          <a:prstGeom prst="rect">
            <a:avLst/>
          </a:prstGeom>
        </p:spPr>
      </p:pic>
      <p:sp>
        <p:nvSpPr>
          <p:cNvPr id="4" name="Title 2"/>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Paging Example</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a:xfrm>
            <a:off x="1187624" y="692696"/>
            <a:ext cx="7772400" cy="5400600"/>
          </a:xfrm>
          <a:prstGeom prst="rect">
            <a:avLst/>
          </a:prstGeom>
        </p:spPr>
      </p:pic>
      <p:sp>
        <p:nvSpPr>
          <p:cNvPr id="3" name="Title 2"/>
          <p:cNvSpPr txBox="1">
            <a:spLocks/>
          </p:cNvSpPr>
          <p:nvPr/>
        </p:nvSpPr>
        <p:spPr>
          <a:xfrm>
            <a:off x="395536"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Paging Example</a:t>
            </a:r>
            <a:endParaRPr kumimoji="0" lang="en-I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148</TotalTime>
  <Words>1201</Words>
  <Application>Microsoft Office PowerPoint</Application>
  <PresentationFormat>On-screen Show (4:3)</PresentationFormat>
  <Paragraphs>126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Agency FB</vt:lpstr>
      <vt:lpstr>Arial</vt:lpstr>
      <vt:lpstr>Calibri</vt:lpstr>
      <vt:lpstr>Trebuchet MS</vt:lpstr>
      <vt:lpstr>Wingdings</vt:lpstr>
      <vt:lpstr>Wingdings 3</vt:lpstr>
      <vt:lpstr>Facet</vt:lpstr>
      <vt:lpstr>PAGING AND SEGMENTATION</vt:lpstr>
      <vt:lpstr>PowerPoint Presentation</vt:lpstr>
      <vt:lpstr>PowerPoint Presentation</vt:lpstr>
      <vt:lpstr>Paging Hardware</vt:lpstr>
      <vt:lpstr>PowerPoint Presentation</vt:lpstr>
      <vt:lpstr>PowerPoint Presentation</vt:lpstr>
      <vt:lpstr>PowerPoint Presentation</vt:lpstr>
      <vt:lpstr>PowerPoint Presentation</vt:lpstr>
      <vt:lpstr>PowerPoint Presentation</vt:lpstr>
      <vt:lpstr>Implementing Page Table</vt:lpstr>
      <vt:lpstr>PowerPoint Presentation</vt:lpstr>
      <vt:lpstr>Implementing Paging</vt:lpstr>
      <vt:lpstr>PowerPoint Presentation</vt:lpstr>
      <vt:lpstr>TLB</vt:lpstr>
      <vt:lpstr>PowerPoint Presentation</vt:lpstr>
      <vt:lpstr>Segmentation</vt:lpstr>
      <vt:lpstr>Logical addressing in Segmentation</vt:lpstr>
      <vt:lpstr>Segmentation</vt:lpstr>
      <vt:lpstr>Example of Segmentation</vt:lpstr>
      <vt:lpstr>Segmentation Hardware</vt:lpstr>
      <vt:lpstr>Protection and Sharing</vt:lpstr>
      <vt:lpstr>Advantages of Segmentation</vt:lpstr>
      <vt:lpstr>Disadvantages of Segmentation</vt:lpstr>
      <vt:lpstr>Paging verses Segmentation</vt:lpstr>
      <vt:lpstr>Paging verses Segmentation</vt:lpstr>
      <vt:lpstr>Paging verses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 and Segmentation</dc:title>
  <dc:creator>Percy Erach Ukaji</dc:creator>
  <cp:lastModifiedBy>KMG</cp:lastModifiedBy>
  <cp:revision>37</cp:revision>
  <dcterms:created xsi:type="dcterms:W3CDTF">2013-09-25T18:25:11Z</dcterms:created>
  <dcterms:modified xsi:type="dcterms:W3CDTF">2017-07-13T07:47:51Z</dcterms:modified>
</cp:coreProperties>
</file>