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1EF4F-FAA8-452A-9745-10907E42BC27}"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40FE3-0545-417A-9755-AA86AA251032}" type="slidenum">
              <a:rPr lang="en-US" smtClean="0"/>
              <a:t>‹#›</a:t>
            </a:fld>
            <a:endParaRPr lang="en-US"/>
          </a:p>
        </p:txBody>
      </p:sp>
    </p:spTree>
    <p:extLst>
      <p:ext uri="{BB962C8B-B14F-4D97-AF65-F5344CB8AC3E}">
        <p14:creationId xmlns:p14="http://schemas.microsoft.com/office/powerpoint/2010/main" val="129725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fld id="{0E8E72ED-3E67-485B-9946-84329845A717}" type="datetime1">
              <a:rPr lang="en-GB" altLang="en-US" sz="1200" smtClean="0"/>
              <a:pPr/>
              <a:t>30/11/2020</a:t>
            </a:fld>
            <a:endParaRPr lang="en-GB" altLang="en-US" sz="1200"/>
          </a:p>
        </p:txBody>
      </p:sp>
      <p:sp>
        <p:nvSpPr>
          <p:cNvPr id="5734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fld id="{D4E083DE-F86E-4646-BD1C-47BE40A90D1C}" type="slidenum">
              <a:rPr lang="en-GB" altLang="en-US" sz="1200"/>
              <a:pPr/>
              <a:t>7</a:t>
            </a:fld>
            <a:endParaRPr lang="en-GB" altLang="en-US" sz="1200"/>
          </a:p>
        </p:txBody>
      </p:sp>
    </p:spTree>
    <p:extLst>
      <p:ext uri="{BB962C8B-B14F-4D97-AF65-F5344CB8AC3E}">
        <p14:creationId xmlns:p14="http://schemas.microsoft.com/office/powerpoint/2010/main" val="18561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DA54C2-4145-4D37-9B80-131A300AE3F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98453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DA54C2-4145-4D37-9B80-131A300AE3F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04679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DA54C2-4145-4D37-9B80-131A300AE3F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37664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DA54C2-4145-4D37-9B80-131A300AE3F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52476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54C2-4145-4D37-9B80-131A300AE3FC}"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229052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DA54C2-4145-4D37-9B80-131A300AE3F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50774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DA54C2-4145-4D37-9B80-131A300AE3FC}"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9126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DA54C2-4145-4D37-9B80-131A300AE3FC}"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62799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A54C2-4145-4D37-9B80-131A300AE3FC}"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162790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DA54C2-4145-4D37-9B80-131A300AE3F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376006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DA54C2-4145-4D37-9B80-131A300AE3FC}"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B1898-76F9-44B0-992A-8B9E0A0200C3}" type="slidenum">
              <a:rPr lang="en-US" smtClean="0"/>
              <a:t>‹#›</a:t>
            </a:fld>
            <a:endParaRPr lang="en-US"/>
          </a:p>
        </p:txBody>
      </p:sp>
    </p:spTree>
    <p:extLst>
      <p:ext uri="{BB962C8B-B14F-4D97-AF65-F5344CB8AC3E}">
        <p14:creationId xmlns:p14="http://schemas.microsoft.com/office/powerpoint/2010/main" val="202557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A54C2-4145-4D37-9B80-131A300AE3FC}"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B1898-76F9-44B0-992A-8B9E0A0200C3}" type="slidenum">
              <a:rPr lang="en-US" smtClean="0"/>
              <a:t>‹#›</a:t>
            </a:fld>
            <a:endParaRPr lang="en-US"/>
          </a:p>
        </p:txBody>
      </p:sp>
    </p:spTree>
    <p:extLst>
      <p:ext uri="{BB962C8B-B14F-4D97-AF65-F5344CB8AC3E}">
        <p14:creationId xmlns:p14="http://schemas.microsoft.com/office/powerpoint/2010/main" val="331107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www.studytonight.com/operating-system/multithreading" TargetMode="External"/><Relationship Id="rId2" Type="http://schemas.openxmlformats.org/officeDocument/2006/relationships/hyperlink" Target="https://www.cs.uic.edu/~jbell/CourseNotes/OperatingSystems/4_Thread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2424114" y="1341438"/>
            <a:ext cx="6029325" cy="2303462"/>
          </a:xfrm>
        </p:spPr>
        <p:txBody>
          <a:bodyPr/>
          <a:lstStyle/>
          <a:p>
            <a:r>
              <a:rPr lang="en-GB" altLang="en-US" sz="5400" dirty="0"/>
              <a:t>Threads</a:t>
            </a:r>
          </a:p>
        </p:txBody>
      </p:sp>
    </p:spTree>
    <p:extLst>
      <p:ext uri="{BB962C8B-B14F-4D97-AF65-F5344CB8AC3E}">
        <p14:creationId xmlns:p14="http://schemas.microsoft.com/office/powerpoint/2010/main" val="36351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18298" y="332656"/>
            <a:ext cx="8305800" cy="1143000"/>
          </a:xfrm>
        </p:spPr>
        <p:txBody>
          <a:bodyPr>
            <a:normAutofit/>
          </a:bodyPr>
          <a:lstStyle/>
          <a:p>
            <a:pPr>
              <a:defRPr/>
            </a:pPr>
            <a:r>
              <a:rPr lang="en-US" dirty="0"/>
              <a:t>Single and Multithreaded Processes</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l="1257" t="11810" r="2359" b="11565"/>
          <a:stretch>
            <a:fillRect/>
          </a:stretch>
        </p:blipFill>
        <p:spPr bwMode="auto">
          <a:xfrm>
            <a:off x="2794000" y="1700213"/>
            <a:ext cx="6553200" cy="41957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79166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946400" y="266700"/>
            <a:ext cx="6216650" cy="457200"/>
          </a:xfrm>
        </p:spPr>
        <p:txBody>
          <a:bodyPr>
            <a:normAutofit fontScale="90000"/>
          </a:bodyPr>
          <a:lstStyle/>
          <a:p>
            <a:r>
              <a:rPr lang="en-US" altLang="en-US"/>
              <a:t>Benefits</a:t>
            </a:r>
          </a:p>
        </p:txBody>
      </p:sp>
      <p:sp>
        <p:nvSpPr>
          <p:cNvPr id="23555" name="Rectangle 3"/>
          <p:cNvSpPr>
            <a:spLocks noGrp="1" noChangeArrowheads="1"/>
          </p:cNvSpPr>
          <p:nvPr>
            <p:ph idx="1"/>
          </p:nvPr>
        </p:nvSpPr>
        <p:spPr>
          <a:xfrm>
            <a:off x="1752600" y="1341438"/>
            <a:ext cx="8686800" cy="3816350"/>
          </a:xfrm>
        </p:spPr>
        <p:txBody>
          <a:bodyPr/>
          <a:lstStyle/>
          <a:p>
            <a:r>
              <a:rPr lang="en-US" altLang="en-US" b="1"/>
              <a:t>Less Response Times.</a:t>
            </a:r>
          </a:p>
          <a:p>
            <a:r>
              <a:rPr lang="en-US" altLang="en-US" b="1"/>
              <a:t>Resource</a:t>
            </a:r>
            <a:r>
              <a:rPr lang="en-US" altLang="en-US"/>
              <a:t> </a:t>
            </a:r>
            <a:r>
              <a:rPr lang="en-US" altLang="en-US" b="1"/>
              <a:t>Sharing-</a:t>
            </a:r>
            <a:r>
              <a:rPr lang="en-US" altLang="en-US"/>
              <a:t> An advantage of using multiple threads over using separate processes is that the former share a single address space, all open files, and other resources.</a:t>
            </a:r>
          </a:p>
          <a:p>
            <a:r>
              <a:rPr lang="en-US" altLang="en-US"/>
              <a:t>Utilization of Multiprocessor Architectures. Multiple threads are useful in a multiprocessor system where threads run concurrently on separate processors</a:t>
            </a:r>
          </a:p>
        </p:txBody>
      </p:sp>
      <p:sp>
        <p:nvSpPr>
          <p:cNvPr id="23556" name="Text Box 4"/>
          <p:cNvSpPr txBox="1">
            <a:spLocks noChangeArrowheads="1"/>
          </p:cNvSpPr>
          <p:nvPr/>
        </p:nvSpPr>
        <p:spPr bwMode="auto">
          <a:xfrm>
            <a:off x="3143250" y="333376"/>
            <a:ext cx="31003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kumimoji="1" lang="en-US" altLang="en-US" sz="3200" b="1">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11029480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92313" y="333375"/>
            <a:ext cx="8229600" cy="1143000"/>
          </a:xfrm>
        </p:spPr>
        <p:txBody>
          <a:bodyPr/>
          <a:lstStyle/>
          <a:p>
            <a:r>
              <a:rPr lang="en-US" altLang="en-US"/>
              <a:t>User Threads</a:t>
            </a:r>
          </a:p>
        </p:txBody>
      </p:sp>
      <p:sp>
        <p:nvSpPr>
          <p:cNvPr id="24579" name="Rectangle 3"/>
          <p:cNvSpPr>
            <a:spLocks noGrp="1" noChangeArrowheads="1"/>
          </p:cNvSpPr>
          <p:nvPr>
            <p:ph idx="1"/>
          </p:nvPr>
        </p:nvSpPr>
        <p:spPr>
          <a:xfrm>
            <a:off x="2135188" y="1557338"/>
            <a:ext cx="7874000" cy="4895850"/>
          </a:xfrm>
        </p:spPr>
        <p:txBody>
          <a:bodyPr/>
          <a:lstStyle/>
          <a:p>
            <a:r>
              <a:rPr lang="en-US" altLang="en-US" sz="2400"/>
              <a:t>Run in User mode and are Limited to performing certain tasks</a:t>
            </a:r>
          </a:p>
          <a:p>
            <a:r>
              <a:rPr lang="en-US" altLang="en-US" sz="2400"/>
              <a:t>Thread management done by user-level threads library</a:t>
            </a:r>
          </a:p>
          <a:p>
            <a:r>
              <a:rPr lang="en-US" altLang="en-US" sz="2400"/>
              <a:t>Examples</a:t>
            </a:r>
          </a:p>
          <a:p>
            <a:pPr>
              <a:buFont typeface="Monotype Sorts" charset="2"/>
              <a:buNone/>
            </a:pPr>
            <a:r>
              <a:rPr lang="en-US" altLang="en-US" sz="2400"/>
              <a:t>	- POSIX </a:t>
            </a:r>
            <a:r>
              <a:rPr lang="en-US" altLang="en-US" sz="2400" i="1"/>
              <a:t>Pthreads</a:t>
            </a:r>
          </a:p>
          <a:p>
            <a:pPr>
              <a:buFont typeface="Monotype Sorts" charset="2"/>
              <a:buNone/>
            </a:pPr>
            <a:r>
              <a:rPr lang="en-US" altLang="en-US" sz="2400"/>
              <a:t>	- Mach </a:t>
            </a:r>
            <a:r>
              <a:rPr lang="en-US" altLang="en-US" sz="2400" i="1"/>
              <a:t>C-threads</a:t>
            </a:r>
          </a:p>
          <a:p>
            <a:pPr>
              <a:buFont typeface="Monotype Sorts" charset="2"/>
              <a:buNone/>
            </a:pPr>
            <a:r>
              <a:rPr lang="en-US" altLang="en-US" sz="2400"/>
              <a:t>	- Solaris </a:t>
            </a:r>
            <a:r>
              <a:rPr lang="en-US" altLang="en-US" sz="2400" i="1"/>
              <a:t>threads</a:t>
            </a:r>
          </a:p>
          <a:p>
            <a:pPr>
              <a:buFont typeface="Monotype Sorts" charset="2"/>
              <a:buNone/>
            </a:pPr>
            <a:endParaRPr lang="en-US" altLang="en-US" sz="2400" i="1"/>
          </a:p>
        </p:txBody>
      </p:sp>
    </p:spTree>
    <p:extLst>
      <p:ext uri="{BB962C8B-B14F-4D97-AF65-F5344CB8AC3E}">
        <p14:creationId xmlns:p14="http://schemas.microsoft.com/office/powerpoint/2010/main" val="181122390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92313" y="476250"/>
            <a:ext cx="8229600" cy="1143000"/>
          </a:xfrm>
        </p:spPr>
        <p:txBody>
          <a:bodyPr/>
          <a:lstStyle/>
          <a:p>
            <a:r>
              <a:rPr lang="en-US" altLang="en-US"/>
              <a:t>Kernel Threads</a:t>
            </a:r>
          </a:p>
        </p:txBody>
      </p:sp>
      <p:sp>
        <p:nvSpPr>
          <p:cNvPr id="25603" name="Rectangle 3"/>
          <p:cNvSpPr>
            <a:spLocks noGrp="1" noChangeArrowheads="1"/>
          </p:cNvSpPr>
          <p:nvPr>
            <p:ph idx="1"/>
          </p:nvPr>
        </p:nvSpPr>
        <p:spPr>
          <a:xfrm>
            <a:off x="1905000" y="1600200"/>
            <a:ext cx="8077200" cy="4637088"/>
          </a:xfrm>
        </p:spPr>
        <p:txBody>
          <a:bodyPr/>
          <a:lstStyle/>
          <a:p>
            <a:r>
              <a:rPr lang="en-US" altLang="en-US" sz="2400"/>
              <a:t>Supported by the Kernel – Have no limitations in accessing hardware and allocation of resources</a:t>
            </a:r>
          </a:p>
          <a:p>
            <a:r>
              <a:rPr lang="en-US" altLang="en-US" sz="2400"/>
              <a:t>Examples</a:t>
            </a:r>
          </a:p>
          <a:p>
            <a:pPr>
              <a:buFont typeface="Monotype Sorts" charset="2"/>
              <a:buNone/>
            </a:pPr>
            <a:r>
              <a:rPr lang="en-US" altLang="en-US" sz="2400"/>
              <a:t>	- Windows 95/98/NT/2000</a:t>
            </a:r>
          </a:p>
          <a:p>
            <a:pPr>
              <a:buFont typeface="Monotype Sorts" charset="2"/>
              <a:buNone/>
            </a:pPr>
            <a:r>
              <a:rPr lang="en-US" altLang="en-US" sz="2400"/>
              <a:t> 	- Solaris</a:t>
            </a:r>
          </a:p>
          <a:p>
            <a:pPr>
              <a:buFont typeface="Monotype Sorts" charset="2"/>
              <a:buNone/>
            </a:pPr>
            <a:r>
              <a:rPr lang="en-US" altLang="en-US" sz="2400"/>
              <a:t>	- Tru64 UNIX</a:t>
            </a:r>
          </a:p>
          <a:p>
            <a:pPr>
              <a:buFont typeface="Monotype Sorts" charset="2"/>
              <a:buNone/>
            </a:pPr>
            <a:r>
              <a:rPr lang="en-US" altLang="en-US" sz="2400"/>
              <a:t>	- BeOS</a:t>
            </a:r>
          </a:p>
          <a:p>
            <a:pPr>
              <a:buFont typeface="Monotype Sorts" charset="2"/>
              <a:buNone/>
            </a:pPr>
            <a:r>
              <a:rPr lang="en-US" altLang="en-US" sz="2400"/>
              <a:t>	- Linux</a:t>
            </a:r>
          </a:p>
        </p:txBody>
      </p:sp>
    </p:spTree>
    <p:extLst>
      <p:ext uri="{BB962C8B-B14F-4D97-AF65-F5344CB8AC3E}">
        <p14:creationId xmlns:p14="http://schemas.microsoft.com/office/powerpoint/2010/main" val="195872501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19288" y="188913"/>
            <a:ext cx="8229600" cy="1143000"/>
          </a:xfrm>
        </p:spPr>
        <p:txBody>
          <a:bodyPr/>
          <a:lstStyle/>
          <a:p>
            <a:r>
              <a:rPr lang="en-US" altLang="en-US"/>
              <a:t>Multithreading Models</a:t>
            </a:r>
          </a:p>
        </p:txBody>
      </p:sp>
      <p:sp>
        <p:nvSpPr>
          <p:cNvPr id="26627" name="Rectangle 3"/>
          <p:cNvSpPr>
            <a:spLocks noGrp="1" noChangeArrowheads="1"/>
          </p:cNvSpPr>
          <p:nvPr>
            <p:ph idx="1"/>
          </p:nvPr>
        </p:nvSpPr>
        <p:spPr>
          <a:xfrm>
            <a:off x="1774825" y="1557338"/>
            <a:ext cx="8667750" cy="4870450"/>
          </a:xfrm>
        </p:spPr>
        <p:txBody>
          <a:bodyPr/>
          <a:lstStyle/>
          <a:p>
            <a:r>
              <a:rPr lang="en-US" altLang="en-US" sz="2400"/>
              <a:t>Multithreading allows multiple threads to exist within the context of a single process. </a:t>
            </a:r>
          </a:p>
          <a:p>
            <a:r>
              <a:rPr lang="en-US" altLang="en-US" sz="2400"/>
              <a:t>These threads share the process' resources but are able to execute independently. The threaded programming model provides developers with a useful abstraction of concurrent execution. </a:t>
            </a:r>
          </a:p>
          <a:p>
            <a:r>
              <a:rPr lang="en-US" altLang="en-US" sz="2400"/>
              <a:t>The models are;</a:t>
            </a:r>
          </a:p>
          <a:p>
            <a:pPr>
              <a:buFont typeface="Wingdings" panose="05000000000000000000" pitchFamily="2" charset="2"/>
              <a:buNone/>
            </a:pPr>
            <a:r>
              <a:rPr lang="en-US" altLang="en-US" sz="2400"/>
              <a:t>	- Many-to-One</a:t>
            </a:r>
          </a:p>
          <a:p>
            <a:pPr>
              <a:buFont typeface="Wingdings" panose="05000000000000000000" pitchFamily="2" charset="2"/>
              <a:buNone/>
            </a:pPr>
            <a:r>
              <a:rPr lang="en-US" altLang="en-US" sz="2400"/>
              <a:t>	- One-to-One</a:t>
            </a:r>
          </a:p>
          <a:p>
            <a:pPr>
              <a:buFont typeface="Wingdings" panose="05000000000000000000" pitchFamily="2" charset="2"/>
              <a:buNone/>
            </a:pPr>
            <a:r>
              <a:rPr lang="en-US" altLang="en-US" sz="2400"/>
              <a:t>	- Many-to-Many</a:t>
            </a:r>
          </a:p>
          <a:p>
            <a:endParaRPr lang="en-US" altLang="en-US" sz="2400"/>
          </a:p>
        </p:txBody>
      </p:sp>
    </p:spTree>
    <p:extLst>
      <p:ext uri="{BB962C8B-B14F-4D97-AF65-F5344CB8AC3E}">
        <p14:creationId xmlns:p14="http://schemas.microsoft.com/office/powerpoint/2010/main" val="324800965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92313" y="333375"/>
            <a:ext cx="8229600" cy="1143000"/>
          </a:xfrm>
        </p:spPr>
        <p:txBody>
          <a:bodyPr/>
          <a:lstStyle/>
          <a:p>
            <a:r>
              <a:rPr lang="en-US" altLang="en-US"/>
              <a:t>Advantages of multithreading </a:t>
            </a:r>
          </a:p>
        </p:txBody>
      </p:sp>
      <p:sp>
        <p:nvSpPr>
          <p:cNvPr id="27651" name="Content Placeholder 2"/>
          <p:cNvSpPr>
            <a:spLocks noGrp="1"/>
          </p:cNvSpPr>
          <p:nvPr>
            <p:ph idx="1"/>
          </p:nvPr>
        </p:nvSpPr>
        <p:spPr>
          <a:xfrm>
            <a:off x="1981200" y="1628776"/>
            <a:ext cx="8229600" cy="5040313"/>
          </a:xfrm>
        </p:spPr>
        <p:txBody>
          <a:bodyPr>
            <a:normAutofit fontScale="92500"/>
          </a:bodyPr>
          <a:lstStyle/>
          <a:p>
            <a:r>
              <a:rPr lang="en-US" altLang="en-US" b="1" i="1"/>
              <a:t>Responsiveness</a:t>
            </a:r>
            <a:r>
              <a:rPr lang="en-US" altLang="en-US" b="1"/>
              <a:t>: </a:t>
            </a:r>
            <a:r>
              <a:rPr lang="en-US" altLang="en-US"/>
              <a:t>multithreading can allow an application to remain responsive to input. In a one-thread program, if the main execution thread blocks on a long-running task, the entire application can appear to freeze</a:t>
            </a:r>
          </a:p>
          <a:p>
            <a:r>
              <a:rPr lang="en-US" altLang="en-US" b="1" i="1"/>
              <a:t>Faster execution</a:t>
            </a:r>
            <a:r>
              <a:rPr lang="en-US" altLang="en-US" b="1"/>
              <a:t>: </a:t>
            </a:r>
            <a:r>
              <a:rPr lang="en-US" altLang="en-US"/>
              <a:t>this advantage of a multithreaded program allows it to operate faster on computer systems that have multiple CPUs or one or more multi core processor  or across a cluster of machines, because the threads of the program naturally lend themselves to parallel execution, assuming sufficient independence</a:t>
            </a:r>
            <a:endParaRPr lang="en-US" altLang="en-US" b="1"/>
          </a:p>
          <a:p>
            <a:endParaRPr lang="en-US" altLang="en-US"/>
          </a:p>
          <a:p>
            <a:r>
              <a:rPr lang="en-US" altLang="en-US" i="1"/>
              <a:t>Lower resource consumption</a:t>
            </a:r>
          </a:p>
        </p:txBody>
      </p:sp>
    </p:spTree>
    <p:extLst>
      <p:ext uri="{BB962C8B-B14F-4D97-AF65-F5344CB8AC3E}">
        <p14:creationId xmlns:p14="http://schemas.microsoft.com/office/powerpoint/2010/main" val="377328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Advantages of multithreading </a:t>
            </a:r>
          </a:p>
        </p:txBody>
      </p:sp>
      <p:sp>
        <p:nvSpPr>
          <p:cNvPr id="28675" name="Content Placeholder 2"/>
          <p:cNvSpPr>
            <a:spLocks noGrp="1"/>
          </p:cNvSpPr>
          <p:nvPr>
            <p:ph idx="1"/>
          </p:nvPr>
        </p:nvSpPr>
        <p:spPr/>
        <p:txBody>
          <a:bodyPr/>
          <a:lstStyle/>
          <a:p>
            <a:r>
              <a:rPr lang="en-US" altLang="en-US" b="1" i="1"/>
              <a:t>Lower resource consumption</a:t>
            </a:r>
            <a:r>
              <a:rPr lang="en-US" altLang="en-US"/>
              <a:t>: using threads, an application can serve multiple clients concurrently using fewer resources than it would need when using multiple process copies of itself.</a:t>
            </a:r>
          </a:p>
          <a:p>
            <a:r>
              <a:rPr lang="en-US" altLang="en-US" b="1" i="1"/>
              <a:t>Better system utilization</a:t>
            </a:r>
            <a:r>
              <a:rPr lang="en-US" altLang="en-US" b="1"/>
              <a:t>: </a:t>
            </a:r>
            <a:r>
              <a:rPr lang="en-US" altLang="en-US"/>
              <a:t>as an example, a file system using multiple threads can achieve higher throughput and lower latency since data in a faster medium can be retrieved by one thread while another thread retrieves data from a slower medium (such as external storage) with neither thread waiting for the other to finish.</a:t>
            </a:r>
            <a:endParaRPr lang="en-US" altLang="en-US" b="1"/>
          </a:p>
          <a:p>
            <a:endParaRPr lang="en-US" altLang="en-US"/>
          </a:p>
        </p:txBody>
      </p:sp>
    </p:spTree>
    <p:extLst>
      <p:ext uri="{BB962C8B-B14F-4D97-AF65-F5344CB8AC3E}">
        <p14:creationId xmlns:p14="http://schemas.microsoft.com/office/powerpoint/2010/main" val="62143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63750" y="260350"/>
            <a:ext cx="8229600" cy="1143000"/>
          </a:xfrm>
        </p:spPr>
        <p:txBody>
          <a:bodyPr/>
          <a:lstStyle/>
          <a:p>
            <a:r>
              <a:rPr lang="en-US" altLang="en-US"/>
              <a:t>Advantages of multithreading </a:t>
            </a:r>
          </a:p>
        </p:txBody>
      </p:sp>
      <p:sp>
        <p:nvSpPr>
          <p:cNvPr id="29699" name="Content Placeholder 2"/>
          <p:cNvSpPr>
            <a:spLocks noGrp="1"/>
          </p:cNvSpPr>
          <p:nvPr>
            <p:ph idx="1"/>
          </p:nvPr>
        </p:nvSpPr>
        <p:spPr/>
        <p:txBody>
          <a:bodyPr/>
          <a:lstStyle/>
          <a:p>
            <a:r>
              <a:rPr lang="en-US" altLang="en-US" b="1" i="1"/>
              <a:t>Simplified sharing and communication: </a:t>
            </a:r>
            <a:r>
              <a:rPr lang="en-US" altLang="en-US"/>
              <a:t>unlike processes, which require a message passing or shared memory mechanism to perform inter-process communication (IPC), threads can communicate through data, code and files they already share.</a:t>
            </a:r>
            <a:endParaRPr lang="en-US" altLang="en-US" b="1" i="1"/>
          </a:p>
          <a:p>
            <a:r>
              <a:rPr lang="en-US" altLang="en-US" b="1" i="1"/>
              <a:t>Parallelization: </a:t>
            </a:r>
            <a:r>
              <a:rPr lang="en-US" altLang="en-US"/>
              <a:t>applications looking to use multicore or multi-CPU systems can use multithreading to split data and tasks into parallel subtasks and let the underlying architecture manage how the threads run, either concurrently on one core or in parallel on multiple cores</a:t>
            </a:r>
            <a:endParaRPr lang="en-US" altLang="en-US" b="1"/>
          </a:p>
          <a:p>
            <a:endParaRPr lang="en-US" altLang="en-US"/>
          </a:p>
        </p:txBody>
      </p:sp>
    </p:spTree>
    <p:extLst>
      <p:ext uri="{BB962C8B-B14F-4D97-AF65-F5344CB8AC3E}">
        <p14:creationId xmlns:p14="http://schemas.microsoft.com/office/powerpoint/2010/main" val="246261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19288" y="115888"/>
            <a:ext cx="8229600" cy="1143000"/>
          </a:xfrm>
        </p:spPr>
        <p:txBody>
          <a:bodyPr>
            <a:normAutofit fontScale="90000"/>
          </a:bodyPr>
          <a:lstStyle/>
          <a:p>
            <a:pPr algn="ctr"/>
            <a:r>
              <a:rPr lang="en-US" altLang="en-US" sz="4800"/>
              <a:t>Multithreading Models: Many-to-One</a:t>
            </a:r>
          </a:p>
        </p:txBody>
      </p:sp>
      <p:sp>
        <p:nvSpPr>
          <p:cNvPr id="30723" name="Rectangle 3"/>
          <p:cNvSpPr>
            <a:spLocks noGrp="1" noChangeArrowheads="1"/>
          </p:cNvSpPr>
          <p:nvPr>
            <p:ph idx="1"/>
          </p:nvPr>
        </p:nvSpPr>
        <p:spPr>
          <a:xfrm>
            <a:off x="2135188" y="1341439"/>
            <a:ext cx="7874000" cy="4968875"/>
          </a:xfrm>
        </p:spPr>
        <p:txBody>
          <a:bodyPr/>
          <a:lstStyle/>
          <a:p>
            <a:r>
              <a:rPr lang="en-US" altLang="en-US"/>
              <a:t>In the many-to-one model, many user-level threads are all mapped onto a single kernel thread.</a:t>
            </a:r>
          </a:p>
          <a:p>
            <a:r>
              <a:rPr lang="en-US" altLang="en-US"/>
              <a:t>Thread management is handled by the thread library in user space, which is very efficient.</a:t>
            </a:r>
          </a:p>
          <a:p>
            <a:r>
              <a:rPr lang="en-US" altLang="en-US"/>
              <a:t>However, if a blocking system call is made, then the entire process blocks, even if the other user threads would otherwise be able to continue. </a:t>
            </a:r>
          </a:p>
          <a:p>
            <a:r>
              <a:rPr lang="en-US" altLang="en-US"/>
              <a:t>Because a single kernel thread can operate only on a single CPU, the many-to-one model does not allow individual processes to be split across multiple CPUs. </a:t>
            </a:r>
          </a:p>
        </p:txBody>
      </p:sp>
    </p:spTree>
    <p:extLst>
      <p:ext uri="{BB962C8B-B14F-4D97-AF65-F5344CB8AC3E}">
        <p14:creationId xmlns:p14="http://schemas.microsoft.com/office/powerpoint/2010/main" val="101318261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19536" y="260648"/>
            <a:ext cx="8305800" cy="1143000"/>
          </a:xfrm>
        </p:spPr>
        <p:txBody>
          <a:bodyPr/>
          <a:lstStyle/>
          <a:p>
            <a:pPr>
              <a:defRPr/>
            </a:pPr>
            <a:r>
              <a:rPr lang="en-US" dirty="0"/>
              <a:t>Many-to-One Model</a:t>
            </a:r>
          </a:p>
        </p:txBody>
      </p:sp>
      <p:pic>
        <p:nvPicPr>
          <p:cNvPr id="31747" name="Picture 6"/>
          <p:cNvPicPr>
            <a:picLocks noChangeAspect="1" noChangeArrowheads="1"/>
          </p:cNvPicPr>
          <p:nvPr/>
        </p:nvPicPr>
        <p:blipFill>
          <a:blip r:embed="rId2">
            <a:extLst>
              <a:ext uri="{28A0092B-C50C-407E-A947-70E740481C1C}">
                <a14:useLocalDpi xmlns:a14="http://schemas.microsoft.com/office/drawing/2010/main" val="0"/>
              </a:ext>
            </a:extLst>
          </a:blip>
          <a:srcRect l="10834" t="1373" r="12500" b="1830"/>
          <a:stretch>
            <a:fillRect/>
          </a:stretch>
        </p:blipFill>
        <p:spPr bwMode="auto">
          <a:xfrm>
            <a:off x="3648075" y="1557338"/>
            <a:ext cx="4965700" cy="43862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305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92313" y="333375"/>
            <a:ext cx="8229600" cy="1143000"/>
          </a:xfrm>
        </p:spPr>
        <p:txBody>
          <a:bodyPr/>
          <a:lstStyle/>
          <a:p>
            <a:pPr eaLnBrk="1" hangingPunct="1"/>
            <a:r>
              <a:rPr lang="en-US" altLang="en-US"/>
              <a:t>LECTURE  OBJECTIVES</a:t>
            </a:r>
          </a:p>
        </p:txBody>
      </p:sp>
      <p:sp>
        <p:nvSpPr>
          <p:cNvPr id="14339" name="Content Placeholder 2"/>
          <p:cNvSpPr>
            <a:spLocks noGrp="1"/>
          </p:cNvSpPr>
          <p:nvPr>
            <p:ph idx="1"/>
          </p:nvPr>
        </p:nvSpPr>
        <p:spPr>
          <a:xfrm>
            <a:off x="1992313" y="1484314"/>
            <a:ext cx="8229600" cy="4733925"/>
          </a:xfrm>
        </p:spPr>
        <p:txBody>
          <a:bodyPr>
            <a:normAutofit lnSpcReduction="10000"/>
          </a:bodyPr>
          <a:lstStyle/>
          <a:p>
            <a:r>
              <a:rPr lang="en-US" altLang="en-US"/>
              <a:t>To introduce the notion of a thread—a fundamental unit of CPU utilization that forms the basis of multithreaded computer systems.</a:t>
            </a:r>
          </a:p>
          <a:p>
            <a:r>
              <a:rPr lang="en-US" altLang="en-US"/>
              <a:t>To discuss the APIs for the Pthreads, Windows, and Java thread libraries.</a:t>
            </a:r>
          </a:p>
          <a:p>
            <a:r>
              <a:rPr lang="en-US" altLang="en-US"/>
              <a:t>To explore several strategies that provide implicit threading.</a:t>
            </a:r>
          </a:p>
          <a:p>
            <a:r>
              <a:rPr lang="en-US" altLang="en-US"/>
              <a:t>To examine issues related to multithreaded programming.</a:t>
            </a:r>
          </a:p>
          <a:p>
            <a:r>
              <a:rPr lang="en-US" altLang="en-US"/>
              <a:t> To cover operating system support for threads in Windows and Linux.</a:t>
            </a:r>
          </a:p>
        </p:txBody>
      </p:sp>
    </p:spTree>
    <p:extLst>
      <p:ext uri="{BB962C8B-B14F-4D97-AF65-F5344CB8AC3E}">
        <p14:creationId xmlns:p14="http://schemas.microsoft.com/office/powerpoint/2010/main" val="228225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63750" y="0"/>
            <a:ext cx="8229600" cy="1143000"/>
          </a:xfrm>
        </p:spPr>
        <p:txBody>
          <a:bodyPr/>
          <a:lstStyle/>
          <a:p>
            <a:r>
              <a:rPr lang="en-US" altLang="en-US"/>
              <a:t>One-to-One</a:t>
            </a:r>
          </a:p>
        </p:txBody>
      </p:sp>
      <p:sp>
        <p:nvSpPr>
          <p:cNvPr id="32771" name="Rectangle 3"/>
          <p:cNvSpPr>
            <a:spLocks noGrp="1" noChangeArrowheads="1"/>
          </p:cNvSpPr>
          <p:nvPr>
            <p:ph idx="1"/>
          </p:nvPr>
        </p:nvSpPr>
        <p:spPr>
          <a:xfrm>
            <a:off x="1992313" y="1125538"/>
            <a:ext cx="8089900" cy="5472112"/>
          </a:xfrm>
        </p:spPr>
        <p:txBody>
          <a:bodyPr/>
          <a:lstStyle/>
          <a:p>
            <a:r>
              <a:rPr lang="en-US" altLang="en-US" sz="2400"/>
              <a:t>The one-to-one model creates a separate kernel thread to handle each user thread.</a:t>
            </a:r>
          </a:p>
          <a:p>
            <a:r>
              <a:rPr lang="en-US" altLang="en-US" sz="2400"/>
              <a:t>One-to-one model overcomes the problems listed above involving blocking system calls and the splitting of processes across multiple CPUs.</a:t>
            </a:r>
          </a:p>
          <a:p>
            <a:r>
              <a:rPr lang="en-US" altLang="en-US" sz="2400"/>
              <a:t>However the overhead of managing the one-to-one model is more significant, involving more overhead and slowing down the system.</a:t>
            </a:r>
          </a:p>
          <a:p>
            <a:r>
              <a:rPr lang="en-US" altLang="en-US" sz="2400"/>
              <a:t>Most implementations of this model place a limit on how many threads can be created.</a:t>
            </a:r>
          </a:p>
          <a:p>
            <a:r>
              <a:rPr lang="en-US" altLang="en-US" sz="2400"/>
              <a:t>Linux and Windows from 95 to XP implement the one-to-one model for threads. </a:t>
            </a:r>
            <a:br>
              <a:rPr lang="en-US" altLang="en-US" sz="2400"/>
            </a:br>
            <a:endParaRPr lang="en-US" altLang="en-US" sz="2400"/>
          </a:p>
        </p:txBody>
      </p:sp>
    </p:spTree>
    <p:extLst>
      <p:ext uri="{BB962C8B-B14F-4D97-AF65-F5344CB8AC3E}">
        <p14:creationId xmlns:p14="http://schemas.microsoft.com/office/powerpoint/2010/main" val="23499074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18494" y="476672"/>
            <a:ext cx="8305800" cy="1143000"/>
          </a:xfrm>
        </p:spPr>
        <p:txBody>
          <a:bodyPr/>
          <a:lstStyle/>
          <a:p>
            <a:pPr>
              <a:defRPr/>
            </a:pPr>
            <a:r>
              <a:rPr lang="en-US" dirty="0"/>
              <a:t>One-to-one Model</a:t>
            </a:r>
          </a:p>
        </p:txBody>
      </p:sp>
      <p:pic>
        <p:nvPicPr>
          <p:cNvPr id="33795" name="Picture 6"/>
          <p:cNvPicPr>
            <a:picLocks noChangeAspect="1" noChangeArrowheads="1"/>
          </p:cNvPicPr>
          <p:nvPr/>
        </p:nvPicPr>
        <p:blipFill>
          <a:blip r:embed="rId2">
            <a:extLst>
              <a:ext uri="{28A0092B-C50C-407E-A947-70E740481C1C}">
                <a14:useLocalDpi xmlns:a14="http://schemas.microsoft.com/office/drawing/2010/main" val="0"/>
              </a:ext>
            </a:extLst>
          </a:blip>
          <a:srcRect l="1665" t="25514" r="3329" b="25290"/>
          <a:stretch>
            <a:fillRect/>
          </a:stretch>
        </p:blipFill>
        <p:spPr bwMode="auto">
          <a:xfrm>
            <a:off x="2663825" y="2060576"/>
            <a:ext cx="6815138" cy="26463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3379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19288" y="115889"/>
            <a:ext cx="8229600" cy="936625"/>
          </a:xfrm>
        </p:spPr>
        <p:txBody>
          <a:bodyPr/>
          <a:lstStyle/>
          <a:p>
            <a:r>
              <a:rPr lang="en-US" altLang="en-US"/>
              <a:t>Many-to-Many Model</a:t>
            </a:r>
          </a:p>
        </p:txBody>
      </p:sp>
      <p:sp>
        <p:nvSpPr>
          <p:cNvPr id="34819" name="Rectangle 3"/>
          <p:cNvSpPr>
            <a:spLocks noGrp="1" noChangeArrowheads="1"/>
          </p:cNvSpPr>
          <p:nvPr>
            <p:ph idx="1"/>
          </p:nvPr>
        </p:nvSpPr>
        <p:spPr>
          <a:xfrm>
            <a:off x="1992314" y="908050"/>
            <a:ext cx="8016875" cy="5545138"/>
          </a:xfrm>
        </p:spPr>
        <p:txBody>
          <a:bodyPr/>
          <a:lstStyle/>
          <a:p>
            <a:r>
              <a:rPr lang="en-US" altLang="en-US" sz="2400"/>
              <a:t>The many-to-many model multiplexes any number of user threads onto an equal or smaller number of kernel threads, combining the best features of the one-to-one and many-to-one models.</a:t>
            </a:r>
          </a:p>
          <a:p>
            <a:r>
              <a:rPr lang="en-US" altLang="en-US" sz="2400"/>
              <a:t>Users have no restrictions on the number of threads created.</a:t>
            </a:r>
          </a:p>
          <a:p>
            <a:r>
              <a:rPr lang="en-US" altLang="en-US" sz="2400"/>
              <a:t>Blocking kernel system calls do not block the entire process.</a:t>
            </a:r>
          </a:p>
          <a:p>
            <a:r>
              <a:rPr lang="en-US" altLang="en-US" sz="2400"/>
              <a:t>Processes can be split across multiple processors.</a:t>
            </a:r>
          </a:p>
          <a:p>
            <a:r>
              <a:rPr lang="en-US" altLang="en-US" sz="2400"/>
              <a:t>Individual processes may be allocated variable numbers of kernel threads, depending on the number of CPUs present and other factors. </a:t>
            </a:r>
          </a:p>
          <a:p>
            <a:r>
              <a:rPr lang="en-US" altLang="en-US" sz="2400"/>
              <a:t>Solaris 2  and Windows NT/2000 with the </a:t>
            </a:r>
            <a:r>
              <a:rPr lang="en-US" altLang="en-US" sz="2400" i="1"/>
              <a:t>ThreadFiber</a:t>
            </a:r>
            <a:r>
              <a:rPr lang="en-US" altLang="en-US" sz="2400"/>
              <a:t> package.</a:t>
            </a:r>
          </a:p>
        </p:txBody>
      </p:sp>
    </p:spTree>
    <p:extLst>
      <p:ext uri="{BB962C8B-B14F-4D97-AF65-F5344CB8AC3E}">
        <p14:creationId xmlns:p14="http://schemas.microsoft.com/office/powerpoint/2010/main" val="70994436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91544" y="404664"/>
            <a:ext cx="8305800" cy="1143000"/>
          </a:xfrm>
        </p:spPr>
        <p:txBody>
          <a:bodyPr/>
          <a:lstStyle/>
          <a:p>
            <a:pPr>
              <a:defRPr/>
            </a:pPr>
            <a:r>
              <a:rPr lang="en-US" dirty="0"/>
              <a:t>Many-to-Many Model</a:t>
            </a:r>
          </a:p>
        </p:txBody>
      </p:sp>
      <p:pic>
        <p:nvPicPr>
          <p:cNvPr id="35843" name="Picture 6"/>
          <p:cNvPicPr>
            <a:picLocks noChangeAspect="1" noChangeArrowheads="1"/>
          </p:cNvPicPr>
          <p:nvPr/>
        </p:nvPicPr>
        <p:blipFill>
          <a:blip r:embed="rId2">
            <a:extLst>
              <a:ext uri="{28A0092B-C50C-407E-A947-70E740481C1C}">
                <a14:useLocalDpi xmlns:a14="http://schemas.microsoft.com/office/drawing/2010/main" val="0"/>
              </a:ext>
            </a:extLst>
          </a:blip>
          <a:srcRect l="5867" t="1735" r="7027" b="2176"/>
          <a:stretch>
            <a:fillRect/>
          </a:stretch>
        </p:blipFill>
        <p:spPr bwMode="auto">
          <a:xfrm>
            <a:off x="3503613" y="2060575"/>
            <a:ext cx="4953000" cy="40973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9466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19288" y="333375"/>
            <a:ext cx="8229600" cy="1143000"/>
          </a:xfrm>
        </p:spPr>
        <p:txBody>
          <a:bodyPr/>
          <a:lstStyle/>
          <a:p>
            <a:r>
              <a:rPr lang="en-US" altLang="en-US"/>
              <a:t>Thread issues </a:t>
            </a:r>
          </a:p>
        </p:txBody>
      </p:sp>
      <p:sp>
        <p:nvSpPr>
          <p:cNvPr id="3" name="Content Placeholder 2"/>
          <p:cNvSpPr>
            <a:spLocks noGrp="1"/>
          </p:cNvSpPr>
          <p:nvPr>
            <p:ph idx="1"/>
          </p:nvPr>
        </p:nvSpPr>
        <p:spPr>
          <a:xfrm>
            <a:off x="1981200" y="1412876"/>
            <a:ext cx="8229600" cy="5184775"/>
          </a:xfrm>
        </p:spPr>
        <p:txBody>
          <a:bodyPr/>
          <a:lstStyle/>
          <a:p>
            <a:pPr>
              <a:defRPr/>
            </a:pPr>
            <a:r>
              <a:rPr lang="en-US" dirty="0"/>
              <a:t>There are a variety of issues to consider with multithreaded programming </a:t>
            </a:r>
          </a:p>
          <a:p>
            <a:pPr>
              <a:defRPr/>
            </a:pPr>
            <a:r>
              <a:rPr lang="en-US" dirty="0"/>
              <a:t>Semantics of fork() and  exec() system calls</a:t>
            </a:r>
          </a:p>
          <a:p>
            <a:pPr>
              <a:defRPr/>
            </a:pPr>
            <a:r>
              <a:rPr lang="en-US" dirty="0"/>
              <a:t>Thread cancellation</a:t>
            </a:r>
          </a:p>
          <a:p>
            <a:pPr marL="0" indent="0">
              <a:buNone/>
              <a:defRPr/>
            </a:pPr>
            <a:r>
              <a:rPr lang="en-US" dirty="0"/>
              <a:t>           Asynchronous or deferred</a:t>
            </a:r>
          </a:p>
          <a:p>
            <a:pPr>
              <a:defRPr/>
            </a:pPr>
            <a:r>
              <a:rPr lang="en-US" dirty="0"/>
              <a:t>Signal handling</a:t>
            </a:r>
          </a:p>
          <a:p>
            <a:pPr marL="0" indent="0">
              <a:buNone/>
              <a:defRPr/>
            </a:pPr>
            <a:r>
              <a:rPr lang="en-US" dirty="0"/>
              <a:t>          Synchronous and asynchronous</a:t>
            </a:r>
          </a:p>
          <a:p>
            <a:pPr>
              <a:defRPr/>
            </a:pPr>
            <a:r>
              <a:rPr lang="en-US" dirty="0"/>
              <a:t>Thread pooling</a:t>
            </a:r>
          </a:p>
          <a:p>
            <a:pPr>
              <a:defRPr/>
            </a:pPr>
            <a:r>
              <a:rPr lang="en-US" dirty="0"/>
              <a:t>Thread-specific data</a:t>
            </a:r>
          </a:p>
          <a:p>
            <a:pPr marL="0" indent="0">
              <a:buNone/>
              <a:defRPr/>
            </a:pPr>
            <a:r>
              <a:rPr lang="en-US" dirty="0"/>
              <a:t>         Create facility needed for data private to thread</a:t>
            </a:r>
          </a:p>
          <a:p>
            <a:pPr>
              <a:defRPr/>
            </a:pPr>
            <a:endParaRPr lang="en-US" dirty="0"/>
          </a:p>
        </p:txBody>
      </p:sp>
    </p:spTree>
    <p:extLst>
      <p:ext uri="{BB962C8B-B14F-4D97-AF65-F5344CB8AC3E}">
        <p14:creationId xmlns:p14="http://schemas.microsoft.com/office/powerpoint/2010/main" val="829018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19288" y="115888"/>
            <a:ext cx="8229600" cy="1143000"/>
          </a:xfrm>
        </p:spPr>
        <p:txBody>
          <a:bodyPr/>
          <a:lstStyle/>
          <a:p>
            <a:r>
              <a:rPr lang="en-US" altLang="en-US">
                <a:solidFill>
                  <a:srgbClr val="04617B"/>
                </a:solidFill>
              </a:rPr>
              <a:t>Semantics of fork() and  exec()</a:t>
            </a:r>
            <a:endParaRPr lang="en-US" altLang="en-US"/>
          </a:p>
        </p:txBody>
      </p:sp>
      <p:sp>
        <p:nvSpPr>
          <p:cNvPr id="3" name="Content Placeholder 2"/>
          <p:cNvSpPr>
            <a:spLocks noGrp="1"/>
          </p:cNvSpPr>
          <p:nvPr>
            <p:ph idx="1"/>
          </p:nvPr>
        </p:nvSpPr>
        <p:spPr>
          <a:xfrm>
            <a:off x="1981200" y="1341439"/>
            <a:ext cx="8229600" cy="5400675"/>
          </a:xfrm>
        </p:spPr>
        <p:txBody>
          <a:bodyPr>
            <a:normAutofit lnSpcReduction="10000"/>
          </a:bodyPr>
          <a:lstStyle/>
          <a:p>
            <a:pPr>
              <a:defRPr/>
            </a:pPr>
            <a:r>
              <a:rPr lang="en-US" dirty="0"/>
              <a:t>Recall that when  fork() is called, a separate, duplicate process is created </a:t>
            </a:r>
          </a:p>
          <a:p>
            <a:pPr>
              <a:defRPr/>
            </a:pPr>
            <a:r>
              <a:rPr lang="en-US" dirty="0"/>
              <a:t>How should fork() behave in a multithreaded program? </a:t>
            </a:r>
          </a:p>
          <a:p>
            <a:pPr>
              <a:buFont typeface="Wingdings" pitchFamily="2" charset="2"/>
              <a:buChar char="Ø"/>
              <a:defRPr/>
            </a:pPr>
            <a:r>
              <a:rPr lang="en-US" dirty="0"/>
              <a:t>   Should all threads be duplicated?</a:t>
            </a:r>
          </a:p>
          <a:p>
            <a:pPr>
              <a:buFont typeface="Wingdings" pitchFamily="2" charset="2"/>
              <a:buChar char="Ø"/>
              <a:defRPr/>
            </a:pPr>
            <a:r>
              <a:rPr lang="en-US" dirty="0"/>
              <a:t>   Should only the thread that made the call to  fork()  be duplicated?</a:t>
            </a:r>
          </a:p>
          <a:p>
            <a:pPr>
              <a:defRPr/>
            </a:pPr>
            <a:r>
              <a:rPr lang="en-US" dirty="0"/>
              <a:t>In some systems, different versions of fork() exist depending on the desired  behavior </a:t>
            </a:r>
          </a:p>
          <a:p>
            <a:pPr>
              <a:buFont typeface="Wingdings" pitchFamily="2" charset="2"/>
              <a:buChar char="Ø"/>
              <a:defRPr/>
            </a:pPr>
            <a:r>
              <a:rPr lang="en-US" dirty="0"/>
              <a:t>   Some UNIX systems have fork1() and  </a:t>
            </a:r>
            <a:r>
              <a:rPr lang="en-US" dirty="0" err="1"/>
              <a:t>forkall</a:t>
            </a:r>
            <a:r>
              <a:rPr lang="en-US" dirty="0"/>
              <a:t>()</a:t>
            </a:r>
          </a:p>
          <a:p>
            <a:pPr marL="0" indent="0">
              <a:buNone/>
              <a:defRPr/>
            </a:pPr>
            <a:r>
              <a:rPr lang="en-US" dirty="0"/>
              <a:t>fork1() only duplicates the calling thread </a:t>
            </a:r>
            <a:r>
              <a:rPr lang="en-US" dirty="0" err="1"/>
              <a:t>forkall</a:t>
            </a:r>
            <a:r>
              <a:rPr lang="en-US" dirty="0"/>
              <a:t>() duplicates all of the threads in a process</a:t>
            </a:r>
          </a:p>
          <a:p>
            <a:pPr marL="0" indent="0">
              <a:buNone/>
              <a:defRPr/>
            </a:pPr>
            <a:endParaRPr lang="en-US" dirty="0"/>
          </a:p>
          <a:p>
            <a:pPr>
              <a:defRPr/>
            </a:pPr>
            <a:endParaRPr lang="en-US" dirty="0"/>
          </a:p>
        </p:txBody>
      </p:sp>
    </p:spTree>
    <p:extLst>
      <p:ext uri="{BB962C8B-B14F-4D97-AF65-F5344CB8AC3E}">
        <p14:creationId xmlns:p14="http://schemas.microsoft.com/office/powerpoint/2010/main" val="3564890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19288" y="404813"/>
            <a:ext cx="8229600" cy="792162"/>
          </a:xfrm>
        </p:spPr>
        <p:txBody>
          <a:bodyPr/>
          <a:lstStyle/>
          <a:p>
            <a:r>
              <a:rPr lang="en-US" altLang="en-US"/>
              <a:t>Semantics of fork() and  exec()</a:t>
            </a:r>
          </a:p>
        </p:txBody>
      </p:sp>
      <p:sp>
        <p:nvSpPr>
          <p:cNvPr id="38915" name="Content Placeholder 2"/>
          <p:cNvSpPr>
            <a:spLocks noGrp="1"/>
          </p:cNvSpPr>
          <p:nvPr>
            <p:ph idx="1"/>
          </p:nvPr>
        </p:nvSpPr>
        <p:spPr>
          <a:xfrm>
            <a:off x="1981200" y="1268413"/>
            <a:ext cx="8229600" cy="5256212"/>
          </a:xfrm>
        </p:spPr>
        <p:txBody>
          <a:bodyPr>
            <a:normAutofit lnSpcReduction="10000"/>
          </a:bodyPr>
          <a:lstStyle/>
          <a:p>
            <a:r>
              <a:rPr lang="en-US" altLang="en-US"/>
              <a:t>In a POSIX-compliant system, fork() behaves the same as fork1()</a:t>
            </a:r>
          </a:p>
          <a:p>
            <a:r>
              <a:rPr lang="en-US" altLang="en-US"/>
              <a:t>The exec() system call continues to behave as expected </a:t>
            </a:r>
          </a:p>
          <a:p>
            <a:pPr>
              <a:buFont typeface="Wingdings" panose="05000000000000000000" pitchFamily="2" charset="2"/>
              <a:buChar char="Ø"/>
            </a:pPr>
            <a:r>
              <a:rPr lang="en-US" altLang="en-US"/>
              <a:t>         Replaces the entire process that called it, including all threads</a:t>
            </a:r>
          </a:p>
          <a:p>
            <a:r>
              <a:rPr lang="en-US" altLang="en-US"/>
              <a:t>If planning to call exec()after fork(), then there is no need to duplicate all of the threads in the calling process </a:t>
            </a:r>
          </a:p>
          <a:p>
            <a:pPr>
              <a:buFont typeface="Wingdings" panose="05000000000000000000" pitchFamily="2" charset="2"/>
              <a:buChar char="Ø"/>
            </a:pPr>
            <a:r>
              <a:rPr lang="en-US" altLang="en-US"/>
              <a:t>        All threads in the child process will be terminated   when exec() is called.</a:t>
            </a:r>
          </a:p>
          <a:p>
            <a:pPr>
              <a:buFont typeface="Wingdings" panose="05000000000000000000" pitchFamily="2" charset="2"/>
              <a:buChar char="Ø"/>
            </a:pPr>
            <a:r>
              <a:rPr lang="en-US" altLang="en-US"/>
              <a:t>       Use fork1(), rather than forkall() if using in conjunction with  exec().</a:t>
            </a:r>
          </a:p>
          <a:p>
            <a:endParaRPr lang="en-US" altLang="en-US"/>
          </a:p>
        </p:txBody>
      </p:sp>
    </p:spTree>
    <p:extLst>
      <p:ext uri="{BB962C8B-B14F-4D97-AF65-F5344CB8AC3E}">
        <p14:creationId xmlns:p14="http://schemas.microsoft.com/office/powerpoint/2010/main" val="318464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19288" y="260351"/>
            <a:ext cx="8229600" cy="792163"/>
          </a:xfrm>
        </p:spPr>
        <p:txBody>
          <a:bodyPr/>
          <a:lstStyle/>
          <a:p>
            <a:r>
              <a:rPr lang="en-US" altLang="en-US"/>
              <a:t>Thread Cancellation</a:t>
            </a:r>
          </a:p>
        </p:txBody>
      </p:sp>
      <p:sp>
        <p:nvSpPr>
          <p:cNvPr id="39939" name="Content Placeholder 2"/>
          <p:cNvSpPr>
            <a:spLocks noGrp="1"/>
          </p:cNvSpPr>
          <p:nvPr>
            <p:ph idx="1"/>
          </p:nvPr>
        </p:nvSpPr>
        <p:spPr>
          <a:xfrm>
            <a:off x="1981200" y="1125538"/>
            <a:ext cx="8229600" cy="5732462"/>
          </a:xfrm>
        </p:spPr>
        <p:txBody>
          <a:bodyPr/>
          <a:lstStyle/>
          <a:p>
            <a:r>
              <a:rPr lang="en-US" altLang="en-US" dirty="0"/>
              <a:t>Thread cancellation is the act of terminating a thread before it has completed </a:t>
            </a:r>
          </a:p>
          <a:p>
            <a:r>
              <a:rPr lang="en-US" altLang="en-US" dirty="0"/>
              <a:t>Example - clicking the stop button on your web browser will stop the thread that is rendering the web page</a:t>
            </a:r>
          </a:p>
          <a:p>
            <a:r>
              <a:rPr lang="en-US" altLang="en-US" dirty="0"/>
              <a:t>The thread to be cancelled is called the </a:t>
            </a:r>
            <a:r>
              <a:rPr lang="en-US" altLang="en-US" b="1" dirty="0"/>
              <a:t>target thread </a:t>
            </a:r>
          </a:p>
          <a:p>
            <a:r>
              <a:rPr lang="en-US" altLang="en-US" dirty="0"/>
              <a:t>Threads can be cancelled in a couple of ways </a:t>
            </a:r>
          </a:p>
          <a:p>
            <a:pPr>
              <a:buFont typeface="Wingdings" panose="05000000000000000000" pitchFamily="2" charset="2"/>
              <a:buChar char="Ø"/>
            </a:pPr>
            <a:r>
              <a:rPr lang="en-US" altLang="en-US" b="1" dirty="0"/>
              <a:t>Asynchronous cancellation </a:t>
            </a:r>
            <a:r>
              <a:rPr lang="en-US" altLang="en-US" dirty="0"/>
              <a:t>terminates the target thread immediately. Thread may be in the middle of writing data ... not so good.</a:t>
            </a:r>
          </a:p>
          <a:p>
            <a:pPr>
              <a:buFont typeface="Wingdings" panose="05000000000000000000" pitchFamily="2" charset="2"/>
              <a:buChar char="Ø"/>
            </a:pPr>
            <a:r>
              <a:rPr lang="en-US" altLang="en-US" b="1" dirty="0"/>
              <a:t>Deferred cancellation </a:t>
            </a:r>
            <a:r>
              <a:rPr lang="en-US" altLang="en-US" dirty="0"/>
              <a:t>allows the target thread to periodically  check if it should be cancelled. Allows thread to terminate itself in an orderly fashion.</a:t>
            </a:r>
          </a:p>
          <a:p>
            <a:endParaRPr lang="en-US" altLang="en-US" dirty="0"/>
          </a:p>
        </p:txBody>
      </p:sp>
    </p:spTree>
    <p:extLst>
      <p:ext uri="{BB962C8B-B14F-4D97-AF65-F5344CB8AC3E}">
        <p14:creationId xmlns:p14="http://schemas.microsoft.com/office/powerpoint/2010/main" val="181939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711450" y="333375"/>
            <a:ext cx="7126288" cy="463550"/>
          </a:xfrm>
        </p:spPr>
        <p:txBody>
          <a:bodyPr>
            <a:normAutofit fontScale="90000"/>
          </a:bodyPr>
          <a:lstStyle/>
          <a:p>
            <a:r>
              <a:rPr lang="en-US" altLang="en-US" b="1"/>
              <a:t>Signal handling</a:t>
            </a:r>
            <a:endParaRPr lang="en-US" altLang="en-US"/>
          </a:p>
        </p:txBody>
      </p:sp>
      <p:sp>
        <p:nvSpPr>
          <p:cNvPr id="36867" name="Rectangle 3"/>
          <p:cNvSpPr>
            <a:spLocks noGrp="1" noChangeArrowheads="1"/>
          </p:cNvSpPr>
          <p:nvPr>
            <p:ph idx="1"/>
          </p:nvPr>
        </p:nvSpPr>
        <p:spPr>
          <a:xfrm>
            <a:off x="1847850" y="836614"/>
            <a:ext cx="8591550" cy="5761037"/>
          </a:xfrm>
        </p:spPr>
        <p:txBody>
          <a:bodyPr/>
          <a:lstStyle/>
          <a:p>
            <a:pPr>
              <a:defRPr/>
            </a:pPr>
            <a:r>
              <a:rPr lang="en-US" sz="2400" dirty="0"/>
              <a:t>Signals are used in UNIX systems to notify a process that a particular event has occurred </a:t>
            </a:r>
          </a:p>
          <a:p>
            <a:pPr>
              <a:buFont typeface="Wingdings" pitchFamily="2" charset="2"/>
              <a:buChar char="Ø"/>
              <a:defRPr/>
            </a:pPr>
            <a:r>
              <a:rPr lang="en-US" sz="2400" dirty="0"/>
              <a:t>CTRL-C is an example of an  asynchronous signal that might be sent to a process.</a:t>
            </a:r>
          </a:p>
          <a:p>
            <a:pPr>
              <a:defRPr/>
            </a:pPr>
            <a:r>
              <a:rPr lang="en-US" sz="2400" dirty="0"/>
              <a:t>An asynchronous signal is one that is generated from outside the process that receives it</a:t>
            </a:r>
          </a:p>
          <a:p>
            <a:pPr>
              <a:buFont typeface="Wingdings" pitchFamily="2" charset="2"/>
              <a:buChar char="Ø"/>
              <a:defRPr/>
            </a:pPr>
            <a:r>
              <a:rPr lang="en-US" sz="2400" dirty="0"/>
              <a:t>Divide by 0 is an example of a synchronous signal that might be sent to a process</a:t>
            </a:r>
          </a:p>
          <a:p>
            <a:pPr>
              <a:defRPr/>
            </a:pPr>
            <a:r>
              <a:rPr lang="en-US" sz="2400" dirty="0"/>
              <a:t>A synchronous signal is delivered to the same process that caused the signal to occur.</a:t>
            </a:r>
          </a:p>
          <a:p>
            <a:pPr>
              <a:defRPr/>
            </a:pPr>
            <a:r>
              <a:rPr lang="en-US" sz="2400" dirty="0"/>
              <a:t>All signals follow the same basic pattern: </a:t>
            </a:r>
          </a:p>
          <a:p>
            <a:pPr>
              <a:buFont typeface="Wingdings" pitchFamily="2" charset="2"/>
              <a:buChar char="Ø"/>
              <a:defRPr/>
            </a:pPr>
            <a:r>
              <a:rPr lang="en-US" sz="2400" dirty="0"/>
              <a:t>A signal is generated by particular event.</a:t>
            </a:r>
          </a:p>
          <a:p>
            <a:pPr>
              <a:buFont typeface="Wingdings" pitchFamily="2" charset="2"/>
              <a:buChar char="Ø"/>
              <a:defRPr/>
            </a:pPr>
            <a:r>
              <a:rPr lang="en-US" sz="2400" dirty="0"/>
              <a:t>The signal is delivered to a process.</a:t>
            </a:r>
          </a:p>
          <a:p>
            <a:pPr>
              <a:buFont typeface="Wingdings" pitchFamily="2" charset="2"/>
              <a:buChar char="Ø"/>
              <a:defRPr/>
            </a:pPr>
            <a:r>
              <a:rPr lang="en-US" sz="2400" dirty="0"/>
              <a:t>The signal is handled by a signal handler.</a:t>
            </a:r>
          </a:p>
          <a:p>
            <a:pPr marL="0" indent="0">
              <a:buNone/>
              <a:defRPr/>
            </a:pPr>
            <a:endParaRPr lang="en-US" sz="2400" dirty="0"/>
          </a:p>
        </p:txBody>
      </p:sp>
    </p:spTree>
    <p:extLst>
      <p:ext uri="{BB962C8B-B14F-4D97-AF65-F5344CB8AC3E}">
        <p14:creationId xmlns:p14="http://schemas.microsoft.com/office/powerpoint/2010/main" val="135547370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92313" y="115889"/>
            <a:ext cx="8229600" cy="649287"/>
          </a:xfrm>
        </p:spPr>
        <p:txBody>
          <a:bodyPr>
            <a:normAutofit fontScale="90000"/>
          </a:bodyPr>
          <a:lstStyle/>
          <a:p>
            <a:r>
              <a:rPr lang="en-US" altLang="en-US"/>
              <a:t>Thread pools</a:t>
            </a:r>
          </a:p>
        </p:txBody>
      </p:sp>
      <p:sp>
        <p:nvSpPr>
          <p:cNvPr id="37891" name="Content Placeholder 2"/>
          <p:cNvSpPr>
            <a:spLocks noGrp="1"/>
          </p:cNvSpPr>
          <p:nvPr>
            <p:ph idx="1"/>
          </p:nvPr>
        </p:nvSpPr>
        <p:spPr>
          <a:xfrm>
            <a:off x="1981200" y="765176"/>
            <a:ext cx="8229600" cy="5903913"/>
          </a:xfrm>
        </p:spPr>
        <p:txBody>
          <a:bodyPr/>
          <a:lstStyle/>
          <a:p>
            <a:pPr>
              <a:defRPr/>
            </a:pPr>
            <a:r>
              <a:rPr lang="en-US" dirty="0"/>
              <a:t>In applications where threads are repeatedly being created/destroyed thread pools might provide a performance benefit.</a:t>
            </a:r>
          </a:p>
          <a:p>
            <a:pPr>
              <a:defRPr/>
            </a:pPr>
            <a:r>
              <a:rPr lang="en-US" dirty="0"/>
              <a:t>Example: A server that spawns a new thread each time a client connects to the system and discards that thread when the client disconnects</a:t>
            </a:r>
          </a:p>
          <a:p>
            <a:pPr>
              <a:defRPr/>
            </a:pPr>
            <a:r>
              <a:rPr lang="en-US" dirty="0"/>
              <a:t>A thread pool is a group of threads that have been pre-created and are available to do work as needed </a:t>
            </a:r>
          </a:p>
          <a:p>
            <a:pPr>
              <a:defRPr/>
            </a:pPr>
            <a:r>
              <a:rPr lang="en-US" dirty="0"/>
              <a:t>Threads may be created when the process starts</a:t>
            </a:r>
          </a:p>
          <a:p>
            <a:pPr>
              <a:defRPr/>
            </a:pPr>
            <a:r>
              <a:rPr lang="en-US" dirty="0"/>
              <a:t>A thread may be kept in a queue until it is needed</a:t>
            </a:r>
          </a:p>
          <a:p>
            <a:pPr>
              <a:defRPr/>
            </a:pPr>
            <a:r>
              <a:rPr lang="en-US" dirty="0"/>
              <a:t>After a thread finishes, it is placed back into a queue until it is needed again</a:t>
            </a:r>
          </a:p>
          <a:p>
            <a:pPr marL="0" indent="0">
              <a:buNone/>
              <a:defRPr/>
            </a:pPr>
            <a:endParaRPr lang="en-US" dirty="0"/>
          </a:p>
        </p:txBody>
      </p:sp>
    </p:spTree>
    <p:extLst>
      <p:ext uri="{BB962C8B-B14F-4D97-AF65-F5344CB8AC3E}">
        <p14:creationId xmlns:p14="http://schemas.microsoft.com/office/powerpoint/2010/main" val="333906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92313" y="333375"/>
            <a:ext cx="8229600" cy="1143000"/>
          </a:xfrm>
        </p:spPr>
        <p:txBody>
          <a:bodyPr/>
          <a:lstStyle/>
          <a:p>
            <a:r>
              <a:rPr lang="en-US" altLang="en-US" dirty="0"/>
              <a:t>Threads</a:t>
            </a:r>
          </a:p>
        </p:txBody>
      </p:sp>
      <p:sp>
        <p:nvSpPr>
          <p:cNvPr id="15363" name="Rectangle 3"/>
          <p:cNvSpPr>
            <a:spLocks noGrp="1" noChangeArrowheads="1"/>
          </p:cNvSpPr>
          <p:nvPr>
            <p:ph idx="1"/>
          </p:nvPr>
        </p:nvSpPr>
        <p:spPr>
          <a:xfrm>
            <a:off x="2208213" y="1916113"/>
            <a:ext cx="7874000" cy="4800600"/>
          </a:xfrm>
        </p:spPr>
        <p:txBody>
          <a:bodyPr/>
          <a:lstStyle/>
          <a:p>
            <a:r>
              <a:rPr lang="en-US" altLang="en-US" sz="2400"/>
              <a:t>Overview</a:t>
            </a:r>
          </a:p>
          <a:p>
            <a:r>
              <a:rPr lang="en-US" altLang="en-US" sz="2400"/>
              <a:t>Multithreading Models</a:t>
            </a:r>
          </a:p>
          <a:p>
            <a:r>
              <a:rPr lang="en-US" altLang="en-US" sz="2400"/>
              <a:t>Threading Issues</a:t>
            </a:r>
          </a:p>
          <a:p>
            <a:r>
              <a:rPr lang="en-US" altLang="en-US" sz="2400"/>
              <a:t>Pthreads</a:t>
            </a:r>
          </a:p>
          <a:p>
            <a:r>
              <a:rPr lang="en-US" altLang="en-US" sz="2400"/>
              <a:t>Solaris 2 Threads</a:t>
            </a:r>
          </a:p>
          <a:p>
            <a:r>
              <a:rPr lang="en-US" altLang="en-US" sz="2400"/>
              <a:t>Windows 2000 Threads</a:t>
            </a:r>
          </a:p>
          <a:p>
            <a:r>
              <a:rPr lang="en-US" altLang="en-US" sz="2400"/>
              <a:t>Linux Threads</a:t>
            </a:r>
          </a:p>
          <a:p>
            <a:r>
              <a:rPr lang="en-US" altLang="en-US" sz="2400"/>
              <a:t>Java Threads</a:t>
            </a:r>
          </a:p>
          <a:p>
            <a:endParaRPr lang="en-US" altLang="en-US" sz="2400"/>
          </a:p>
        </p:txBody>
      </p:sp>
    </p:spTree>
    <p:extLst>
      <p:ext uri="{BB962C8B-B14F-4D97-AF65-F5344CB8AC3E}">
        <p14:creationId xmlns:p14="http://schemas.microsoft.com/office/powerpoint/2010/main" val="293715370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19288" y="115888"/>
            <a:ext cx="8229600" cy="792162"/>
          </a:xfrm>
        </p:spPr>
        <p:txBody>
          <a:bodyPr/>
          <a:lstStyle/>
          <a:p>
            <a:r>
              <a:rPr lang="en-US" altLang="en-US"/>
              <a:t>Thread specific data </a:t>
            </a:r>
          </a:p>
        </p:txBody>
      </p:sp>
      <p:sp>
        <p:nvSpPr>
          <p:cNvPr id="43011" name="Content Placeholder 2"/>
          <p:cNvSpPr>
            <a:spLocks noGrp="1"/>
          </p:cNvSpPr>
          <p:nvPr>
            <p:ph idx="1"/>
          </p:nvPr>
        </p:nvSpPr>
        <p:spPr>
          <a:xfrm>
            <a:off x="1981200" y="908051"/>
            <a:ext cx="8229600" cy="5616575"/>
          </a:xfrm>
        </p:spPr>
        <p:txBody>
          <a:bodyPr/>
          <a:lstStyle/>
          <a:p>
            <a:r>
              <a:rPr lang="en-US" altLang="en-US"/>
              <a:t>Thread-specific data in some applications it may be useful for each thread to have its own copy of data </a:t>
            </a:r>
          </a:p>
          <a:p>
            <a:pPr>
              <a:buFont typeface="Wingdings" panose="05000000000000000000" pitchFamily="2" charset="2"/>
              <a:buChar char="Ø"/>
            </a:pPr>
            <a:r>
              <a:rPr lang="en-US" altLang="en-US"/>
              <a:t>May also be referred to as Thread-local storage or Thread-static variables</a:t>
            </a:r>
          </a:p>
          <a:p>
            <a:pPr>
              <a:buFont typeface="Wingdings" panose="05000000000000000000" pitchFamily="2" charset="2"/>
              <a:buChar char="Ø"/>
            </a:pPr>
            <a:r>
              <a:rPr lang="en-US" altLang="en-US"/>
              <a:t>The errno variable is thread-specific</a:t>
            </a:r>
          </a:p>
          <a:p>
            <a:endParaRPr lang="en-US" altLang="en-US"/>
          </a:p>
        </p:txBody>
      </p:sp>
    </p:spTree>
    <p:extLst>
      <p:ext uri="{BB962C8B-B14F-4D97-AF65-F5344CB8AC3E}">
        <p14:creationId xmlns:p14="http://schemas.microsoft.com/office/powerpoint/2010/main" val="162784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47850" y="260351"/>
            <a:ext cx="8229600" cy="792163"/>
          </a:xfrm>
        </p:spPr>
        <p:txBody>
          <a:bodyPr/>
          <a:lstStyle/>
          <a:p>
            <a:r>
              <a:rPr lang="en-US" altLang="en-US"/>
              <a:t>Pthreads</a:t>
            </a:r>
          </a:p>
        </p:txBody>
      </p:sp>
      <p:sp>
        <p:nvSpPr>
          <p:cNvPr id="44035" name="Rectangle 3"/>
          <p:cNvSpPr>
            <a:spLocks noGrp="1" noChangeArrowheads="1"/>
          </p:cNvSpPr>
          <p:nvPr>
            <p:ph idx="1"/>
          </p:nvPr>
        </p:nvSpPr>
        <p:spPr>
          <a:xfrm>
            <a:off x="2133600" y="1373188"/>
            <a:ext cx="7874000" cy="5080000"/>
          </a:xfrm>
        </p:spPr>
        <p:txBody>
          <a:bodyPr/>
          <a:lstStyle/>
          <a:p>
            <a:pPr algn="just"/>
            <a:r>
              <a:rPr lang="en-US" altLang="en-US" sz="2400"/>
              <a:t>The POSIX standard ( IEEE 1003.1c ) defines the </a:t>
            </a:r>
            <a:r>
              <a:rPr lang="en-US" altLang="en-US" sz="2400" i="1"/>
              <a:t>specification</a:t>
            </a:r>
            <a:r>
              <a:rPr lang="en-US" altLang="en-US" sz="2400"/>
              <a:t> for pThreads, not the </a:t>
            </a:r>
            <a:r>
              <a:rPr lang="en-US" altLang="en-US" sz="2400" i="1"/>
              <a:t>implementation</a:t>
            </a:r>
            <a:r>
              <a:rPr lang="en-US" altLang="en-US" sz="2400"/>
              <a:t>.</a:t>
            </a:r>
          </a:p>
          <a:p>
            <a:pPr algn="just"/>
            <a:r>
              <a:rPr lang="en-US" altLang="en-US" sz="2400"/>
              <a:t>pThreads are available on Solaris, Linux, Mac OSX, Tru64, and via public domain shareware for Windows.</a:t>
            </a:r>
          </a:p>
          <a:p>
            <a:pPr algn="just"/>
            <a:r>
              <a:rPr lang="en-US" altLang="en-US" sz="2400"/>
              <a:t>Global variables are shared amongst all threads.</a:t>
            </a:r>
          </a:p>
          <a:p>
            <a:pPr algn="just"/>
            <a:r>
              <a:rPr lang="en-US" altLang="en-US" sz="2400"/>
              <a:t>One thread can wait for the others to rejoin before continuing. </a:t>
            </a:r>
          </a:p>
          <a:p>
            <a:pPr algn="just"/>
            <a:r>
              <a:rPr lang="en-US" altLang="en-US" sz="2400"/>
              <a:t>pThreads begin execution in a specified function, in this example the runner( ) function: </a:t>
            </a:r>
          </a:p>
          <a:p>
            <a:pPr algn="just"/>
            <a:r>
              <a:rPr lang="en-US" altLang="en-US" sz="2400"/>
              <a:t>Common in UNIX operating systems.</a:t>
            </a:r>
          </a:p>
          <a:p>
            <a:pPr>
              <a:buFont typeface="Monotype Sorts" charset="2"/>
              <a:buNone/>
            </a:pPr>
            <a:endParaRPr lang="en-US" altLang="en-US" sz="2400"/>
          </a:p>
        </p:txBody>
      </p:sp>
    </p:spTree>
    <p:extLst>
      <p:ext uri="{BB962C8B-B14F-4D97-AF65-F5344CB8AC3E}">
        <p14:creationId xmlns:p14="http://schemas.microsoft.com/office/powerpoint/2010/main" val="3936446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91544" y="476672"/>
            <a:ext cx="8305800" cy="1143000"/>
          </a:xfrm>
        </p:spPr>
        <p:txBody>
          <a:bodyPr/>
          <a:lstStyle/>
          <a:p>
            <a:pPr>
              <a:defRPr/>
            </a:pPr>
            <a:r>
              <a:rPr lang="en-US" dirty="0"/>
              <a:t>Solaris 2 Threads</a:t>
            </a:r>
          </a:p>
        </p:txBody>
      </p:sp>
      <p:pic>
        <p:nvPicPr>
          <p:cNvPr id="45059" name="Picture 9"/>
          <p:cNvPicPr>
            <a:picLocks noChangeAspect="1" noChangeArrowheads="1"/>
          </p:cNvPicPr>
          <p:nvPr/>
        </p:nvPicPr>
        <p:blipFill>
          <a:blip r:embed="rId2">
            <a:extLst>
              <a:ext uri="{28A0092B-C50C-407E-A947-70E740481C1C}">
                <a14:useLocalDpi xmlns:a14="http://schemas.microsoft.com/office/drawing/2010/main" val="0"/>
              </a:ext>
            </a:extLst>
          </a:blip>
          <a:srcRect l="645" t="16856" r="511" b="16856"/>
          <a:stretch>
            <a:fillRect/>
          </a:stretch>
        </p:blipFill>
        <p:spPr bwMode="auto">
          <a:xfrm>
            <a:off x="2451101" y="1773239"/>
            <a:ext cx="7051675" cy="43592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6335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36676" y="404664"/>
            <a:ext cx="8305800" cy="1143000"/>
          </a:xfrm>
        </p:spPr>
        <p:txBody>
          <a:bodyPr/>
          <a:lstStyle/>
          <a:p>
            <a:pPr>
              <a:defRPr/>
            </a:pPr>
            <a:r>
              <a:rPr lang="en-US" dirty="0"/>
              <a:t>Solaris Process</a:t>
            </a:r>
          </a:p>
        </p:txBody>
      </p:sp>
      <p:pic>
        <p:nvPicPr>
          <p:cNvPr id="46083" name="Picture 5"/>
          <p:cNvPicPr>
            <a:picLocks noChangeAspect="1" noChangeArrowheads="1"/>
          </p:cNvPicPr>
          <p:nvPr/>
        </p:nvPicPr>
        <p:blipFill>
          <a:blip r:embed="rId2">
            <a:extLst>
              <a:ext uri="{28A0092B-C50C-407E-A947-70E740481C1C}">
                <a14:useLocalDpi xmlns:a14="http://schemas.microsoft.com/office/drawing/2010/main" val="0"/>
              </a:ext>
            </a:extLst>
          </a:blip>
          <a:srcRect l="688" t="22664" r="566" b="22141"/>
          <a:stretch>
            <a:fillRect/>
          </a:stretch>
        </p:blipFill>
        <p:spPr bwMode="auto">
          <a:xfrm>
            <a:off x="2279650" y="1700214"/>
            <a:ext cx="7620000" cy="47529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2660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92313" y="476250"/>
            <a:ext cx="8229600" cy="1143000"/>
          </a:xfrm>
        </p:spPr>
        <p:txBody>
          <a:bodyPr/>
          <a:lstStyle/>
          <a:p>
            <a:r>
              <a:rPr lang="en-US" altLang="en-US"/>
              <a:t>Windows 2000 Threads</a:t>
            </a:r>
          </a:p>
        </p:txBody>
      </p:sp>
      <p:sp>
        <p:nvSpPr>
          <p:cNvPr id="47107" name="Rectangle 3"/>
          <p:cNvSpPr>
            <a:spLocks noGrp="1" noChangeArrowheads="1"/>
          </p:cNvSpPr>
          <p:nvPr>
            <p:ph idx="1"/>
          </p:nvPr>
        </p:nvSpPr>
        <p:spPr>
          <a:xfrm>
            <a:off x="2063750" y="1773238"/>
            <a:ext cx="7874000" cy="4392612"/>
          </a:xfrm>
        </p:spPr>
        <p:txBody>
          <a:bodyPr/>
          <a:lstStyle/>
          <a:p>
            <a:r>
              <a:rPr lang="en-US" altLang="en-US" sz="2400"/>
              <a:t>Implements the one-to-one mapping.</a:t>
            </a:r>
          </a:p>
          <a:p>
            <a:r>
              <a:rPr lang="en-US" altLang="en-US" sz="2400"/>
              <a:t>Each thread contains</a:t>
            </a:r>
          </a:p>
          <a:p>
            <a:pPr>
              <a:buFont typeface="Monotype Sorts" charset="2"/>
              <a:buNone/>
            </a:pPr>
            <a:r>
              <a:rPr lang="en-US" altLang="en-US" sz="2400"/>
              <a:t>	- a thread id</a:t>
            </a:r>
          </a:p>
          <a:p>
            <a:pPr>
              <a:buFont typeface="Monotype Sorts" charset="2"/>
              <a:buNone/>
            </a:pPr>
            <a:r>
              <a:rPr lang="en-US" altLang="en-US" sz="2400"/>
              <a:t>	- register set</a:t>
            </a:r>
          </a:p>
          <a:p>
            <a:pPr>
              <a:buFont typeface="Monotype Sorts" charset="2"/>
              <a:buNone/>
            </a:pPr>
            <a:r>
              <a:rPr lang="en-US" altLang="en-US" sz="2400"/>
              <a:t>	- separate user and kernel stacks</a:t>
            </a:r>
          </a:p>
          <a:p>
            <a:pPr>
              <a:buFont typeface="Monotype Sorts" charset="2"/>
              <a:buNone/>
            </a:pPr>
            <a:r>
              <a:rPr lang="en-US" altLang="en-US" sz="2400"/>
              <a:t>	- private data storage area</a:t>
            </a:r>
          </a:p>
        </p:txBody>
      </p:sp>
    </p:spTree>
    <p:extLst>
      <p:ext uri="{BB962C8B-B14F-4D97-AF65-F5344CB8AC3E}">
        <p14:creationId xmlns:p14="http://schemas.microsoft.com/office/powerpoint/2010/main" val="135650631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19288" y="260350"/>
            <a:ext cx="8229600" cy="1143000"/>
          </a:xfrm>
        </p:spPr>
        <p:txBody>
          <a:bodyPr/>
          <a:lstStyle/>
          <a:p>
            <a:r>
              <a:rPr lang="en-US" altLang="en-US"/>
              <a:t>Linux Threads</a:t>
            </a:r>
          </a:p>
        </p:txBody>
      </p:sp>
      <p:sp>
        <p:nvSpPr>
          <p:cNvPr id="48131" name="Rectangle 3"/>
          <p:cNvSpPr>
            <a:spLocks noGrp="1" noChangeArrowheads="1"/>
          </p:cNvSpPr>
          <p:nvPr>
            <p:ph idx="1"/>
          </p:nvPr>
        </p:nvSpPr>
        <p:spPr>
          <a:xfrm>
            <a:off x="2135188" y="1773239"/>
            <a:ext cx="7874000" cy="4535487"/>
          </a:xfrm>
        </p:spPr>
        <p:txBody>
          <a:bodyPr/>
          <a:lstStyle/>
          <a:p>
            <a:r>
              <a:rPr lang="en-US" altLang="en-US"/>
              <a:t>Linux refers to them as </a:t>
            </a:r>
            <a:r>
              <a:rPr lang="en-US" altLang="en-US" i="1"/>
              <a:t>tasks</a:t>
            </a:r>
            <a:r>
              <a:rPr lang="en-US" altLang="en-US"/>
              <a:t> rather than </a:t>
            </a:r>
            <a:r>
              <a:rPr lang="en-US" altLang="en-US" i="1"/>
              <a:t>threads</a:t>
            </a:r>
            <a:r>
              <a:rPr lang="en-US" altLang="en-US"/>
              <a:t>.</a:t>
            </a:r>
          </a:p>
          <a:p>
            <a:r>
              <a:rPr lang="en-US" altLang="en-US"/>
              <a:t>Thread creation is done through clone() system call.</a:t>
            </a:r>
          </a:p>
          <a:p>
            <a:r>
              <a:rPr lang="en-US" altLang="en-US"/>
              <a:t>Clone() allows a child task to share the address space of the parent task (process)</a:t>
            </a:r>
          </a:p>
        </p:txBody>
      </p:sp>
    </p:spTree>
    <p:extLst>
      <p:ext uri="{BB962C8B-B14F-4D97-AF65-F5344CB8AC3E}">
        <p14:creationId xmlns:p14="http://schemas.microsoft.com/office/powerpoint/2010/main" val="426582633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1919288" y="260350"/>
            <a:ext cx="8229600" cy="1143000"/>
          </a:xfrm>
        </p:spPr>
        <p:txBody>
          <a:bodyPr/>
          <a:lstStyle/>
          <a:p>
            <a:r>
              <a:rPr lang="en-US" altLang="en-US"/>
              <a:t>Java Threads</a:t>
            </a:r>
          </a:p>
        </p:txBody>
      </p:sp>
      <p:sp>
        <p:nvSpPr>
          <p:cNvPr id="49155" name="Rectangle 5"/>
          <p:cNvSpPr>
            <a:spLocks noGrp="1" noChangeArrowheads="1"/>
          </p:cNvSpPr>
          <p:nvPr>
            <p:ph idx="1"/>
          </p:nvPr>
        </p:nvSpPr>
        <p:spPr>
          <a:xfrm>
            <a:off x="2063750" y="1557338"/>
            <a:ext cx="7874000" cy="4824412"/>
          </a:xfrm>
        </p:spPr>
        <p:txBody>
          <a:bodyPr/>
          <a:lstStyle/>
          <a:p>
            <a:r>
              <a:rPr lang="en-US" altLang="en-US"/>
              <a:t>Java threads may be created by:</a:t>
            </a:r>
            <a:br>
              <a:rPr lang="en-US" altLang="en-US"/>
            </a:br>
            <a:endParaRPr lang="en-US" altLang="en-US"/>
          </a:p>
          <a:p>
            <a:pPr lvl="1"/>
            <a:r>
              <a:rPr lang="en-US" altLang="en-US"/>
              <a:t>Extending Thread class</a:t>
            </a:r>
          </a:p>
          <a:p>
            <a:pPr lvl="1"/>
            <a:r>
              <a:rPr lang="en-US" altLang="en-US"/>
              <a:t>Implementing the Runnable interface</a:t>
            </a:r>
            <a:br>
              <a:rPr lang="en-US" altLang="en-US"/>
            </a:br>
            <a:endParaRPr lang="en-US" altLang="en-US"/>
          </a:p>
          <a:p>
            <a:r>
              <a:rPr lang="en-US" altLang="en-US"/>
              <a:t>Java threads are managed by the JVM.</a:t>
            </a:r>
          </a:p>
        </p:txBody>
      </p:sp>
    </p:spTree>
    <p:extLst>
      <p:ext uri="{BB962C8B-B14F-4D97-AF65-F5344CB8AC3E}">
        <p14:creationId xmlns:p14="http://schemas.microsoft.com/office/powerpoint/2010/main" val="251637067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t>Java Thread States </a:t>
            </a:r>
          </a:p>
        </p:txBody>
      </p:sp>
      <p:pic>
        <p:nvPicPr>
          <p:cNvPr id="50179" name="Picture 5"/>
          <p:cNvPicPr>
            <a:picLocks noChangeAspect="1" noChangeArrowheads="1"/>
          </p:cNvPicPr>
          <p:nvPr/>
        </p:nvPicPr>
        <p:blipFill>
          <a:blip r:embed="rId2">
            <a:extLst>
              <a:ext uri="{28A0092B-C50C-407E-A947-70E740481C1C}">
                <a14:useLocalDpi xmlns:a14="http://schemas.microsoft.com/office/drawing/2010/main" val="0"/>
              </a:ext>
            </a:extLst>
          </a:blip>
          <a:srcRect l="566" t="30240" r="677" b="30238"/>
          <a:stretch>
            <a:fillRect/>
          </a:stretch>
        </p:blipFill>
        <p:spPr bwMode="auto">
          <a:xfrm>
            <a:off x="2166938" y="2139951"/>
            <a:ext cx="7708900" cy="24685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4217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pPr>
              <a:defRPr/>
            </a:pPr>
            <a:r>
              <a:rPr lang="en-US"/>
              <a:t>Good programs to multithread:</a:t>
            </a:r>
            <a:br>
              <a:rPr lang="en-US"/>
            </a:br>
            <a:endParaRPr lang="en-US"/>
          </a:p>
        </p:txBody>
      </p:sp>
      <p:sp>
        <p:nvSpPr>
          <p:cNvPr id="51203" name="Rectangle 3"/>
          <p:cNvSpPr>
            <a:spLocks noChangeArrowheads="1"/>
          </p:cNvSpPr>
          <p:nvPr/>
        </p:nvSpPr>
        <p:spPr bwMode="auto">
          <a:xfrm>
            <a:off x="1981200" y="1219200"/>
            <a:ext cx="8077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buFont typeface="Arial" panose="020B0604020202020204" pitchFamily="34" charset="0"/>
              <a:buChar char="•"/>
            </a:pPr>
            <a:r>
              <a:rPr lang="en-US" altLang="en-US" sz="2400"/>
              <a:t> Programs with multiple independent tasks (debugger needs to run and monitor program, keep its GUI active, and display an interactive data inspector and dynamic call grapher)</a:t>
            </a:r>
            <a:br>
              <a:rPr lang="en-US" altLang="en-US" sz="2400"/>
            </a:br>
            <a:endParaRPr lang="en-US" altLang="en-US" sz="2400"/>
          </a:p>
          <a:p>
            <a:pPr algn="l">
              <a:buFont typeface="Arial" panose="020B0604020202020204" pitchFamily="34" charset="0"/>
              <a:buChar char="•"/>
            </a:pPr>
            <a:r>
              <a:rPr lang="en-US" altLang="en-US" sz="2400"/>
              <a:t> Server which needs to process multiple requests simultaneously</a:t>
            </a:r>
            <a:br>
              <a:rPr lang="en-US" altLang="en-US" sz="2400"/>
            </a:br>
            <a:endParaRPr lang="en-US" altLang="en-US" sz="2400"/>
          </a:p>
          <a:p>
            <a:pPr algn="l">
              <a:buFont typeface="Arial" panose="020B0604020202020204" pitchFamily="34" charset="0"/>
              <a:buChar char="•"/>
            </a:pPr>
            <a:r>
              <a:rPr lang="en-US" altLang="en-US" sz="2400"/>
              <a:t> Repetitive numerical tasks — break large problem, such as weather prediction, down into small pieces and assign each piece to a separate thread</a:t>
            </a:r>
          </a:p>
        </p:txBody>
      </p:sp>
    </p:spTree>
    <p:extLst>
      <p:ext uri="{BB962C8B-B14F-4D97-AF65-F5344CB8AC3E}">
        <p14:creationId xmlns:p14="http://schemas.microsoft.com/office/powerpoint/2010/main" val="260662177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pPr>
              <a:defRPr/>
            </a:pPr>
            <a:r>
              <a:rPr lang="en-US"/>
              <a:t>Programs difficult to multithread</a:t>
            </a:r>
          </a:p>
        </p:txBody>
      </p:sp>
      <p:sp>
        <p:nvSpPr>
          <p:cNvPr id="52227" name="Rectangle 3"/>
          <p:cNvSpPr>
            <a:spLocks noChangeArrowheads="1"/>
          </p:cNvSpPr>
          <p:nvPr/>
        </p:nvSpPr>
        <p:spPr bwMode="auto">
          <a:xfrm>
            <a:off x="1949450" y="2060576"/>
            <a:ext cx="838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buFont typeface="Arial" panose="020B0604020202020204" pitchFamily="34" charset="0"/>
              <a:buChar char="•"/>
            </a:pPr>
            <a:r>
              <a:rPr lang="en-US" altLang="en-US" sz="2800"/>
              <a:t>Programs that don’t require any multiprocessing (99% of all programs)</a:t>
            </a:r>
          </a:p>
          <a:p>
            <a:pPr algn="l">
              <a:buFont typeface="Arial" panose="020B0604020202020204" pitchFamily="34" charset="0"/>
              <a:buChar char="•"/>
            </a:pPr>
            <a:endParaRPr lang="en-US" altLang="en-US" sz="2800"/>
          </a:p>
          <a:p>
            <a:pPr algn="l">
              <a:buFont typeface="Arial" panose="020B0604020202020204" pitchFamily="34" charset="0"/>
              <a:buChar char="•"/>
            </a:pPr>
            <a:r>
              <a:rPr lang="en-US" altLang="en-US" sz="2800"/>
              <a:t>Programs that require multiple processes (maybe one needs to run as root)</a:t>
            </a:r>
          </a:p>
        </p:txBody>
      </p:sp>
    </p:spTree>
    <p:extLst>
      <p:ext uri="{BB962C8B-B14F-4D97-AF65-F5344CB8AC3E}">
        <p14:creationId xmlns:p14="http://schemas.microsoft.com/office/powerpoint/2010/main" val="277792872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19288" y="476250"/>
            <a:ext cx="8229600" cy="1143000"/>
          </a:xfrm>
        </p:spPr>
        <p:txBody>
          <a:bodyPr/>
          <a:lstStyle/>
          <a:p>
            <a:r>
              <a:rPr lang="en-US" altLang="en-US"/>
              <a:t>Overview</a:t>
            </a:r>
          </a:p>
        </p:txBody>
      </p:sp>
      <p:sp>
        <p:nvSpPr>
          <p:cNvPr id="16387" name="Content Placeholder 2"/>
          <p:cNvSpPr>
            <a:spLocks noGrp="1"/>
          </p:cNvSpPr>
          <p:nvPr>
            <p:ph idx="1"/>
          </p:nvPr>
        </p:nvSpPr>
        <p:spPr>
          <a:xfrm>
            <a:off x="1752600" y="1700214"/>
            <a:ext cx="8915400" cy="4752975"/>
          </a:xfrm>
        </p:spPr>
        <p:txBody>
          <a:bodyPr/>
          <a:lstStyle/>
          <a:p>
            <a:r>
              <a:rPr lang="en-US" altLang="en-US"/>
              <a:t>Despite of the fact that a thread must execute in process, the process and its associated threads are different concept. </a:t>
            </a:r>
          </a:p>
          <a:p>
            <a:r>
              <a:rPr lang="en-US" altLang="en-US"/>
              <a:t>Processes are used to group resources together and threads are the entities scheduled for execution on the CPU.</a:t>
            </a:r>
          </a:p>
          <a:p>
            <a:r>
              <a:rPr lang="en-US" altLang="en-US" i="1"/>
              <a:t>A thread is a single sequence stream within in a process</a:t>
            </a:r>
            <a:r>
              <a:rPr lang="en-US" altLang="en-US"/>
              <a:t>.</a:t>
            </a:r>
          </a:p>
          <a:p>
            <a:r>
              <a:rPr lang="en-US" altLang="en-US"/>
              <a:t>Because threads have some of the properties of processes, they are sometimes called </a:t>
            </a:r>
            <a:r>
              <a:rPr lang="en-US" altLang="en-US" b="1" i="1"/>
              <a:t>lightweight processes</a:t>
            </a:r>
            <a:r>
              <a:rPr lang="en-US" altLang="en-US"/>
              <a:t>.</a:t>
            </a:r>
          </a:p>
        </p:txBody>
      </p:sp>
    </p:spTree>
    <p:extLst>
      <p:ext uri="{BB962C8B-B14F-4D97-AF65-F5344CB8AC3E}">
        <p14:creationId xmlns:p14="http://schemas.microsoft.com/office/powerpoint/2010/main" val="232144430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52600" y="332657"/>
            <a:ext cx="8534400" cy="536575"/>
          </a:xfrm>
        </p:spPr>
        <p:txBody>
          <a:bodyPr>
            <a:normAutofit fontScale="90000"/>
          </a:bodyPr>
          <a:lstStyle/>
          <a:p>
            <a:pPr>
              <a:defRPr/>
            </a:pPr>
            <a:r>
              <a:rPr lang="en-US" dirty="0"/>
              <a:t>Example: </a:t>
            </a:r>
            <a:r>
              <a:rPr lang="en-US" dirty="0" err="1"/>
              <a:t>Pthreads</a:t>
            </a:r>
            <a:r>
              <a:rPr lang="en-US" dirty="0"/>
              <a:t> (C-Programming)</a:t>
            </a:r>
          </a:p>
        </p:txBody>
      </p:sp>
      <p:sp>
        <p:nvSpPr>
          <p:cNvPr id="53251" name="Rectangle 4"/>
          <p:cNvSpPr>
            <a:spLocks noChangeArrowheads="1"/>
          </p:cNvSpPr>
          <p:nvPr/>
        </p:nvSpPr>
        <p:spPr bwMode="auto">
          <a:xfrm>
            <a:off x="1752600" y="1322389"/>
            <a:ext cx="85344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en-US"/>
              <a:t>#include &lt;pthread.h&gt;</a:t>
            </a:r>
          </a:p>
          <a:p>
            <a:pPr algn="l"/>
            <a:r>
              <a:rPr lang="en-US" altLang="en-US"/>
              <a:t> #include &lt;stdio.h&gt; </a:t>
            </a:r>
          </a:p>
          <a:p>
            <a:pPr algn="l"/>
            <a:r>
              <a:rPr lang="en-US" altLang="en-US"/>
              <a:t>#define NUM_THREADS 5 </a:t>
            </a:r>
          </a:p>
          <a:p>
            <a:pPr algn="l"/>
            <a:r>
              <a:rPr lang="en-US" altLang="en-US"/>
              <a:t>void *PrintHello(void *threadid) </a:t>
            </a:r>
          </a:p>
          <a:p>
            <a:pPr algn="l"/>
            <a:r>
              <a:rPr lang="en-US" altLang="en-US"/>
              <a:t>{ long tid;</a:t>
            </a:r>
          </a:p>
          <a:p>
            <a:pPr algn="l"/>
            <a:r>
              <a:rPr lang="en-US" altLang="en-US"/>
              <a:t> tid = (long)threadid; </a:t>
            </a:r>
          </a:p>
          <a:p>
            <a:pPr algn="l"/>
            <a:r>
              <a:rPr lang="en-US" altLang="en-US"/>
              <a:t>printf("Hello World! It's me, thread #%ld!\n", tid); pthread_exit(NULL); </a:t>
            </a:r>
          </a:p>
          <a:p>
            <a:pPr algn="l"/>
            <a:r>
              <a:rPr lang="en-US" altLang="en-US"/>
              <a:t>} </a:t>
            </a:r>
          </a:p>
          <a:p>
            <a:pPr algn="l"/>
            <a:r>
              <a:rPr lang="en-US" altLang="en-US"/>
              <a:t>int main (int argc, char *argv[]) </a:t>
            </a:r>
          </a:p>
          <a:p>
            <a:pPr algn="l"/>
            <a:r>
              <a:rPr lang="en-US" altLang="en-US"/>
              <a:t>{ pthread_t threads[NUM_THREADS]; </a:t>
            </a:r>
          </a:p>
          <a:p>
            <a:pPr algn="l"/>
            <a:r>
              <a:rPr lang="en-US" altLang="en-US"/>
              <a:t>int rc; long t; </a:t>
            </a:r>
          </a:p>
          <a:p>
            <a:pPr algn="l"/>
            <a:r>
              <a:rPr lang="en-US" altLang="en-US"/>
              <a:t>for(t=0; t&lt;NUM_THREADS; t++)</a:t>
            </a:r>
          </a:p>
          <a:p>
            <a:pPr algn="l"/>
            <a:r>
              <a:rPr lang="en-US" altLang="en-US"/>
              <a:t>{ printf("In main: creating thread %ld\n", t); </a:t>
            </a:r>
          </a:p>
          <a:p>
            <a:pPr algn="l"/>
            <a:r>
              <a:rPr lang="en-US" altLang="en-US"/>
              <a:t>rc = pthread_create(&amp;threads[t], NULL, PrintHello, (void *)t); </a:t>
            </a:r>
          </a:p>
          <a:p>
            <a:pPr algn="l"/>
            <a:r>
              <a:rPr lang="en-US" altLang="en-US"/>
              <a:t>if (rc){ printf("ERROR; return code from pthread_create() is %d\n", rc); </a:t>
            </a:r>
          </a:p>
          <a:p>
            <a:pPr algn="l"/>
            <a:r>
              <a:rPr lang="en-US" altLang="en-US"/>
              <a:t>exit(-1); } </a:t>
            </a:r>
          </a:p>
          <a:p>
            <a:pPr algn="l"/>
            <a:r>
              <a:rPr lang="en-US" altLang="en-US"/>
              <a:t>} </a:t>
            </a:r>
          </a:p>
          <a:p>
            <a:pPr algn="l"/>
            <a:r>
              <a:rPr lang="en-US" altLang="en-US"/>
              <a:t>/* Last thing that main() should do */</a:t>
            </a:r>
          </a:p>
          <a:p>
            <a:pPr algn="l"/>
            <a:r>
              <a:rPr lang="en-US" altLang="en-US"/>
              <a:t> pthread_exit(NULL); })</a:t>
            </a:r>
          </a:p>
        </p:txBody>
      </p:sp>
    </p:spTree>
    <p:extLst>
      <p:ext uri="{BB962C8B-B14F-4D97-AF65-F5344CB8AC3E}">
        <p14:creationId xmlns:p14="http://schemas.microsoft.com/office/powerpoint/2010/main" val="93583853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260648"/>
            <a:ext cx="8305800" cy="1143000"/>
          </a:xfrm>
        </p:spPr>
        <p:txBody>
          <a:bodyPr/>
          <a:lstStyle/>
          <a:p>
            <a:pPr>
              <a:defRPr/>
            </a:pPr>
            <a:r>
              <a:rPr lang="en-US" dirty="0"/>
              <a:t>Output of program</a:t>
            </a:r>
          </a:p>
        </p:txBody>
      </p:sp>
      <p:sp>
        <p:nvSpPr>
          <p:cNvPr id="7" name="Title 1"/>
          <p:cNvSpPr txBox="1">
            <a:spLocks/>
          </p:cNvSpPr>
          <p:nvPr/>
        </p:nvSpPr>
        <p:spPr bwMode="auto">
          <a:xfrm>
            <a:off x="2171700" y="2133600"/>
            <a:ext cx="7772400" cy="4724400"/>
          </a:xfrm>
          <a:prstGeom prst="rect">
            <a:avLst/>
          </a:prstGeom>
          <a:noFill/>
          <a:ln w="9525">
            <a:noFill/>
            <a:miter lim="800000"/>
            <a:headEnd/>
            <a:tailEnd/>
          </a:ln>
          <a:effectLst>
            <a:outerShdw dist="35921" dir="2700000" algn="ctr" rotWithShape="0">
              <a:srgbClr val="000000"/>
            </a:outerShdw>
          </a:effectLst>
        </p:spPr>
        <p:txBody>
          <a:bodyPr anchor="ctr"/>
          <a:lstStyle/>
          <a:p>
            <a:pPr algn="l">
              <a:defRPr/>
            </a:pPr>
            <a:endParaRPr lang="en-US" sz="4400" kern="0" dirty="0">
              <a:solidFill>
                <a:srgbClr val="FFAC31"/>
              </a:solidFill>
              <a:effectLst>
                <a:outerShdw blurRad="38100" dist="38100" dir="2700000" algn="tl">
                  <a:srgbClr val="000000"/>
                </a:outerShdw>
              </a:effectLst>
              <a:latin typeface="+mj-lt"/>
              <a:ea typeface="+mj-ea"/>
              <a:cs typeface="+mj-cs"/>
            </a:endParaRPr>
          </a:p>
        </p:txBody>
      </p:sp>
      <p:sp>
        <p:nvSpPr>
          <p:cNvPr id="8" name="Title 1"/>
          <p:cNvSpPr txBox="1">
            <a:spLocks/>
          </p:cNvSpPr>
          <p:nvPr/>
        </p:nvSpPr>
        <p:spPr bwMode="auto">
          <a:xfrm>
            <a:off x="1981200" y="1341438"/>
            <a:ext cx="8153400" cy="5256212"/>
          </a:xfrm>
          <a:prstGeom prst="rect">
            <a:avLst/>
          </a:prstGeom>
          <a:noFill/>
          <a:ln w="9525">
            <a:noFill/>
            <a:miter lim="800000"/>
            <a:headEnd/>
            <a:tailEnd/>
          </a:ln>
          <a:effectLst>
            <a:outerShdw dist="35921" dir="2700000" algn="ctr" rotWithShape="0">
              <a:srgbClr val="000000"/>
            </a:outerShdw>
          </a:effectLst>
        </p:spPr>
        <p:txBody>
          <a:bodyPr anchor="ctr"/>
          <a:lstStyle/>
          <a:p>
            <a:pPr algn="l">
              <a:defRPr/>
            </a:pPr>
            <a:r>
              <a:rPr lang="en-US" sz="2800" dirty="0"/>
              <a:t>In main: creating thread 0 </a:t>
            </a:r>
          </a:p>
          <a:p>
            <a:pPr algn="l">
              <a:defRPr/>
            </a:pPr>
            <a:r>
              <a:rPr lang="en-US" sz="2800" dirty="0"/>
              <a:t>In main: creating thread 1</a:t>
            </a:r>
          </a:p>
          <a:p>
            <a:pPr algn="l">
              <a:defRPr/>
            </a:pPr>
            <a:r>
              <a:rPr lang="en-US" sz="2800" dirty="0"/>
              <a:t>Hello World! It's me, thread #0! </a:t>
            </a:r>
          </a:p>
          <a:p>
            <a:pPr algn="l">
              <a:defRPr/>
            </a:pPr>
            <a:r>
              <a:rPr lang="en-US" sz="2800" dirty="0"/>
              <a:t>In main: creating thread 2</a:t>
            </a:r>
          </a:p>
          <a:p>
            <a:pPr algn="l">
              <a:defRPr/>
            </a:pPr>
            <a:r>
              <a:rPr lang="en-US" sz="2800" dirty="0"/>
              <a:t>Hello World! It's me, thread #1! </a:t>
            </a:r>
          </a:p>
          <a:p>
            <a:pPr algn="l">
              <a:defRPr/>
            </a:pPr>
            <a:r>
              <a:rPr lang="en-US" sz="2800" dirty="0"/>
              <a:t>Hello World! It's me, thread #2! </a:t>
            </a:r>
          </a:p>
          <a:p>
            <a:pPr algn="l">
              <a:defRPr/>
            </a:pPr>
            <a:r>
              <a:rPr lang="en-US" sz="2800" dirty="0"/>
              <a:t>In main: creating thread 3 </a:t>
            </a:r>
          </a:p>
          <a:p>
            <a:pPr algn="l">
              <a:defRPr/>
            </a:pPr>
            <a:r>
              <a:rPr lang="en-US" sz="2800" dirty="0"/>
              <a:t>In main: creating thread 4 </a:t>
            </a:r>
          </a:p>
          <a:p>
            <a:pPr algn="l">
              <a:defRPr/>
            </a:pPr>
            <a:r>
              <a:rPr lang="en-US" sz="2800" dirty="0"/>
              <a:t>Hello World! It's me, thread #3! </a:t>
            </a:r>
          </a:p>
          <a:p>
            <a:pPr algn="l">
              <a:defRPr/>
            </a:pPr>
            <a:r>
              <a:rPr lang="en-US" sz="2800" dirty="0"/>
              <a:t>Hello World! It's me, thread #4!</a:t>
            </a:r>
            <a:r>
              <a:rPr lang="en-US" sz="2800" kern="0" dirty="0">
                <a:solidFill>
                  <a:srgbClr val="FFAC31"/>
                </a:solidFill>
                <a:effectLst>
                  <a:outerShdw blurRad="38100" dist="38100" dir="2700000" algn="tl">
                    <a:srgbClr val="000000"/>
                  </a:outerShdw>
                </a:effectLst>
                <a:latin typeface="+mj-lt"/>
                <a:ea typeface="+mj-ea"/>
                <a:cs typeface="+mj-cs"/>
              </a:rPr>
              <a:t> </a:t>
            </a:r>
          </a:p>
        </p:txBody>
      </p:sp>
    </p:spTree>
    <p:extLst>
      <p:ext uri="{BB962C8B-B14F-4D97-AF65-F5344CB8AC3E}">
        <p14:creationId xmlns:p14="http://schemas.microsoft.com/office/powerpoint/2010/main" val="278066680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75484" y="304800"/>
            <a:ext cx="8305800" cy="1143000"/>
          </a:xfrm>
        </p:spPr>
        <p:txBody>
          <a:bodyPr/>
          <a:lstStyle/>
          <a:p>
            <a:pPr>
              <a:defRPr/>
            </a:pPr>
            <a:r>
              <a:rPr lang="en-US" dirty="0"/>
              <a:t>Reference</a:t>
            </a:r>
          </a:p>
        </p:txBody>
      </p:sp>
      <p:sp>
        <p:nvSpPr>
          <p:cNvPr id="55299" name="Rectangle 3"/>
          <p:cNvSpPr>
            <a:spLocks noChangeArrowheads="1"/>
          </p:cNvSpPr>
          <p:nvPr/>
        </p:nvSpPr>
        <p:spPr bwMode="auto">
          <a:xfrm>
            <a:off x="1981200" y="1447801"/>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en-US" sz="2800">
                <a:hlinkClick r:id="rId2"/>
              </a:rPr>
              <a:t>https://www.cs.uic.edu/~jbell/CourseNotes/OperatingSystems/4_Threads.html</a:t>
            </a:r>
            <a:endParaRPr lang="en-US" altLang="en-US" sz="2800"/>
          </a:p>
          <a:p>
            <a:endParaRPr lang="en-US" altLang="en-US" sz="2800"/>
          </a:p>
          <a:p>
            <a:r>
              <a:rPr lang="en-US" altLang="en-US" sz="2800">
                <a:hlinkClick r:id="rId3"/>
              </a:rPr>
              <a:t>http://www.studytonight.com/operating-system/multithreading</a:t>
            </a:r>
            <a:endParaRPr lang="en-US" altLang="en-US" sz="2800"/>
          </a:p>
          <a:p>
            <a:endParaRPr lang="en-US" altLang="en-US" sz="2800"/>
          </a:p>
        </p:txBody>
      </p:sp>
    </p:spTree>
    <p:extLst>
      <p:ext uri="{BB962C8B-B14F-4D97-AF65-F5344CB8AC3E}">
        <p14:creationId xmlns:p14="http://schemas.microsoft.com/office/powerpoint/2010/main" val="125151601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782888" y="228601"/>
            <a:ext cx="7199312" cy="536575"/>
          </a:xfrm>
        </p:spPr>
        <p:txBody>
          <a:bodyPr>
            <a:normAutofit fontScale="90000"/>
          </a:bodyPr>
          <a:lstStyle/>
          <a:p>
            <a:r>
              <a:rPr lang="en-US" altLang="en-US"/>
              <a:t>Processes Vs Threads</a:t>
            </a:r>
          </a:p>
        </p:txBody>
      </p:sp>
      <p:sp>
        <p:nvSpPr>
          <p:cNvPr id="17411" name="Content Placeholder 2"/>
          <p:cNvSpPr>
            <a:spLocks noGrp="1"/>
          </p:cNvSpPr>
          <p:nvPr>
            <p:ph idx="1"/>
          </p:nvPr>
        </p:nvSpPr>
        <p:spPr>
          <a:xfrm>
            <a:off x="1905000" y="1268414"/>
            <a:ext cx="8534400" cy="5229225"/>
          </a:xfrm>
        </p:spPr>
        <p:txBody>
          <a:bodyPr/>
          <a:lstStyle/>
          <a:p>
            <a:r>
              <a:rPr lang="en-US" altLang="en-US"/>
              <a:t>Processes are typically </a:t>
            </a:r>
            <a:r>
              <a:rPr lang="en-US" altLang="en-US" b="1"/>
              <a:t>independent</a:t>
            </a:r>
            <a:r>
              <a:rPr lang="en-US" altLang="en-US"/>
              <a:t>, while threads exist as </a:t>
            </a:r>
            <a:r>
              <a:rPr lang="en-US" altLang="en-US" b="1"/>
              <a:t>subsets</a:t>
            </a:r>
            <a:r>
              <a:rPr lang="en-US" altLang="en-US"/>
              <a:t> of a process</a:t>
            </a:r>
          </a:p>
          <a:p>
            <a:r>
              <a:rPr lang="en-US" altLang="en-US"/>
              <a:t>processes carry considerably </a:t>
            </a:r>
            <a:r>
              <a:rPr lang="en-US" altLang="en-US" b="1"/>
              <a:t>more state information </a:t>
            </a:r>
            <a:r>
              <a:rPr lang="en-US" altLang="en-US"/>
              <a:t>than threads, whereas multiple threads within a process share </a:t>
            </a:r>
            <a:r>
              <a:rPr lang="en-US" altLang="en-US" b="1"/>
              <a:t>process state </a:t>
            </a:r>
            <a:r>
              <a:rPr lang="en-US" altLang="en-US"/>
              <a:t>as well as </a:t>
            </a:r>
            <a:r>
              <a:rPr lang="en-US" altLang="en-US" b="1"/>
              <a:t>memory</a:t>
            </a:r>
            <a:r>
              <a:rPr lang="en-US" altLang="en-US"/>
              <a:t> and other resources</a:t>
            </a:r>
          </a:p>
          <a:p>
            <a:r>
              <a:rPr lang="en-US" altLang="en-US"/>
              <a:t>processes have separate address spaces, whereas threads share their </a:t>
            </a:r>
            <a:r>
              <a:rPr lang="en-US" altLang="en-US" b="1"/>
              <a:t>address space</a:t>
            </a:r>
          </a:p>
          <a:p>
            <a:r>
              <a:rPr lang="en-US" altLang="en-US"/>
              <a:t>processes interact only through system-provided inter-process communication mechanisms, whereas threads communicate directly</a:t>
            </a:r>
          </a:p>
          <a:p>
            <a:pPr>
              <a:buFont typeface="Wingdings" panose="05000000000000000000" pitchFamily="2" charset="2"/>
              <a:buNone/>
            </a:pPr>
            <a:endParaRPr lang="en-US" altLang="en-US" sz="2400"/>
          </a:p>
          <a:p>
            <a:endParaRPr lang="en-US" altLang="en-US" sz="2400"/>
          </a:p>
        </p:txBody>
      </p:sp>
    </p:spTree>
    <p:extLst>
      <p:ext uri="{BB962C8B-B14F-4D97-AF65-F5344CB8AC3E}">
        <p14:creationId xmlns:p14="http://schemas.microsoft.com/office/powerpoint/2010/main" val="289854172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53146" y="573225"/>
            <a:ext cx="6324600" cy="818253"/>
          </a:xfrm>
        </p:spPr>
        <p:txBody>
          <a:bodyPr>
            <a:noAutofit/>
          </a:bodyPr>
          <a:lstStyle/>
          <a:p>
            <a:pPr algn="ctr"/>
            <a:br>
              <a:rPr lang="en-US" altLang="en-US" dirty="0"/>
            </a:br>
            <a:br>
              <a:rPr lang="en-US" altLang="en-US" dirty="0"/>
            </a:br>
            <a:br>
              <a:rPr lang="en-US" altLang="en-US" dirty="0"/>
            </a:br>
            <a:br>
              <a:rPr lang="en-US" altLang="en-US" dirty="0"/>
            </a:br>
            <a:br>
              <a:rPr lang="en-US" altLang="en-US" dirty="0"/>
            </a:br>
            <a:r>
              <a:rPr lang="en-US" altLang="en-US" dirty="0"/>
              <a:t>Process</a:t>
            </a:r>
            <a:br>
              <a:rPr lang="en-US" altLang="en-US" dirty="0"/>
            </a:br>
            <a:br>
              <a:rPr lang="en-US" altLang="en-US" dirty="0"/>
            </a:br>
            <a:br>
              <a:rPr lang="en-US" altLang="en-US" dirty="0"/>
            </a:br>
            <a:endParaRPr lang="en-US" altLang="en-US" sz="9600" dirty="0"/>
          </a:p>
        </p:txBody>
      </p:sp>
      <p:sp>
        <p:nvSpPr>
          <p:cNvPr id="18435" name="Content Placeholder 2"/>
          <p:cNvSpPr>
            <a:spLocks noGrp="1"/>
          </p:cNvSpPr>
          <p:nvPr>
            <p:ph idx="1"/>
          </p:nvPr>
        </p:nvSpPr>
        <p:spPr>
          <a:xfrm>
            <a:off x="2253146" y="2001078"/>
            <a:ext cx="9183480" cy="4668009"/>
          </a:xfrm>
        </p:spPr>
        <p:txBody>
          <a:bodyPr>
            <a:normAutofit/>
          </a:bodyPr>
          <a:lstStyle/>
          <a:p>
            <a:r>
              <a:rPr lang="en-US" altLang="en-US" dirty="0"/>
              <a:t>An executing instance of a program is called a process.</a:t>
            </a:r>
          </a:p>
          <a:p>
            <a:r>
              <a:rPr lang="en-US" altLang="en-US" dirty="0"/>
              <a:t>Some operating systems use the term ‘</a:t>
            </a:r>
            <a:r>
              <a:rPr lang="en-US" altLang="en-US" b="1" dirty="0"/>
              <a:t>task</a:t>
            </a:r>
            <a:r>
              <a:rPr lang="en-US" altLang="en-US" dirty="0"/>
              <a:t>‘ to refer to a program that is being executed.</a:t>
            </a:r>
          </a:p>
          <a:p>
            <a:r>
              <a:rPr lang="en-US" altLang="en-US" dirty="0"/>
              <a:t>A process is always stored in the main memory also termed as the primary memory or random access memory.</a:t>
            </a:r>
          </a:p>
          <a:p>
            <a:r>
              <a:rPr lang="en-US" altLang="en-US" dirty="0"/>
              <a:t>Therefore, a process is termed as an active entity. It disappears if the machine is rebooted.</a:t>
            </a:r>
          </a:p>
          <a:p>
            <a:endParaRPr lang="en-US" altLang="en-US" sz="1600" dirty="0"/>
          </a:p>
        </p:txBody>
      </p:sp>
    </p:spTree>
    <p:extLst>
      <p:ext uri="{BB962C8B-B14F-4D97-AF65-F5344CB8AC3E}">
        <p14:creationId xmlns:p14="http://schemas.microsoft.com/office/powerpoint/2010/main" val="60511919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19288" y="0"/>
            <a:ext cx="8229600" cy="1143000"/>
          </a:xfrm>
        </p:spPr>
        <p:txBody>
          <a:bodyPr/>
          <a:lstStyle/>
          <a:p>
            <a:pPr algn="ctr"/>
            <a:r>
              <a:rPr lang="en-US" altLang="en-US"/>
              <a:t>Process</a:t>
            </a:r>
          </a:p>
        </p:txBody>
      </p:sp>
      <p:sp>
        <p:nvSpPr>
          <p:cNvPr id="19459" name="Content Placeholder 2"/>
          <p:cNvSpPr>
            <a:spLocks noGrp="1"/>
          </p:cNvSpPr>
          <p:nvPr>
            <p:ph idx="1"/>
          </p:nvPr>
        </p:nvSpPr>
        <p:spPr>
          <a:xfrm>
            <a:off x="1981200" y="1196976"/>
            <a:ext cx="8229600" cy="5472113"/>
          </a:xfrm>
        </p:spPr>
        <p:txBody>
          <a:bodyPr/>
          <a:lstStyle/>
          <a:p>
            <a:r>
              <a:rPr lang="en-US" altLang="en-US"/>
              <a:t>Several process may be associated with a same program.</a:t>
            </a:r>
          </a:p>
          <a:p>
            <a:r>
              <a:rPr lang="en-US" altLang="en-US"/>
              <a:t>On a </a:t>
            </a:r>
            <a:r>
              <a:rPr lang="en-US" altLang="en-US" b="1"/>
              <a:t>multiprocessor</a:t>
            </a:r>
            <a:r>
              <a:rPr lang="en-US" altLang="en-US"/>
              <a:t> system, multiple processes can be executed in parallel.</a:t>
            </a:r>
          </a:p>
          <a:p>
            <a:r>
              <a:rPr lang="en-US" altLang="en-US"/>
              <a:t>On a </a:t>
            </a:r>
            <a:r>
              <a:rPr lang="en-US" altLang="en-US" b="1"/>
              <a:t>uni-processor </a:t>
            </a:r>
            <a:r>
              <a:rPr lang="en-US" altLang="en-US"/>
              <a:t>system, though true parallelism is not achieved, a process scheduling algorithm is applied and the processor is scheduled to execute each process one at a time yielding an illusion of concurrency.</a:t>
            </a:r>
          </a:p>
          <a:p>
            <a:r>
              <a:rPr lang="en-US" altLang="en-US" b="1"/>
              <a:t>Example:</a:t>
            </a:r>
            <a:r>
              <a:rPr lang="en-US" altLang="en-US"/>
              <a:t> Executing multiple instances of the ‘Calculator’ program. Each of the instances are termed as a process.</a:t>
            </a:r>
          </a:p>
          <a:p>
            <a:endParaRPr lang="en-US" altLang="en-US"/>
          </a:p>
        </p:txBody>
      </p:sp>
    </p:spTree>
    <p:extLst>
      <p:ext uri="{BB962C8B-B14F-4D97-AF65-F5344CB8AC3E}">
        <p14:creationId xmlns:p14="http://schemas.microsoft.com/office/powerpoint/2010/main" val="376023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19288" y="115888"/>
            <a:ext cx="8229600" cy="1143000"/>
          </a:xfrm>
        </p:spPr>
        <p:txBody>
          <a:bodyPr/>
          <a:lstStyle/>
          <a:p>
            <a:pPr algn="ctr"/>
            <a:r>
              <a:rPr lang="en-US" altLang="en-US"/>
              <a:t>Thread </a:t>
            </a:r>
          </a:p>
        </p:txBody>
      </p:sp>
      <p:sp>
        <p:nvSpPr>
          <p:cNvPr id="20483" name="Content Placeholder 2"/>
          <p:cNvSpPr>
            <a:spLocks noGrp="1"/>
          </p:cNvSpPr>
          <p:nvPr>
            <p:ph idx="1"/>
          </p:nvPr>
        </p:nvSpPr>
        <p:spPr>
          <a:xfrm>
            <a:off x="2133600" y="1341438"/>
            <a:ext cx="7874000" cy="5040312"/>
          </a:xfrm>
        </p:spPr>
        <p:txBody>
          <a:bodyPr/>
          <a:lstStyle/>
          <a:p>
            <a:r>
              <a:rPr lang="en-US" altLang="en-US" sz="2400"/>
              <a:t>A thread is a subset of the process.</a:t>
            </a:r>
          </a:p>
          <a:p>
            <a:r>
              <a:rPr lang="en-US" altLang="en-US" sz="2400"/>
              <a:t>It is termed as a ‘lightweight process’, since it is similar to a real process but executes within the context of a process and shares the same resources allotted to the process by the kernel.</a:t>
            </a:r>
          </a:p>
          <a:p>
            <a:r>
              <a:rPr lang="en-US" altLang="en-US" sz="2400"/>
              <a:t>Usually, a process has only one thread of control – one set of machine instructions executing at a time.</a:t>
            </a:r>
          </a:p>
          <a:p>
            <a:r>
              <a:rPr lang="en-US" altLang="en-US" sz="2400"/>
              <a:t>A process may also be made up of multiple threads of execution that execute instructions concurrently.</a:t>
            </a:r>
          </a:p>
          <a:p>
            <a:endParaRPr lang="en-US" altLang="en-US" sz="1600"/>
          </a:p>
        </p:txBody>
      </p:sp>
    </p:spTree>
    <p:extLst>
      <p:ext uri="{BB962C8B-B14F-4D97-AF65-F5344CB8AC3E}">
        <p14:creationId xmlns:p14="http://schemas.microsoft.com/office/powerpoint/2010/main" val="423780969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63750" y="30163"/>
            <a:ext cx="8229600" cy="1143000"/>
          </a:xfrm>
        </p:spPr>
        <p:txBody>
          <a:bodyPr/>
          <a:lstStyle/>
          <a:p>
            <a:pPr algn="ctr"/>
            <a:r>
              <a:rPr lang="en-US" altLang="en-US"/>
              <a:t>Threads </a:t>
            </a:r>
          </a:p>
        </p:txBody>
      </p:sp>
      <p:sp>
        <p:nvSpPr>
          <p:cNvPr id="21507" name="Content Placeholder 2"/>
          <p:cNvSpPr>
            <a:spLocks noGrp="1"/>
          </p:cNvSpPr>
          <p:nvPr>
            <p:ph idx="1"/>
          </p:nvPr>
        </p:nvSpPr>
        <p:spPr>
          <a:xfrm>
            <a:off x="1981200" y="1196976"/>
            <a:ext cx="8229600" cy="5472113"/>
          </a:xfrm>
        </p:spPr>
        <p:txBody>
          <a:bodyPr/>
          <a:lstStyle/>
          <a:p>
            <a:r>
              <a:rPr lang="en-US" altLang="en-US"/>
              <a:t>Multiple threads of control can exploit the true parallelism possible on multiprocessor systems.</a:t>
            </a:r>
          </a:p>
          <a:p>
            <a:r>
              <a:rPr lang="en-US" altLang="en-US"/>
              <a:t>On a uni-processor system, a thread scheduling algorithm is applied and the processor is scheduled to run each thread one at a time.</a:t>
            </a:r>
          </a:p>
          <a:p>
            <a:r>
              <a:rPr lang="en-US" altLang="en-US"/>
              <a:t>All the threads running within a process share the same address space, file descriptor, stack and other process related attributes.</a:t>
            </a:r>
          </a:p>
          <a:p>
            <a:r>
              <a:rPr lang="en-US" altLang="en-US"/>
              <a:t>Since the threads of a process share the same memory, synchronizing the access to the shared data within the process gains unprecedented importance.</a:t>
            </a:r>
          </a:p>
          <a:p>
            <a:endParaRPr lang="en-US" altLang="en-US"/>
          </a:p>
        </p:txBody>
      </p:sp>
    </p:spTree>
    <p:extLst>
      <p:ext uri="{BB962C8B-B14F-4D97-AF65-F5344CB8AC3E}">
        <p14:creationId xmlns:p14="http://schemas.microsoft.com/office/powerpoint/2010/main" val="277205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2497</Words>
  <Application>Microsoft Office PowerPoint</Application>
  <PresentationFormat>Widescreen</PresentationFormat>
  <Paragraphs>229</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Monotype Sorts</vt:lpstr>
      <vt:lpstr>Times New Roman</vt:lpstr>
      <vt:lpstr>Wingdings</vt:lpstr>
      <vt:lpstr>Office Theme</vt:lpstr>
      <vt:lpstr>PowerPoint Presentation</vt:lpstr>
      <vt:lpstr>LECTURE  OBJECTIVES</vt:lpstr>
      <vt:lpstr>Threads</vt:lpstr>
      <vt:lpstr>Overview</vt:lpstr>
      <vt:lpstr>Processes Vs Threads</vt:lpstr>
      <vt:lpstr>     Process   </vt:lpstr>
      <vt:lpstr>Process</vt:lpstr>
      <vt:lpstr>Thread </vt:lpstr>
      <vt:lpstr>Threads </vt:lpstr>
      <vt:lpstr>Single and Multithreaded Processes</vt:lpstr>
      <vt:lpstr>Benefits</vt:lpstr>
      <vt:lpstr>User Threads</vt:lpstr>
      <vt:lpstr>Kernel Threads</vt:lpstr>
      <vt:lpstr>Multithreading Models</vt:lpstr>
      <vt:lpstr>Advantages of multithreading </vt:lpstr>
      <vt:lpstr>Advantages of multithreading </vt:lpstr>
      <vt:lpstr>Advantages of multithreading </vt:lpstr>
      <vt:lpstr>Multithreading Models: Many-to-One</vt:lpstr>
      <vt:lpstr>Many-to-One Model</vt:lpstr>
      <vt:lpstr>One-to-One</vt:lpstr>
      <vt:lpstr>One-to-one Model</vt:lpstr>
      <vt:lpstr>Many-to-Many Model</vt:lpstr>
      <vt:lpstr>Many-to-Many Model</vt:lpstr>
      <vt:lpstr>Thread issues </vt:lpstr>
      <vt:lpstr>Semantics of fork() and  exec()</vt:lpstr>
      <vt:lpstr>Semantics of fork() and  exec()</vt:lpstr>
      <vt:lpstr>Thread Cancellation</vt:lpstr>
      <vt:lpstr>Signal handling</vt:lpstr>
      <vt:lpstr>Thread pools</vt:lpstr>
      <vt:lpstr>Thread specific data </vt:lpstr>
      <vt:lpstr>Pthreads</vt:lpstr>
      <vt:lpstr>Solaris 2 Threads</vt:lpstr>
      <vt:lpstr>Solaris Process</vt:lpstr>
      <vt:lpstr>Windows 2000 Threads</vt:lpstr>
      <vt:lpstr>Linux Threads</vt:lpstr>
      <vt:lpstr>Java Threads</vt:lpstr>
      <vt:lpstr>Java Thread States </vt:lpstr>
      <vt:lpstr>Good programs to multithread: </vt:lpstr>
      <vt:lpstr>Programs difficult to multithread</vt:lpstr>
      <vt:lpstr>Example: Pthreads (C-Programming)</vt:lpstr>
      <vt:lpstr>Output of program</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Glooria Munguci C</dc:creator>
  <cp:lastModifiedBy>Munguci</cp:lastModifiedBy>
  <cp:revision>2</cp:revision>
  <dcterms:created xsi:type="dcterms:W3CDTF">2019-02-19T08:56:47Z</dcterms:created>
  <dcterms:modified xsi:type="dcterms:W3CDTF">2020-11-30T13:38:34Z</dcterms:modified>
</cp:coreProperties>
</file>