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77" r:id="rId4"/>
    <p:sldId id="278" r:id="rId5"/>
    <p:sldId id="279" r:id="rId6"/>
    <p:sldId id="280" r:id="rId7"/>
    <p:sldId id="281" r:id="rId8"/>
    <p:sldId id="288" r:id="rId9"/>
    <p:sldId id="284" r:id="rId10"/>
    <p:sldId id="283" r:id="rId11"/>
    <p:sldId id="289" r:id="rId12"/>
    <p:sldId id="285" r:id="rId13"/>
    <p:sldId id="286" r:id="rId14"/>
    <p:sldId id="287" r:id="rId15"/>
    <p:sldId id="263" r:id="rId16"/>
    <p:sldId id="269" r:id="rId17"/>
    <p:sldId id="290"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FF5E6B-2594-44B2-AA31-87F4A0AD5940}"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77E77EA-F2C7-401A-87A7-182A9D1B434D}" type="slidenum">
              <a:rPr lang="en-US" smtClean="0"/>
              <a:t>‹#›</a:t>
            </a:fld>
            <a:endParaRPr lang="en-US"/>
          </a:p>
        </p:txBody>
      </p:sp>
    </p:spTree>
    <p:extLst>
      <p:ext uri="{BB962C8B-B14F-4D97-AF65-F5344CB8AC3E}">
        <p14:creationId xmlns:p14="http://schemas.microsoft.com/office/powerpoint/2010/main" val="377913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5E6B-2594-44B2-AA31-87F4A0AD5940}"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147299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5E6B-2594-44B2-AA31-87F4A0AD5940}"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336956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FF5E6B-2594-44B2-AA31-87F4A0AD5940}"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106131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CFF5E6B-2594-44B2-AA31-87F4A0AD5940}" type="datetimeFigureOut">
              <a:rPr lang="en-US" smtClean="0"/>
              <a:t>11/30/2020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77E77EA-F2C7-401A-87A7-182A9D1B434D}" type="slidenum">
              <a:rPr lang="en-US" smtClean="0"/>
              <a:t>‹#›</a:t>
            </a:fld>
            <a:endParaRPr lang="en-US"/>
          </a:p>
        </p:txBody>
      </p:sp>
    </p:spTree>
    <p:extLst>
      <p:ext uri="{BB962C8B-B14F-4D97-AF65-F5344CB8AC3E}">
        <p14:creationId xmlns:p14="http://schemas.microsoft.com/office/powerpoint/2010/main" val="66888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FF5E6B-2594-44B2-AA31-87F4A0AD5940}"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163024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FF5E6B-2594-44B2-AA31-87F4A0AD5940}"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9859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FF5E6B-2594-44B2-AA31-87F4A0AD5940}"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79397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F5E6B-2594-44B2-AA31-87F4A0AD5940}"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81554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F5E6B-2594-44B2-AA31-87F4A0AD5940}"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137889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F5E6B-2594-44B2-AA31-87F4A0AD5940}" type="datetimeFigureOut">
              <a:rPr lang="en-US" smtClean="0"/>
              <a:t>11/30/2020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7E77EA-F2C7-401A-87A7-182A9D1B434D}" type="slidenum">
              <a:rPr lang="en-US" smtClean="0"/>
              <a:t>‹#›</a:t>
            </a:fld>
            <a:endParaRPr lang="en-US"/>
          </a:p>
        </p:txBody>
      </p:sp>
    </p:spTree>
    <p:extLst>
      <p:ext uri="{BB962C8B-B14F-4D97-AF65-F5344CB8AC3E}">
        <p14:creationId xmlns:p14="http://schemas.microsoft.com/office/powerpoint/2010/main" val="357962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CFF5E6B-2594-44B2-AA31-87F4A0AD5940}" type="datetimeFigureOut">
              <a:rPr lang="en-US" smtClean="0"/>
              <a:t>11/30/2020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77E77EA-F2C7-401A-87A7-182A9D1B434D}" type="slidenum">
              <a:rPr lang="en-US" smtClean="0"/>
              <a:t>‹#›</a:t>
            </a:fld>
            <a:endParaRPr lang="en-US"/>
          </a:p>
        </p:txBody>
      </p:sp>
    </p:spTree>
    <p:extLst>
      <p:ext uri="{BB962C8B-B14F-4D97-AF65-F5344CB8AC3E}">
        <p14:creationId xmlns:p14="http://schemas.microsoft.com/office/powerpoint/2010/main" val="15743296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2CD28-5BBE-4E00-889E-C3BE6CA13581}"/>
              </a:ext>
            </a:extLst>
          </p:cNvPr>
          <p:cNvSpPr>
            <a:spLocks noGrp="1"/>
          </p:cNvSpPr>
          <p:nvPr>
            <p:ph type="ctrTitle"/>
          </p:nvPr>
        </p:nvSpPr>
        <p:spPr/>
        <p:txBody>
          <a:bodyPr/>
          <a:lstStyle/>
          <a:p>
            <a:r>
              <a:rPr lang="en-US" dirty="0"/>
              <a:t>Device management</a:t>
            </a:r>
            <a:br>
              <a:rPr lang="en-US" dirty="0"/>
            </a:br>
            <a:endParaRPr lang="en-UG" dirty="0"/>
          </a:p>
        </p:txBody>
      </p:sp>
    </p:spTree>
    <p:extLst>
      <p:ext uri="{BB962C8B-B14F-4D97-AF65-F5344CB8AC3E}">
        <p14:creationId xmlns:p14="http://schemas.microsoft.com/office/powerpoint/2010/main" val="181627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4471"/>
            <a:ext cx="11035553" cy="806823"/>
          </a:xfrm>
        </p:spPr>
        <p:txBody>
          <a:bodyPr>
            <a:normAutofit fontScale="90000"/>
          </a:bodyPr>
          <a:lstStyle/>
          <a:p>
            <a:br>
              <a:rPr lang="en-US" dirty="0"/>
            </a:br>
            <a:r>
              <a:rPr lang="en-US" dirty="0"/>
              <a:t>Device Drivers</a:t>
            </a:r>
            <a:br>
              <a:rPr lang="en-US" dirty="0"/>
            </a:br>
            <a:endParaRPr lang="en-US" dirty="0"/>
          </a:p>
        </p:txBody>
      </p:sp>
      <p:sp>
        <p:nvSpPr>
          <p:cNvPr id="3" name="Content Placeholder 2"/>
          <p:cNvSpPr>
            <a:spLocks noGrp="1"/>
          </p:cNvSpPr>
          <p:nvPr>
            <p:ph idx="1"/>
          </p:nvPr>
        </p:nvSpPr>
        <p:spPr>
          <a:xfrm>
            <a:off x="712694" y="941294"/>
            <a:ext cx="11161058" cy="5620870"/>
          </a:xfrm>
        </p:spPr>
        <p:txBody>
          <a:bodyPr>
            <a:normAutofit/>
          </a:bodyPr>
          <a:lstStyle/>
          <a:p>
            <a:pPr>
              <a:lnSpc>
                <a:spcPct val="150000"/>
              </a:lnSpc>
            </a:pPr>
            <a:r>
              <a:rPr lang="en-US" sz="2400" dirty="0"/>
              <a:t>Device drivers are software modules that can be plugged into an OS to handle a particular device. Operating System takes help from device drivers to handle all I/O devices. </a:t>
            </a:r>
          </a:p>
          <a:p>
            <a:pPr>
              <a:lnSpc>
                <a:spcPct val="150000"/>
              </a:lnSpc>
            </a:pPr>
            <a:r>
              <a:rPr lang="en-US" sz="2400" dirty="0"/>
              <a:t>Device drivers encapsulate device-dependent code and implement a standard interface in such a way that code contains device-specific register reads/writes. </a:t>
            </a:r>
          </a:p>
          <a:p>
            <a:pPr>
              <a:lnSpc>
                <a:spcPct val="150000"/>
              </a:lnSpc>
            </a:pPr>
            <a:r>
              <a:rPr lang="en-US" sz="2400" dirty="0"/>
              <a:t>Device driver, is generally written by the device's manufacturer and delivered along with the device on a CD-ROM.</a:t>
            </a:r>
          </a:p>
        </p:txBody>
      </p:sp>
    </p:spTree>
    <p:extLst>
      <p:ext uri="{BB962C8B-B14F-4D97-AF65-F5344CB8AC3E}">
        <p14:creationId xmlns:p14="http://schemas.microsoft.com/office/powerpoint/2010/main" val="1238431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06" y="365125"/>
            <a:ext cx="10923494" cy="1033369"/>
          </a:xfrm>
        </p:spPr>
        <p:txBody>
          <a:bodyPr>
            <a:noAutofit/>
          </a:bodyPr>
          <a:lstStyle/>
          <a:p>
            <a:r>
              <a:rPr lang="en-US" sz="3200" b="1" i="1" dirty="0"/>
              <a:t>A device driver performs the following jobs ;</a:t>
            </a:r>
            <a:br>
              <a:rPr lang="en-US" sz="3200" b="1" i="1" dirty="0"/>
            </a:br>
            <a:endParaRPr lang="en-US" sz="3200" dirty="0"/>
          </a:p>
        </p:txBody>
      </p:sp>
      <p:sp>
        <p:nvSpPr>
          <p:cNvPr id="3" name="Content Placeholder 2"/>
          <p:cNvSpPr>
            <a:spLocks noGrp="1"/>
          </p:cNvSpPr>
          <p:nvPr>
            <p:ph idx="1"/>
          </p:nvPr>
        </p:nvSpPr>
        <p:spPr>
          <a:xfrm>
            <a:off x="430307" y="1169894"/>
            <a:ext cx="11362764" cy="5526741"/>
          </a:xfrm>
        </p:spPr>
        <p:txBody>
          <a:bodyPr>
            <a:normAutofit lnSpcReduction="10000"/>
          </a:bodyPr>
          <a:lstStyle/>
          <a:p>
            <a:pPr>
              <a:lnSpc>
                <a:spcPct val="150000"/>
              </a:lnSpc>
            </a:pPr>
            <a:r>
              <a:rPr lang="en-US" sz="2400" dirty="0"/>
              <a:t>To accept request from the device independent software above to it.</a:t>
            </a:r>
          </a:p>
          <a:p>
            <a:pPr>
              <a:lnSpc>
                <a:spcPct val="150000"/>
              </a:lnSpc>
            </a:pPr>
            <a:r>
              <a:rPr lang="en-US" sz="2400" dirty="0"/>
              <a:t>Interact with the device controller to take and give I/O and perform required error handling</a:t>
            </a:r>
          </a:p>
          <a:p>
            <a:pPr>
              <a:lnSpc>
                <a:spcPct val="150000"/>
              </a:lnSpc>
            </a:pPr>
            <a:r>
              <a:rPr lang="en-US" sz="2400" dirty="0"/>
              <a:t>Making sure that the request is executed successfully</a:t>
            </a:r>
          </a:p>
          <a:p>
            <a:pPr>
              <a:lnSpc>
                <a:spcPct val="150000"/>
              </a:lnSpc>
            </a:pPr>
            <a:r>
              <a:rPr lang="en-US" sz="2400" dirty="0"/>
              <a:t>How a device driver handles a request is as follows: Suppose a request comes to read a block N. </a:t>
            </a:r>
          </a:p>
          <a:p>
            <a:pPr lvl="1">
              <a:lnSpc>
                <a:spcPct val="150000"/>
              </a:lnSpc>
            </a:pPr>
            <a:r>
              <a:rPr lang="en-US" sz="2000" dirty="0"/>
              <a:t>If the driver is idle at the time a request arrives, it starts carrying out the request immediately. </a:t>
            </a:r>
          </a:p>
          <a:p>
            <a:pPr lvl="1">
              <a:lnSpc>
                <a:spcPct val="150000"/>
              </a:lnSpc>
            </a:pPr>
            <a:r>
              <a:rPr lang="en-US" sz="2000" dirty="0"/>
              <a:t>Otherwise, if the driver is already busy with some other request, it places the new request in the queue of pending requests</a:t>
            </a:r>
          </a:p>
        </p:txBody>
      </p:sp>
    </p:spTree>
    <p:extLst>
      <p:ext uri="{BB962C8B-B14F-4D97-AF65-F5344CB8AC3E}">
        <p14:creationId xmlns:p14="http://schemas.microsoft.com/office/powerpoint/2010/main" val="404267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722"/>
          </a:xfrm>
        </p:spPr>
        <p:txBody>
          <a:bodyPr>
            <a:normAutofit fontScale="90000"/>
          </a:bodyPr>
          <a:lstStyle/>
          <a:p>
            <a:r>
              <a:rPr lang="en-US" b="1" dirty="0"/>
              <a:t>Interrupt handlers</a:t>
            </a:r>
          </a:p>
        </p:txBody>
      </p:sp>
      <p:sp>
        <p:nvSpPr>
          <p:cNvPr id="3" name="Content Placeholder 2"/>
          <p:cNvSpPr>
            <a:spLocks noGrp="1"/>
          </p:cNvSpPr>
          <p:nvPr>
            <p:ph idx="1"/>
          </p:nvPr>
        </p:nvSpPr>
        <p:spPr>
          <a:xfrm>
            <a:off x="838200" y="1102658"/>
            <a:ext cx="10914530" cy="5607423"/>
          </a:xfrm>
        </p:spPr>
        <p:txBody>
          <a:bodyPr>
            <a:normAutofit/>
          </a:bodyPr>
          <a:lstStyle/>
          <a:p>
            <a:pPr>
              <a:lnSpc>
                <a:spcPct val="150000"/>
              </a:lnSpc>
            </a:pPr>
            <a:r>
              <a:rPr lang="en-US" sz="2800" dirty="0"/>
              <a:t>An interrupt handler, also known as an interrupt service routine or ISR, is a piece of software in a device driver, whose execution is triggered by the reception of an interrupt.</a:t>
            </a:r>
          </a:p>
          <a:p>
            <a:pPr>
              <a:lnSpc>
                <a:spcPct val="150000"/>
              </a:lnSpc>
            </a:pPr>
            <a:r>
              <a:rPr lang="en-US" sz="2800" dirty="0"/>
              <a:t>When the interrupt happens, the interrupt procedure does whatever it has to in order to handle the interrupt, updates data structures and wakes up process that was waiting for an interrupt to happen.</a:t>
            </a:r>
          </a:p>
          <a:p>
            <a:pPr>
              <a:lnSpc>
                <a:spcPct val="150000"/>
              </a:lnSpc>
            </a:pPr>
            <a:endParaRPr lang="en-US" sz="2800" dirty="0"/>
          </a:p>
        </p:txBody>
      </p:sp>
    </p:spTree>
    <p:extLst>
      <p:ext uri="{BB962C8B-B14F-4D97-AF65-F5344CB8AC3E}">
        <p14:creationId xmlns:p14="http://schemas.microsoft.com/office/powerpoint/2010/main" val="3099887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706"/>
            <a:ext cx="10515600" cy="564776"/>
          </a:xfrm>
        </p:spPr>
        <p:txBody>
          <a:bodyPr>
            <a:normAutofit fontScale="90000"/>
          </a:bodyPr>
          <a:lstStyle/>
          <a:p>
            <a:br>
              <a:rPr lang="en-US" b="1" dirty="0"/>
            </a:br>
            <a:r>
              <a:rPr lang="en-US" b="1" dirty="0"/>
              <a:t>Kernel I/O Subsystem</a:t>
            </a:r>
            <a:br>
              <a:rPr lang="en-US" b="1" dirty="0"/>
            </a:br>
            <a:endParaRPr lang="en-US" b="1" dirty="0"/>
          </a:p>
        </p:txBody>
      </p:sp>
      <p:sp>
        <p:nvSpPr>
          <p:cNvPr id="3" name="Content Placeholder 2"/>
          <p:cNvSpPr>
            <a:spLocks noGrp="1"/>
          </p:cNvSpPr>
          <p:nvPr>
            <p:ph idx="1"/>
          </p:nvPr>
        </p:nvSpPr>
        <p:spPr>
          <a:xfrm>
            <a:off x="430306" y="887506"/>
            <a:ext cx="11591364" cy="5849470"/>
          </a:xfrm>
        </p:spPr>
        <p:txBody>
          <a:bodyPr>
            <a:normAutofit fontScale="92500" lnSpcReduction="20000"/>
          </a:bodyPr>
          <a:lstStyle/>
          <a:p>
            <a:pPr>
              <a:lnSpc>
                <a:spcPct val="150000"/>
              </a:lnSpc>
            </a:pPr>
            <a:r>
              <a:rPr lang="en-US" sz="2400" dirty="0"/>
              <a:t>Kernel I/O Subsystem is responsible to provide many services related to I/O. Following are some of the services provided.</a:t>
            </a:r>
          </a:p>
          <a:p>
            <a:pPr>
              <a:lnSpc>
                <a:spcPct val="150000"/>
              </a:lnSpc>
            </a:pPr>
            <a:r>
              <a:rPr lang="en-US" sz="2400" b="1" dirty="0"/>
              <a:t>Scheduling</a:t>
            </a:r>
            <a:r>
              <a:rPr lang="en-US" sz="2400" dirty="0"/>
              <a:t> − Kernel schedules a set of I/O requests to determine a good order in which to execute them. When an application issues a blocking I/O system call, the request is placed on the queue for that device. The Kernel I/O scheduler rearranges the order of the queue to improve the overall system efficiency and the average response time experienced by the applications.</a:t>
            </a:r>
          </a:p>
          <a:p>
            <a:pPr>
              <a:lnSpc>
                <a:spcPct val="150000"/>
              </a:lnSpc>
            </a:pPr>
            <a:r>
              <a:rPr lang="en-US" sz="2400" b="1" dirty="0"/>
              <a:t>Buffering</a:t>
            </a:r>
            <a:r>
              <a:rPr lang="en-US" sz="2400" dirty="0"/>
              <a:t> − Kernel I/O Subsystem maintains a memory area known as buffer that stores data while they are transferred between two devices or between a device and an application operation. </a:t>
            </a:r>
          </a:p>
          <a:p>
            <a:pPr lvl="1">
              <a:lnSpc>
                <a:spcPct val="150000"/>
              </a:lnSpc>
            </a:pPr>
            <a:r>
              <a:rPr lang="en-US" sz="2000" dirty="0"/>
              <a:t>Buffering is done to cope with a speed mismatch between the producer and consumer of a data stream or to adapt between devices that have different data transfer sizes.</a:t>
            </a:r>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65576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3" y="134471"/>
            <a:ext cx="11873753" cy="6589058"/>
          </a:xfrm>
        </p:spPr>
        <p:txBody>
          <a:bodyPr>
            <a:normAutofit/>
          </a:bodyPr>
          <a:lstStyle/>
          <a:p>
            <a:pPr>
              <a:lnSpc>
                <a:spcPct val="150000"/>
              </a:lnSpc>
            </a:pPr>
            <a:r>
              <a:rPr lang="en-US" sz="2400" b="1" dirty="0"/>
              <a:t>Spooling and Device Reservation </a:t>
            </a:r>
            <a:r>
              <a:rPr lang="en-US" sz="2400" dirty="0"/>
              <a:t>− A spool is a buffer that holds output for a device, such as a printer, that cannot accept interleaved data streams. The spooling system copies the queued spool files to the printer one at a time. </a:t>
            </a:r>
          </a:p>
          <a:p>
            <a:pPr lvl="1">
              <a:lnSpc>
                <a:spcPct val="150000"/>
              </a:lnSpc>
            </a:pPr>
            <a:r>
              <a:rPr lang="en-US" sz="2000" dirty="0"/>
              <a:t>In some operating systems, spooling is managed by a system daemon process. </a:t>
            </a:r>
          </a:p>
          <a:p>
            <a:pPr lvl="1">
              <a:lnSpc>
                <a:spcPct val="150000"/>
              </a:lnSpc>
            </a:pPr>
            <a:r>
              <a:rPr lang="en-US" sz="2000" dirty="0"/>
              <a:t>In other operating systems, it is handled by an in kernel thread.</a:t>
            </a:r>
          </a:p>
          <a:p>
            <a:pPr>
              <a:lnSpc>
                <a:spcPct val="150000"/>
              </a:lnSpc>
            </a:pPr>
            <a:r>
              <a:rPr lang="en-US" sz="2400" b="1" dirty="0"/>
              <a:t>Error Handling </a:t>
            </a:r>
            <a:r>
              <a:rPr lang="en-US" sz="2400" dirty="0"/>
              <a:t>− An operating system that uses protected memory can guard against many kinds of hardware and application errors.</a:t>
            </a:r>
          </a:p>
          <a:p>
            <a:pPr>
              <a:lnSpc>
                <a:spcPct val="150000"/>
              </a:lnSpc>
            </a:pPr>
            <a:r>
              <a:rPr lang="en-US" sz="2400" b="1" dirty="0"/>
              <a:t>Caching</a:t>
            </a:r>
            <a:r>
              <a:rPr lang="en-US" sz="2400" dirty="0"/>
              <a:t> − Kernel maintains cache memory which is region of fast memory that holds copies of data. Access to the cached copy is more efficient than access to the original.</a:t>
            </a:r>
          </a:p>
          <a:p>
            <a:pPr>
              <a:lnSpc>
                <a:spcPct val="150000"/>
              </a:lnSpc>
            </a:pPr>
            <a:endParaRPr lang="en-US" sz="2400" dirty="0"/>
          </a:p>
        </p:txBody>
      </p:sp>
    </p:spTree>
    <p:extLst>
      <p:ext uri="{BB962C8B-B14F-4D97-AF65-F5344CB8AC3E}">
        <p14:creationId xmlns:p14="http://schemas.microsoft.com/office/powerpoint/2010/main" val="315156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normAutofit fontScale="90000"/>
          </a:bodyPr>
          <a:lstStyle/>
          <a:p>
            <a:r>
              <a:rPr lang="en-US" dirty="0"/>
              <a:t>Issues in IO Management</a:t>
            </a:r>
          </a:p>
        </p:txBody>
      </p:sp>
      <p:sp>
        <p:nvSpPr>
          <p:cNvPr id="3" name="Content Placeholder 2"/>
          <p:cNvSpPr>
            <a:spLocks noGrp="1"/>
          </p:cNvSpPr>
          <p:nvPr>
            <p:ph idx="1"/>
          </p:nvPr>
        </p:nvSpPr>
        <p:spPr>
          <a:xfrm>
            <a:off x="838199" y="1210234"/>
            <a:ext cx="11353801" cy="5540189"/>
          </a:xfrm>
        </p:spPr>
        <p:txBody>
          <a:bodyPr>
            <a:normAutofit fontScale="92500" lnSpcReduction="20000"/>
          </a:bodyPr>
          <a:lstStyle/>
          <a:p>
            <a:pPr>
              <a:lnSpc>
                <a:spcPct val="150000"/>
              </a:lnSpc>
            </a:pPr>
            <a:r>
              <a:rPr lang="en-US" sz="3200" dirty="0"/>
              <a:t>After analyzing device communication, you will notice that communication is required at the following three levels:</a:t>
            </a:r>
          </a:p>
          <a:p>
            <a:pPr>
              <a:lnSpc>
                <a:spcPct val="150000"/>
              </a:lnSpc>
            </a:pPr>
            <a:r>
              <a:rPr lang="en-US" sz="3200" dirty="0"/>
              <a:t>The need for a human to input information and receive output from a computer.</a:t>
            </a:r>
          </a:p>
          <a:p>
            <a:pPr>
              <a:lnSpc>
                <a:spcPct val="150000"/>
              </a:lnSpc>
            </a:pPr>
            <a:r>
              <a:rPr lang="en-US" sz="3200" dirty="0"/>
              <a:t>The need for a device to input information and receive output from a computer.</a:t>
            </a:r>
          </a:p>
          <a:p>
            <a:pPr>
              <a:lnSpc>
                <a:spcPct val="150000"/>
              </a:lnSpc>
            </a:pPr>
            <a:r>
              <a:rPr lang="en-US" sz="3200" dirty="0"/>
              <a:t>The need for computers to communicate (receive/send information) over networks.</a:t>
            </a:r>
          </a:p>
        </p:txBody>
      </p:sp>
    </p:spTree>
    <p:extLst>
      <p:ext uri="{BB962C8B-B14F-4D97-AF65-F5344CB8AC3E}">
        <p14:creationId xmlns:p14="http://schemas.microsoft.com/office/powerpoint/2010/main" val="211059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fontScale="90000"/>
          </a:bodyPr>
          <a:lstStyle/>
          <a:p>
            <a:br>
              <a:rPr lang="en-US" dirty="0"/>
            </a:br>
            <a:r>
              <a:rPr lang="en-US" dirty="0"/>
              <a:t>Take Home</a:t>
            </a:r>
            <a:br>
              <a:rPr lang="en-US" dirty="0"/>
            </a:br>
            <a:endParaRPr lang="en-US" dirty="0"/>
          </a:p>
        </p:txBody>
      </p:sp>
      <p:sp>
        <p:nvSpPr>
          <p:cNvPr id="3" name="Content Placeholder 2"/>
          <p:cNvSpPr>
            <a:spLocks noGrp="1"/>
          </p:cNvSpPr>
          <p:nvPr>
            <p:ph idx="1"/>
          </p:nvPr>
        </p:nvSpPr>
        <p:spPr>
          <a:xfrm>
            <a:off x="838200" y="1183341"/>
            <a:ext cx="11129682" cy="5459506"/>
          </a:xfrm>
        </p:spPr>
        <p:txBody>
          <a:bodyPr>
            <a:normAutofit/>
          </a:bodyPr>
          <a:lstStyle/>
          <a:p>
            <a:pPr lvl="1">
              <a:lnSpc>
                <a:spcPct val="200000"/>
              </a:lnSpc>
            </a:pPr>
            <a:r>
              <a:rPr lang="en-US" sz="3200" dirty="0"/>
              <a:t>Read about the following modes of communication between devices.</a:t>
            </a:r>
          </a:p>
          <a:p>
            <a:pPr lvl="2">
              <a:lnSpc>
                <a:spcPct val="200000"/>
              </a:lnSpc>
            </a:pPr>
            <a:r>
              <a:rPr lang="en-US" sz="2800" dirty="0"/>
              <a:t>Programmed mode</a:t>
            </a:r>
          </a:p>
          <a:p>
            <a:pPr lvl="2">
              <a:lnSpc>
                <a:spcPct val="200000"/>
              </a:lnSpc>
            </a:pPr>
            <a:r>
              <a:rPr lang="en-US" sz="2800" dirty="0"/>
              <a:t>Polling mode</a:t>
            </a:r>
          </a:p>
          <a:p>
            <a:pPr lvl="2">
              <a:lnSpc>
                <a:spcPct val="200000"/>
              </a:lnSpc>
            </a:pPr>
            <a:r>
              <a:rPr lang="en-US" sz="2800" dirty="0"/>
              <a:t>Interrupt mode</a:t>
            </a:r>
          </a:p>
        </p:txBody>
      </p:sp>
    </p:spTree>
    <p:extLst>
      <p:ext uri="{BB962C8B-B14F-4D97-AF65-F5344CB8AC3E}">
        <p14:creationId xmlns:p14="http://schemas.microsoft.com/office/powerpoint/2010/main" val="399744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631474"/>
          </a:xfrm>
        </p:spPr>
        <p:txBody>
          <a:bodyPr>
            <a:normAutofit fontScale="90000"/>
          </a:bodyPr>
          <a:lstStyle/>
          <a:p>
            <a:r>
              <a:rPr lang="en-US" dirty="0"/>
              <a:t>REVISION QUESTIONS </a:t>
            </a:r>
          </a:p>
        </p:txBody>
      </p:sp>
      <p:sp>
        <p:nvSpPr>
          <p:cNvPr id="3" name="Content Placeholder 2"/>
          <p:cNvSpPr>
            <a:spLocks noGrp="1"/>
          </p:cNvSpPr>
          <p:nvPr>
            <p:ph idx="1"/>
          </p:nvPr>
        </p:nvSpPr>
        <p:spPr>
          <a:xfrm>
            <a:off x="255494" y="631474"/>
            <a:ext cx="11779624" cy="6078608"/>
          </a:xfrm>
        </p:spPr>
        <p:txBody>
          <a:bodyPr>
            <a:normAutofit fontScale="92500" lnSpcReduction="20000"/>
          </a:bodyPr>
          <a:lstStyle/>
          <a:p>
            <a:pPr marL="617220" lvl="1" indent="-342900">
              <a:buFont typeface="+mj-lt"/>
              <a:buAutoNum type="arabicPeriod"/>
            </a:pPr>
            <a:r>
              <a:rPr lang="en-US" dirty="0"/>
              <a:t>What is the relationship between threads and processes? </a:t>
            </a:r>
          </a:p>
          <a:p>
            <a:pPr marL="617220" lvl="1" indent="-342900">
              <a:buFont typeface="+mj-lt"/>
              <a:buAutoNum type="arabicPeriod"/>
            </a:pPr>
            <a:r>
              <a:rPr lang="en-US" dirty="0"/>
              <a:t>What file access pattern is particularly suited to chained file allocation on disk? </a:t>
            </a:r>
          </a:p>
          <a:p>
            <a:pPr marL="617220" lvl="1" indent="-342900">
              <a:buFont typeface="+mj-lt"/>
              <a:buAutoNum type="arabicPeriod"/>
            </a:pPr>
            <a:r>
              <a:rPr lang="en-US" dirty="0"/>
              <a:t>What file allocation strategy is most appropriate for random access files? </a:t>
            </a:r>
          </a:p>
          <a:p>
            <a:pPr marL="617220" lvl="1" indent="-342900">
              <a:buFont typeface="+mj-lt"/>
              <a:buAutoNum type="arabicPeriod"/>
            </a:pPr>
            <a:r>
              <a:rPr lang="en-US" dirty="0"/>
              <a:t>Compare I/O based on polling with interrupt-driven I/O, what would be the most appropriate situation you would choose to implement one technique over the other? </a:t>
            </a:r>
          </a:p>
          <a:p>
            <a:pPr marL="617220" lvl="1" indent="-342900">
              <a:buFont typeface="+mj-lt"/>
              <a:buAutoNum type="arabicPeriod"/>
            </a:pPr>
            <a:r>
              <a:rPr lang="en-US" dirty="0"/>
              <a:t>Define the following terms as used in operating systems </a:t>
            </a:r>
          </a:p>
          <a:p>
            <a:pPr lvl="2"/>
            <a:r>
              <a:rPr lang="en-US" dirty="0"/>
              <a:t>Deadlock </a:t>
            </a:r>
          </a:p>
          <a:p>
            <a:pPr lvl="2"/>
            <a:r>
              <a:rPr lang="en-US" dirty="0"/>
              <a:t>Starvation</a:t>
            </a:r>
          </a:p>
          <a:p>
            <a:pPr lvl="2"/>
            <a:r>
              <a:rPr lang="en-US" dirty="0"/>
              <a:t>SYSGEN</a:t>
            </a:r>
          </a:p>
          <a:p>
            <a:pPr lvl="2"/>
            <a:r>
              <a:rPr lang="en-US" dirty="0"/>
              <a:t> Inter process communication</a:t>
            </a:r>
          </a:p>
          <a:p>
            <a:pPr marL="617220" lvl="1" indent="-342900">
              <a:buFont typeface="+mj-lt"/>
              <a:buAutoNum type="arabicPeriod"/>
            </a:pPr>
            <a:r>
              <a:rPr lang="en-US" dirty="0"/>
              <a:t>What is the difference between a deadlock and starvation?</a:t>
            </a:r>
          </a:p>
          <a:p>
            <a:pPr marL="617220" lvl="1" indent="-342900">
              <a:buFont typeface="+mj-lt"/>
              <a:buAutoNum type="arabicPeriod"/>
            </a:pPr>
            <a:r>
              <a:rPr lang="en-US" dirty="0"/>
              <a:t>Explain the following memory allocation algorithms. </a:t>
            </a:r>
          </a:p>
          <a:p>
            <a:pPr lvl="2"/>
            <a:r>
              <a:rPr lang="en-US" dirty="0"/>
              <a:t>First Fit</a:t>
            </a:r>
          </a:p>
          <a:p>
            <a:pPr lvl="2"/>
            <a:r>
              <a:rPr lang="en-US" dirty="0"/>
              <a:t>Best fit</a:t>
            </a:r>
          </a:p>
          <a:p>
            <a:pPr lvl="2"/>
            <a:r>
              <a:rPr lang="en-US" dirty="0"/>
              <a:t>Worst fit</a:t>
            </a:r>
          </a:p>
          <a:p>
            <a:pPr lvl="2"/>
            <a:r>
              <a:rPr lang="en-US" dirty="0"/>
              <a:t>Buddy's system</a:t>
            </a:r>
          </a:p>
          <a:p>
            <a:pPr lvl="2"/>
            <a:r>
              <a:rPr lang="en-US" dirty="0"/>
              <a:t>Next fit</a:t>
            </a:r>
          </a:p>
          <a:p>
            <a:pPr marL="617220" lvl="1" indent="-342900">
              <a:buFont typeface="+mj-lt"/>
              <a:buAutoNum type="arabicPeriod"/>
            </a:pPr>
            <a:r>
              <a:rPr lang="en-US" dirty="0"/>
              <a:t>What are the differences between Real Time System and Timesharing System? </a:t>
            </a:r>
          </a:p>
          <a:p>
            <a:pPr marL="617220" lvl="1" indent="-342900">
              <a:buFont typeface="+mj-lt"/>
              <a:buAutoNum type="arabicPeriod"/>
            </a:pPr>
            <a:r>
              <a:rPr lang="en-US" dirty="0"/>
              <a:t>What are the advantages of multiprogramming?</a:t>
            </a:r>
            <a:r>
              <a:rPr lang="en-US" b="1" dirty="0"/>
              <a:t> </a:t>
            </a:r>
            <a:endParaRPr lang="en-US" dirty="0"/>
          </a:p>
          <a:p>
            <a:pPr marL="617220" lvl="1" indent="-342900">
              <a:buFont typeface="+mj-lt"/>
              <a:buAutoNum type="arabicPeriod"/>
            </a:pPr>
            <a:r>
              <a:rPr lang="en-US" dirty="0"/>
              <a:t>What are the different principles which must be considered when selecting of a scheduling algorithm? </a:t>
            </a:r>
          </a:p>
          <a:p>
            <a:pPr marL="617220" lvl="1" indent="-342900">
              <a:buFont typeface="+mj-lt"/>
              <a:buAutoNum type="arabicPeriod"/>
            </a:pPr>
            <a:r>
              <a:rPr lang="en-US" dirty="0"/>
              <a:t>What role do device controllers and device drivers play in a computer system? </a:t>
            </a:r>
          </a:p>
          <a:p>
            <a:pPr marL="617220" lvl="1" indent="-342900">
              <a:buFont typeface="+mj-lt"/>
              <a:buAutoNum type="arabicPeriod"/>
            </a:pPr>
            <a:r>
              <a:rPr lang="en-US" dirty="0"/>
              <a:t>What is the name of the small piece of code that locates the kernel and loads it into main memory? </a:t>
            </a:r>
          </a:p>
          <a:p>
            <a:pPr marL="617220" lvl="1" indent="-342900">
              <a:buFont typeface="+mj-lt"/>
              <a:buAutoNum type="arabicPeriod"/>
            </a:pPr>
            <a:r>
              <a:rPr lang="en-US" dirty="0"/>
              <a:t>Explain the purpose of an interrupt vector. </a:t>
            </a:r>
          </a:p>
          <a:p>
            <a:endParaRPr lang="en-US" dirty="0"/>
          </a:p>
        </p:txBody>
      </p:sp>
    </p:spTree>
    <p:extLst>
      <p:ext uri="{BB962C8B-B14F-4D97-AF65-F5344CB8AC3E}">
        <p14:creationId xmlns:p14="http://schemas.microsoft.com/office/powerpoint/2010/main" val="406984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719" y="0"/>
            <a:ext cx="10058400" cy="523897"/>
          </a:xfrm>
        </p:spPr>
        <p:txBody>
          <a:bodyPr>
            <a:normAutofit fontScale="90000"/>
          </a:bodyPr>
          <a:lstStyle/>
          <a:p>
            <a:r>
              <a:rPr lang="en-US" dirty="0"/>
              <a:t>QUESTIONS CONT;</a:t>
            </a:r>
          </a:p>
        </p:txBody>
      </p:sp>
      <p:sp>
        <p:nvSpPr>
          <p:cNvPr id="3" name="Content Placeholder 2"/>
          <p:cNvSpPr>
            <a:spLocks noGrp="1"/>
          </p:cNvSpPr>
          <p:nvPr>
            <p:ph idx="1"/>
          </p:nvPr>
        </p:nvSpPr>
        <p:spPr>
          <a:xfrm>
            <a:off x="228601" y="672353"/>
            <a:ext cx="11672046" cy="5970494"/>
          </a:xfrm>
        </p:spPr>
        <p:txBody>
          <a:bodyPr>
            <a:normAutofit fontScale="92500" lnSpcReduction="10000"/>
          </a:bodyPr>
          <a:lstStyle/>
          <a:p>
            <a:pPr marL="457200" indent="-457200">
              <a:lnSpc>
                <a:spcPct val="150000"/>
              </a:lnSpc>
              <a:buFont typeface="+mj-lt"/>
              <a:buAutoNum type="arabicPeriod" startAt="14"/>
            </a:pPr>
            <a:r>
              <a:rPr lang="en-US" sz="2400" dirty="0"/>
              <a:t>Why is an operating system seen as a resource allocator?</a:t>
            </a:r>
          </a:p>
          <a:p>
            <a:pPr marL="457200" indent="-457200">
              <a:lnSpc>
                <a:spcPct val="150000"/>
              </a:lnSpc>
              <a:buFont typeface="+mj-lt"/>
              <a:buAutoNum type="arabicPeriod" startAt="14"/>
            </a:pPr>
            <a:r>
              <a:rPr lang="en-US" sz="2400" dirty="0"/>
              <a:t>List at least three categories of system programs .</a:t>
            </a:r>
          </a:p>
          <a:p>
            <a:pPr marL="457200" indent="-457200">
              <a:lnSpc>
                <a:spcPct val="150000"/>
              </a:lnSpc>
              <a:buFont typeface="+mj-lt"/>
              <a:buAutoNum type="arabicPeriod" startAt="14"/>
            </a:pPr>
            <a:r>
              <a:rPr lang="en-US" sz="2400" dirty="0"/>
              <a:t>What is the difference between policy and mechanism?</a:t>
            </a:r>
          </a:p>
          <a:p>
            <a:pPr marL="457200" indent="-457200">
              <a:lnSpc>
                <a:spcPct val="150000"/>
              </a:lnSpc>
              <a:buFont typeface="+mj-lt"/>
              <a:buAutoNum type="arabicPeriod" startAt="14"/>
            </a:pPr>
            <a:r>
              <a:rPr lang="en-US" sz="2400" dirty="0"/>
              <a:t>What technique do microkernels use to communicate between services? </a:t>
            </a:r>
          </a:p>
          <a:p>
            <a:pPr marL="457200" indent="-457200">
              <a:lnSpc>
                <a:spcPct val="150000"/>
              </a:lnSpc>
              <a:buFont typeface="+mj-lt"/>
              <a:buAutoNum type="arabicPeriod" startAt="14"/>
            </a:pPr>
            <a:r>
              <a:rPr lang="en-US" sz="2400" dirty="0"/>
              <a:t>Name two activities the operating system is responsible for in connection with disk management</a:t>
            </a:r>
          </a:p>
          <a:p>
            <a:pPr marL="457200" indent="-457200">
              <a:lnSpc>
                <a:spcPct val="150000"/>
              </a:lnSpc>
              <a:buFont typeface="+mj-lt"/>
              <a:buAutoNum type="arabicPeriod" startAt="14"/>
            </a:pPr>
            <a:r>
              <a:rPr lang="en-US" sz="2400" dirty="0"/>
              <a:t>What are the two devices that run the iOS operating system? </a:t>
            </a:r>
          </a:p>
          <a:p>
            <a:pPr marL="457200" indent="-457200">
              <a:lnSpc>
                <a:spcPct val="150000"/>
              </a:lnSpc>
              <a:buFont typeface="+mj-lt"/>
              <a:buAutoNum type="arabicPeriod" startAt="14"/>
            </a:pPr>
            <a:r>
              <a:rPr lang="en-US" sz="2400" dirty="0"/>
              <a:t>True or False? The view most users see of the operating system is defined by application and system programs rather than system calls.</a:t>
            </a:r>
          </a:p>
          <a:p>
            <a:pPr marL="457200" indent="-457200">
              <a:lnSpc>
                <a:spcPct val="150000"/>
              </a:lnSpc>
              <a:buFont typeface="+mj-lt"/>
              <a:buAutoNum type="arabicPeriod" startAt="14"/>
            </a:pPr>
            <a:r>
              <a:rPr lang="en-US" sz="2400" dirty="0"/>
              <a:t>Give an example of an operating system that uses a simple structure. </a:t>
            </a:r>
          </a:p>
          <a:p>
            <a:pPr marL="457200" indent="-457200">
              <a:lnSpc>
                <a:spcPct val="150000"/>
              </a:lnSpc>
              <a:buFont typeface="+mj-lt"/>
              <a:buAutoNum type="arabicPeriod" startAt="14"/>
            </a:pPr>
            <a:endParaRPr lang="en-US" sz="2400" dirty="0"/>
          </a:p>
        </p:txBody>
      </p:sp>
    </p:spTree>
    <p:extLst>
      <p:ext uri="{BB962C8B-B14F-4D97-AF65-F5344CB8AC3E}">
        <p14:creationId xmlns:p14="http://schemas.microsoft.com/office/powerpoint/2010/main" val="230974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718" y="108114"/>
            <a:ext cx="10058400" cy="658368"/>
          </a:xfrm>
        </p:spPr>
        <p:txBody>
          <a:bodyPr>
            <a:normAutofit fontScale="90000"/>
          </a:bodyPr>
          <a:lstStyle/>
          <a:p>
            <a:r>
              <a:rPr lang="en-US" dirty="0"/>
              <a:t>QUESTIONS CONT;</a:t>
            </a:r>
          </a:p>
        </p:txBody>
      </p:sp>
      <p:sp>
        <p:nvSpPr>
          <p:cNvPr id="3" name="Content Placeholder 2"/>
          <p:cNvSpPr>
            <a:spLocks noGrp="1"/>
          </p:cNvSpPr>
          <p:nvPr>
            <p:ph idx="1"/>
          </p:nvPr>
        </p:nvSpPr>
        <p:spPr>
          <a:xfrm>
            <a:off x="833718" y="766482"/>
            <a:ext cx="10542494" cy="5755342"/>
          </a:xfrm>
        </p:spPr>
        <p:txBody>
          <a:bodyPr>
            <a:normAutofit fontScale="92500" lnSpcReduction="10000"/>
          </a:bodyPr>
          <a:lstStyle/>
          <a:p>
            <a:pPr>
              <a:lnSpc>
                <a:spcPct val="150000"/>
              </a:lnSpc>
            </a:pPr>
            <a:r>
              <a:rPr lang="en-US" sz="2400" dirty="0"/>
              <a:t>With the help of a diagram define a system call </a:t>
            </a:r>
          </a:p>
          <a:p>
            <a:pPr>
              <a:lnSpc>
                <a:spcPct val="150000"/>
              </a:lnSpc>
            </a:pPr>
            <a:r>
              <a:rPr lang="en-US" sz="2400" dirty="0"/>
              <a:t>Identify at least five (5) operating system services that are useful to users </a:t>
            </a:r>
          </a:p>
          <a:p>
            <a:pPr>
              <a:lnSpc>
                <a:spcPct val="150000"/>
              </a:lnSpc>
              <a:buFont typeface="Wingdings" panose="05000000000000000000" pitchFamily="2" charset="2"/>
              <a:buChar char="Ø"/>
            </a:pPr>
            <a:r>
              <a:rPr lang="en-US" sz="2400" dirty="0"/>
              <a:t>Explain at least three operating system functions that maintain efficient operation of the system. </a:t>
            </a:r>
          </a:p>
          <a:p>
            <a:pPr lvl="1">
              <a:lnSpc>
                <a:spcPct val="150000"/>
              </a:lnSpc>
            </a:pPr>
            <a:r>
              <a:rPr lang="en-US" sz="2000" dirty="0"/>
              <a:t>Explain the two different approaches for providing a user interface</a:t>
            </a:r>
          </a:p>
          <a:p>
            <a:pPr lvl="1">
              <a:lnSpc>
                <a:spcPct val="150000"/>
              </a:lnSpc>
            </a:pPr>
            <a:r>
              <a:rPr lang="en-US" sz="2000" dirty="0"/>
              <a:t>What are the four main ways of structuring an operating system </a:t>
            </a:r>
          </a:p>
          <a:p>
            <a:pPr>
              <a:lnSpc>
                <a:spcPct val="150000"/>
              </a:lnSpc>
            </a:pPr>
            <a:r>
              <a:rPr lang="en-US" sz="2400" dirty="0"/>
              <a:t>Define a process</a:t>
            </a:r>
          </a:p>
          <a:p>
            <a:pPr>
              <a:lnSpc>
                <a:spcPct val="150000"/>
              </a:lnSpc>
            </a:pPr>
            <a:r>
              <a:rPr lang="en-US" sz="2400" dirty="0"/>
              <a:t>With the help of a diagram, explain the five (5) states of a process .</a:t>
            </a:r>
          </a:p>
          <a:p>
            <a:pPr>
              <a:lnSpc>
                <a:spcPct val="150000"/>
              </a:lnSpc>
            </a:pPr>
            <a:r>
              <a:rPr lang="en-US" sz="2400" dirty="0"/>
              <a:t>What is the difference between non-pre-emptive and pre-emptive process scheduling?</a:t>
            </a:r>
          </a:p>
          <a:p>
            <a:pPr>
              <a:lnSpc>
                <a:spcPct val="150000"/>
              </a:lnSpc>
            </a:pPr>
            <a:endParaRPr lang="en-US" sz="2400" dirty="0"/>
          </a:p>
        </p:txBody>
      </p:sp>
    </p:spTree>
    <p:extLst>
      <p:ext uri="{BB962C8B-B14F-4D97-AF65-F5344CB8AC3E}">
        <p14:creationId xmlns:p14="http://schemas.microsoft.com/office/powerpoint/2010/main" val="14042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normAutofit fontScale="90000"/>
          </a:bodyPr>
          <a:lstStyle/>
          <a:p>
            <a:br>
              <a:rPr lang="en-US" dirty="0"/>
            </a:br>
            <a:r>
              <a:rPr lang="en-US" dirty="0"/>
              <a:t>Operating System - I/O Hardware </a:t>
            </a:r>
            <a:br>
              <a:rPr lang="en-US" dirty="0"/>
            </a:br>
            <a:endParaRPr lang="en-US" dirty="0"/>
          </a:p>
        </p:txBody>
      </p:sp>
      <p:sp>
        <p:nvSpPr>
          <p:cNvPr id="3" name="Content Placeholder 2"/>
          <p:cNvSpPr>
            <a:spLocks noGrp="1"/>
          </p:cNvSpPr>
          <p:nvPr>
            <p:ph idx="1"/>
          </p:nvPr>
        </p:nvSpPr>
        <p:spPr>
          <a:xfrm>
            <a:off x="363071" y="1183342"/>
            <a:ext cx="11685493" cy="5540187"/>
          </a:xfrm>
        </p:spPr>
        <p:txBody>
          <a:bodyPr>
            <a:normAutofit lnSpcReduction="10000"/>
          </a:bodyPr>
          <a:lstStyle/>
          <a:p>
            <a:r>
              <a:rPr lang="en-US" dirty="0"/>
              <a:t>One of the important jobs of an Operating System is to manage various I/O devices including </a:t>
            </a:r>
          </a:p>
          <a:p>
            <a:pPr lvl="1"/>
            <a:r>
              <a:rPr lang="en-US" dirty="0"/>
              <a:t>mouse, </a:t>
            </a:r>
          </a:p>
          <a:p>
            <a:pPr lvl="1"/>
            <a:r>
              <a:rPr lang="en-US" dirty="0"/>
              <a:t>keyboards, </a:t>
            </a:r>
          </a:p>
          <a:p>
            <a:pPr lvl="1"/>
            <a:r>
              <a:rPr lang="en-US" dirty="0"/>
              <a:t>touch pad, </a:t>
            </a:r>
          </a:p>
          <a:p>
            <a:pPr lvl="1"/>
            <a:r>
              <a:rPr lang="en-US" dirty="0"/>
              <a:t>disk drives, </a:t>
            </a:r>
          </a:p>
          <a:p>
            <a:pPr lvl="1"/>
            <a:r>
              <a:rPr lang="en-US" dirty="0"/>
              <a:t>display adapters, </a:t>
            </a:r>
          </a:p>
          <a:p>
            <a:pPr lvl="1"/>
            <a:r>
              <a:rPr lang="en-US" dirty="0"/>
              <a:t>USB devices, </a:t>
            </a:r>
          </a:p>
          <a:p>
            <a:pPr lvl="1"/>
            <a:r>
              <a:rPr lang="en-US" dirty="0"/>
              <a:t>Bit-mapped screen, </a:t>
            </a:r>
          </a:p>
          <a:p>
            <a:pPr lvl="1"/>
            <a:r>
              <a:rPr lang="en-US" dirty="0"/>
              <a:t>LED, </a:t>
            </a:r>
          </a:p>
          <a:p>
            <a:pPr lvl="1"/>
            <a:r>
              <a:rPr lang="en-US" dirty="0"/>
              <a:t>Analog-to-digital converter, </a:t>
            </a:r>
          </a:p>
          <a:p>
            <a:pPr lvl="1"/>
            <a:r>
              <a:rPr lang="en-US" dirty="0"/>
              <a:t>On/off switch, </a:t>
            </a:r>
          </a:p>
          <a:p>
            <a:pPr lvl="1"/>
            <a:r>
              <a:rPr lang="en-US" dirty="0"/>
              <a:t>network connections, </a:t>
            </a:r>
          </a:p>
          <a:p>
            <a:pPr lvl="1"/>
            <a:r>
              <a:rPr lang="en-US" dirty="0"/>
              <a:t>audio I/O, </a:t>
            </a:r>
          </a:p>
          <a:p>
            <a:pPr lvl="1"/>
            <a:r>
              <a:rPr lang="en-US" dirty="0"/>
              <a:t>printers etc.</a:t>
            </a:r>
          </a:p>
          <a:p>
            <a:r>
              <a:rPr lang="en-US" dirty="0"/>
              <a:t>An I/O system is required to take an application I/O request and send it to the physical device, then take whatever response comes back from the device and send it to the application. I/O devices can be divided into two categories </a:t>
            </a:r>
          </a:p>
        </p:txBody>
      </p:sp>
    </p:spTree>
    <p:extLst>
      <p:ext uri="{BB962C8B-B14F-4D97-AF65-F5344CB8AC3E}">
        <p14:creationId xmlns:p14="http://schemas.microsoft.com/office/powerpoint/2010/main" val="2328431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61365"/>
            <a:ext cx="11510682" cy="6508376"/>
          </a:xfrm>
        </p:spPr>
        <p:txBody>
          <a:bodyPr>
            <a:noAutofit/>
          </a:bodyPr>
          <a:lstStyle/>
          <a:p>
            <a:pPr>
              <a:lnSpc>
                <a:spcPct val="200000"/>
              </a:lnSpc>
            </a:pPr>
            <a:r>
              <a:rPr lang="en-US" sz="1600" dirty="0"/>
              <a:t>Explain the following terms as used in memory management .</a:t>
            </a:r>
          </a:p>
          <a:p>
            <a:pPr lvl="1">
              <a:lnSpc>
                <a:spcPct val="200000"/>
              </a:lnSpc>
            </a:pPr>
            <a:r>
              <a:rPr lang="en-US" sz="1400" dirty="0"/>
              <a:t>Thrashing</a:t>
            </a:r>
          </a:p>
          <a:p>
            <a:pPr lvl="1">
              <a:lnSpc>
                <a:spcPct val="200000"/>
              </a:lnSpc>
            </a:pPr>
            <a:r>
              <a:rPr lang="en-US" sz="1400" dirty="0"/>
              <a:t>Caching</a:t>
            </a:r>
          </a:p>
          <a:p>
            <a:pPr lvl="1">
              <a:lnSpc>
                <a:spcPct val="200000"/>
              </a:lnSpc>
            </a:pPr>
            <a:r>
              <a:rPr lang="en-US" sz="1400" dirty="0"/>
              <a:t>Swapping</a:t>
            </a:r>
          </a:p>
          <a:p>
            <a:pPr lvl="1">
              <a:lnSpc>
                <a:spcPct val="200000"/>
              </a:lnSpc>
            </a:pPr>
            <a:r>
              <a:rPr lang="en-US" sz="1400" dirty="0"/>
              <a:t>Paging</a:t>
            </a:r>
          </a:p>
          <a:p>
            <a:pPr lvl="1">
              <a:lnSpc>
                <a:spcPct val="200000"/>
              </a:lnSpc>
            </a:pPr>
            <a:r>
              <a:rPr lang="en-US" sz="1400" dirty="0"/>
              <a:t>Replacement </a:t>
            </a:r>
          </a:p>
          <a:p>
            <a:pPr>
              <a:lnSpc>
                <a:spcPct val="200000"/>
              </a:lnSpc>
            </a:pPr>
            <a:r>
              <a:rPr lang="en-US" sz="1600" dirty="0"/>
              <a:t>With the help of a diagram define an operating system.</a:t>
            </a:r>
          </a:p>
          <a:p>
            <a:pPr>
              <a:lnSpc>
                <a:spcPct val="200000"/>
              </a:lnSpc>
            </a:pPr>
            <a:r>
              <a:rPr lang="en-US" sz="1600" dirty="0"/>
              <a:t>With examples describe at least six (6) functions of the operating system.</a:t>
            </a:r>
          </a:p>
          <a:p>
            <a:pPr>
              <a:lnSpc>
                <a:spcPct val="200000"/>
              </a:lnSpc>
            </a:pPr>
            <a:r>
              <a:rPr lang="en-US" sz="1600" dirty="0"/>
              <a:t>Explain the following types of operating systems.</a:t>
            </a:r>
          </a:p>
          <a:p>
            <a:pPr lvl="1">
              <a:lnSpc>
                <a:spcPct val="200000"/>
              </a:lnSpc>
            </a:pPr>
            <a:r>
              <a:rPr lang="en-US" sz="1400" dirty="0"/>
              <a:t>Batch operating systems</a:t>
            </a:r>
          </a:p>
          <a:p>
            <a:pPr lvl="1">
              <a:lnSpc>
                <a:spcPct val="200000"/>
              </a:lnSpc>
            </a:pPr>
            <a:r>
              <a:rPr lang="en-US" sz="1400" dirty="0"/>
              <a:t>Network operating systems</a:t>
            </a:r>
          </a:p>
          <a:p>
            <a:pPr lvl="1">
              <a:lnSpc>
                <a:spcPct val="200000"/>
              </a:lnSpc>
            </a:pPr>
            <a:r>
              <a:rPr lang="en-US" sz="1400" dirty="0"/>
              <a:t>Distributed operating systems</a:t>
            </a:r>
          </a:p>
          <a:p>
            <a:pPr lvl="1">
              <a:lnSpc>
                <a:spcPct val="200000"/>
              </a:lnSpc>
            </a:pPr>
            <a:r>
              <a:rPr lang="en-US" sz="1400" dirty="0"/>
              <a:t>Parallel systems</a:t>
            </a:r>
          </a:p>
          <a:p>
            <a:pPr>
              <a:lnSpc>
                <a:spcPct val="200000"/>
              </a:lnSpc>
            </a:pPr>
            <a:endParaRPr lang="en-US" sz="1600" dirty="0"/>
          </a:p>
          <a:p>
            <a:pPr>
              <a:lnSpc>
                <a:spcPct val="200000"/>
              </a:lnSpc>
            </a:pPr>
            <a:endParaRPr lang="en-US" sz="1600" dirty="0"/>
          </a:p>
        </p:txBody>
      </p:sp>
    </p:spTree>
    <p:extLst>
      <p:ext uri="{BB962C8B-B14F-4D97-AF65-F5344CB8AC3E}">
        <p14:creationId xmlns:p14="http://schemas.microsoft.com/office/powerpoint/2010/main" val="1937188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28600"/>
            <a:ext cx="11698942" cy="6508376"/>
          </a:xfrm>
        </p:spPr>
        <p:txBody>
          <a:bodyPr>
            <a:normAutofit/>
          </a:bodyPr>
          <a:lstStyle/>
          <a:p>
            <a:pPr>
              <a:lnSpc>
                <a:spcPct val="150000"/>
              </a:lnSpc>
            </a:pPr>
            <a:r>
              <a:rPr lang="en-US" sz="3200" dirty="0"/>
              <a:t>Define CPU scheduling (1 mark)</a:t>
            </a:r>
          </a:p>
          <a:p>
            <a:pPr>
              <a:lnSpc>
                <a:spcPct val="150000"/>
              </a:lnSpc>
            </a:pPr>
            <a:r>
              <a:rPr lang="en-US" sz="3200" dirty="0"/>
              <a:t>Describe the following scheduling algorithms (1mark @)</a:t>
            </a:r>
          </a:p>
          <a:p>
            <a:pPr lvl="1">
              <a:lnSpc>
                <a:spcPct val="150000"/>
              </a:lnSpc>
            </a:pPr>
            <a:r>
              <a:rPr lang="en-US" sz="2800" dirty="0"/>
              <a:t>First Come First Serve (FCFS)</a:t>
            </a:r>
          </a:p>
          <a:p>
            <a:pPr lvl="1">
              <a:lnSpc>
                <a:spcPct val="150000"/>
              </a:lnSpc>
            </a:pPr>
            <a:r>
              <a:rPr lang="en-US" sz="2800" dirty="0"/>
              <a:t>Shortest Job First (SJF)</a:t>
            </a:r>
          </a:p>
          <a:p>
            <a:pPr lvl="1">
              <a:lnSpc>
                <a:spcPct val="150000"/>
              </a:lnSpc>
            </a:pPr>
            <a:r>
              <a:rPr lang="en-US" sz="2800" dirty="0"/>
              <a:t>Round Robin</a:t>
            </a:r>
          </a:p>
          <a:p>
            <a:pPr lvl="1">
              <a:lnSpc>
                <a:spcPct val="150000"/>
              </a:lnSpc>
            </a:pPr>
            <a:r>
              <a:rPr lang="en-US" sz="2800" dirty="0"/>
              <a:t>Multi-level queue scheduling  </a:t>
            </a:r>
          </a:p>
          <a:p>
            <a:pPr lvl="1">
              <a:lnSpc>
                <a:spcPct val="150000"/>
              </a:lnSpc>
            </a:pPr>
            <a:r>
              <a:rPr lang="en-US" sz="2800" dirty="0"/>
              <a:t>Multi-level feedback queue scheduling </a:t>
            </a:r>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1540246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647" y="107577"/>
            <a:ext cx="11430000" cy="6064624"/>
          </a:xfrm>
        </p:spPr>
        <p:txBody>
          <a:bodyPr>
            <a:noAutofit/>
          </a:bodyPr>
          <a:lstStyle/>
          <a:p>
            <a:pPr marL="0" indent="0">
              <a:lnSpc>
                <a:spcPct val="150000"/>
              </a:lnSpc>
              <a:buNone/>
            </a:pPr>
            <a:r>
              <a:rPr lang="en-US" sz="2400" dirty="0"/>
              <a:t>Shown below is the workload for 5 processes arriving at time zero in the order given below. Using the information provided below, find out which algorithm among FCFS, SJF and Round Robin with quantum 10, would give the minimum average time. (14 marks)</a:t>
            </a:r>
          </a:p>
          <a:p>
            <a:pPr>
              <a:lnSpc>
                <a:spcPct val="100000"/>
              </a:lnSpc>
            </a:pPr>
            <a:endParaRPr lang="en-US" sz="2400" dirty="0"/>
          </a:p>
          <a:p>
            <a:pPr>
              <a:lnSpc>
                <a:spcPct val="100000"/>
              </a:lnSpc>
            </a:pPr>
            <a:r>
              <a:rPr lang="en-US" sz="2400" dirty="0"/>
              <a:t>PROCESS	BURST TIME</a:t>
            </a:r>
          </a:p>
          <a:p>
            <a:pPr>
              <a:lnSpc>
                <a:spcPct val="100000"/>
              </a:lnSpc>
            </a:pPr>
            <a:r>
              <a:rPr lang="en-US" sz="2400" dirty="0"/>
              <a:t>P1		10</a:t>
            </a:r>
          </a:p>
          <a:p>
            <a:pPr>
              <a:lnSpc>
                <a:spcPct val="100000"/>
              </a:lnSpc>
            </a:pPr>
            <a:r>
              <a:rPr lang="en-US" sz="2400" dirty="0"/>
              <a:t>P2		29</a:t>
            </a:r>
          </a:p>
          <a:p>
            <a:pPr>
              <a:lnSpc>
                <a:spcPct val="100000"/>
              </a:lnSpc>
            </a:pPr>
            <a:r>
              <a:rPr lang="en-US" sz="2400" dirty="0"/>
              <a:t>P3		3</a:t>
            </a:r>
          </a:p>
          <a:p>
            <a:pPr>
              <a:lnSpc>
                <a:spcPct val="100000"/>
              </a:lnSpc>
            </a:pPr>
            <a:r>
              <a:rPr lang="en-US" sz="2400" dirty="0"/>
              <a:t>P4		7</a:t>
            </a:r>
          </a:p>
          <a:p>
            <a:pPr>
              <a:lnSpc>
                <a:spcPct val="100000"/>
              </a:lnSpc>
            </a:pPr>
            <a:r>
              <a:rPr lang="en-US" sz="2400" dirty="0"/>
              <a:t>P5		12</a:t>
            </a:r>
          </a:p>
          <a:p>
            <a:endParaRPr lang="en-US" sz="2400" dirty="0"/>
          </a:p>
        </p:txBody>
      </p:sp>
    </p:spTree>
    <p:extLst>
      <p:ext uri="{BB962C8B-B14F-4D97-AF65-F5344CB8AC3E}">
        <p14:creationId xmlns:p14="http://schemas.microsoft.com/office/powerpoint/2010/main" val="161274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435" y="1"/>
            <a:ext cx="11362765" cy="6589058"/>
          </a:xfrm>
        </p:spPr>
        <p:txBody>
          <a:bodyPr>
            <a:noAutofit/>
          </a:bodyPr>
          <a:lstStyle/>
          <a:p>
            <a:pPr>
              <a:lnSpc>
                <a:spcPct val="200000"/>
              </a:lnSpc>
            </a:pPr>
            <a:r>
              <a:rPr lang="en-US" sz="2800" b="1" dirty="0"/>
              <a:t>Block devices </a:t>
            </a:r>
            <a:r>
              <a:rPr lang="en-US" sz="2800" dirty="0"/>
              <a:t>− A block device is one with which the driver communicates by sending entire blocks of data. For example, Hard disks, USB cameras, Disk-On-Key etc.</a:t>
            </a:r>
          </a:p>
          <a:p>
            <a:pPr>
              <a:lnSpc>
                <a:spcPct val="200000"/>
              </a:lnSpc>
            </a:pPr>
            <a:r>
              <a:rPr lang="en-US" sz="2800" b="1" dirty="0"/>
              <a:t>Character devices </a:t>
            </a:r>
            <a:r>
              <a:rPr lang="en-US" sz="2800" dirty="0"/>
              <a:t>− A character device is one with which the driver communicates by sending and receiving single characters (bytes, octets). For example, serial ports, parallel ports, sounds cards etc.</a:t>
            </a:r>
          </a:p>
          <a:p>
            <a:pPr>
              <a:lnSpc>
                <a:spcPct val="200000"/>
              </a:lnSpc>
            </a:pPr>
            <a:endParaRPr lang="en-US" sz="2800" dirty="0"/>
          </a:p>
        </p:txBody>
      </p:sp>
    </p:spTree>
    <p:extLst>
      <p:ext uri="{BB962C8B-B14F-4D97-AF65-F5344CB8AC3E}">
        <p14:creationId xmlns:p14="http://schemas.microsoft.com/office/powerpoint/2010/main" val="190131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95" y="94130"/>
            <a:ext cx="10515600" cy="605118"/>
          </a:xfrm>
        </p:spPr>
        <p:txBody>
          <a:bodyPr>
            <a:normAutofit fontScale="90000"/>
          </a:bodyPr>
          <a:lstStyle/>
          <a:p>
            <a:br>
              <a:rPr lang="en-US" dirty="0"/>
            </a:br>
            <a:r>
              <a:rPr lang="en-US" dirty="0"/>
              <a:t>Device Controllers</a:t>
            </a:r>
            <a:br>
              <a:rPr lang="en-US" dirty="0"/>
            </a:br>
            <a:endParaRPr lang="en-US" dirty="0"/>
          </a:p>
        </p:txBody>
      </p:sp>
      <p:sp>
        <p:nvSpPr>
          <p:cNvPr id="3" name="Content Placeholder 2"/>
          <p:cNvSpPr>
            <a:spLocks noGrp="1"/>
          </p:cNvSpPr>
          <p:nvPr>
            <p:ph idx="1"/>
          </p:nvPr>
        </p:nvSpPr>
        <p:spPr>
          <a:xfrm>
            <a:off x="147919" y="820272"/>
            <a:ext cx="11873752" cy="5809128"/>
          </a:xfrm>
        </p:spPr>
        <p:txBody>
          <a:bodyPr>
            <a:noAutofit/>
          </a:bodyPr>
          <a:lstStyle/>
          <a:p>
            <a:pPr>
              <a:lnSpc>
                <a:spcPct val="150000"/>
              </a:lnSpc>
            </a:pPr>
            <a:r>
              <a:rPr lang="en-US" sz="2400" dirty="0"/>
              <a:t>The Device Controller works like an interface between a device and a device driver. I/O units (Keyboard, mouse, printer, etc.) typically consist of a mechanical component and an electronic component where electronic component is called the device controller. </a:t>
            </a:r>
          </a:p>
          <a:p>
            <a:pPr>
              <a:lnSpc>
                <a:spcPct val="150000"/>
              </a:lnSpc>
            </a:pPr>
            <a:r>
              <a:rPr lang="en-US" sz="2400" dirty="0"/>
              <a:t>There is always a device controller and a device driver for each device to communicate with the Operating Systems. A device controller may be able to handle multiple devices. As an interface its main task is to convert serial bit stream to block of bytes, perform error correction where necessary.</a:t>
            </a:r>
          </a:p>
          <a:p>
            <a:pPr>
              <a:lnSpc>
                <a:spcPct val="150000"/>
              </a:lnSpc>
            </a:pPr>
            <a:r>
              <a:rPr lang="en-US" sz="2400" dirty="0"/>
              <a:t>Any device connected to the computer is connected by a plug and socket, and the socket is connected to a device controller. </a:t>
            </a:r>
          </a:p>
        </p:txBody>
      </p:sp>
    </p:spTree>
    <p:extLst>
      <p:ext uri="{BB962C8B-B14F-4D97-AF65-F5344CB8AC3E}">
        <p14:creationId xmlns:p14="http://schemas.microsoft.com/office/powerpoint/2010/main" val="265729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557"/>
          </a:xfrm>
        </p:spPr>
        <p:txBody>
          <a:bodyPr>
            <a:normAutofit fontScale="90000"/>
          </a:bodyPr>
          <a:lstStyle/>
          <a:p>
            <a:br>
              <a:rPr lang="en-US" b="1" dirty="0"/>
            </a:br>
            <a:r>
              <a:rPr lang="en-US" b="1" dirty="0"/>
              <a:t>Device Controllers- Categories</a:t>
            </a:r>
            <a:br>
              <a:rPr lang="en-US" b="1" dirty="0"/>
            </a:br>
            <a:endParaRPr lang="en-US" b="1" dirty="0"/>
          </a:p>
        </p:txBody>
      </p:sp>
      <p:sp>
        <p:nvSpPr>
          <p:cNvPr id="3" name="Content Placeholder 2"/>
          <p:cNvSpPr>
            <a:spLocks noGrp="1"/>
          </p:cNvSpPr>
          <p:nvPr>
            <p:ph idx="1"/>
          </p:nvPr>
        </p:nvSpPr>
        <p:spPr>
          <a:xfrm>
            <a:off x="838200" y="1358153"/>
            <a:ext cx="10515600" cy="4818810"/>
          </a:xfrm>
        </p:spPr>
        <p:txBody>
          <a:bodyPr>
            <a:normAutofit/>
          </a:bodyPr>
          <a:lstStyle/>
          <a:p>
            <a:r>
              <a:rPr lang="en-US" sz="3200" dirty="0"/>
              <a:t>Synchronous I/O − In this scheme CPU execution waits while I/O proceeds.</a:t>
            </a:r>
          </a:p>
          <a:p>
            <a:endParaRPr lang="en-US" sz="3200" dirty="0"/>
          </a:p>
          <a:p>
            <a:r>
              <a:rPr lang="en-US" sz="3200" dirty="0"/>
              <a:t>Asynchronous I/O − I/O proceeds concurrently with CPU execution</a:t>
            </a:r>
          </a:p>
        </p:txBody>
      </p:sp>
    </p:spTree>
    <p:extLst>
      <p:ext uri="{BB962C8B-B14F-4D97-AF65-F5344CB8AC3E}">
        <p14:creationId xmlns:p14="http://schemas.microsoft.com/office/powerpoint/2010/main" val="721860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1321"/>
          </a:xfrm>
        </p:spPr>
        <p:txBody>
          <a:bodyPr>
            <a:normAutofit fontScale="90000"/>
          </a:bodyPr>
          <a:lstStyle/>
          <a:p>
            <a:r>
              <a:rPr lang="en-US" dirty="0"/>
              <a:t>Communication to I/O Devices</a:t>
            </a:r>
          </a:p>
        </p:txBody>
      </p:sp>
      <p:sp>
        <p:nvSpPr>
          <p:cNvPr id="3" name="Content Placeholder 2"/>
          <p:cNvSpPr>
            <a:spLocks noGrp="1"/>
          </p:cNvSpPr>
          <p:nvPr>
            <p:ph idx="1"/>
          </p:nvPr>
        </p:nvSpPr>
        <p:spPr>
          <a:xfrm>
            <a:off x="941294" y="1277471"/>
            <a:ext cx="11120718" cy="5123329"/>
          </a:xfrm>
        </p:spPr>
        <p:txBody>
          <a:bodyPr>
            <a:normAutofit/>
          </a:bodyPr>
          <a:lstStyle/>
          <a:p>
            <a:pPr>
              <a:lnSpc>
                <a:spcPct val="200000"/>
              </a:lnSpc>
            </a:pPr>
            <a:r>
              <a:rPr lang="en-US" sz="2800" dirty="0"/>
              <a:t>The CPU must have a way to pass information to and from an I/O device. There are three approaches available for communication between the CPU and a Device.</a:t>
            </a:r>
          </a:p>
          <a:p>
            <a:pPr lvl="1">
              <a:lnSpc>
                <a:spcPct val="200000"/>
              </a:lnSpc>
            </a:pPr>
            <a:r>
              <a:rPr lang="en-US" sz="2400" dirty="0"/>
              <a:t>Special Instruction I/O</a:t>
            </a:r>
          </a:p>
          <a:p>
            <a:pPr lvl="1">
              <a:lnSpc>
                <a:spcPct val="200000"/>
              </a:lnSpc>
            </a:pPr>
            <a:r>
              <a:rPr lang="en-US" sz="2400" dirty="0"/>
              <a:t>Memory-mapped I/O</a:t>
            </a:r>
          </a:p>
          <a:p>
            <a:pPr lvl="1">
              <a:lnSpc>
                <a:spcPct val="200000"/>
              </a:lnSpc>
            </a:pPr>
            <a:r>
              <a:rPr lang="en-US" sz="2400" dirty="0"/>
              <a:t>Direct memory access (DMA)</a:t>
            </a:r>
          </a:p>
          <a:p>
            <a:pPr>
              <a:lnSpc>
                <a:spcPct val="200000"/>
              </a:lnSpc>
            </a:pPr>
            <a:endParaRPr lang="en-US" sz="2800" dirty="0"/>
          </a:p>
        </p:txBody>
      </p:sp>
    </p:spTree>
    <p:extLst>
      <p:ext uri="{BB962C8B-B14F-4D97-AF65-F5344CB8AC3E}">
        <p14:creationId xmlns:p14="http://schemas.microsoft.com/office/powerpoint/2010/main" val="268224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624"/>
            <a:ext cx="11102788" cy="6306670"/>
          </a:xfrm>
        </p:spPr>
        <p:txBody>
          <a:bodyPr>
            <a:normAutofit fontScale="92500" lnSpcReduction="10000"/>
          </a:bodyPr>
          <a:lstStyle/>
          <a:p>
            <a:pPr>
              <a:lnSpc>
                <a:spcPct val="150000"/>
              </a:lnSpc>
            </a:pPr>
            <a:r>
              <a:rPr lang="en-US" sz="3200" b="1" dirty="0"/>
              <a:t>Special Instruction I/O</a:t>
            </a:r>
            <a:r>
              <a:rPr lang="en-US" sz="3200" dirty="0"/>
              <a:t>-This uses CPU instructions that are specifically made for controlling I/O devices. These instructions typically allow data to be sent to an I/O device or read from an I/O device.</a:t>
            </a:r>
          </a:p>
          <a:p>
            <a:pPr>
              <a:lnSpc>
                <a:spcPct val="150000"/>
              </a:lnSpc>
            </a:pPr>
            <a:r>
              <a:rPr lang="en-US" sz="3200" b="1" dirty="0"/>
              <a:t>Memory-mapped I/O </a:t>
            </a:r>
            <a:r>
              <a:rPr lang="en-US" sz="3200" dirty="0"/>
              <a:t>-When using memory-mapped I/O, the same address space is shared by memory and I/O devices. The device is connected directly to certain main memory locations so that I/O device can transfer block of data to/from memory without going through CPU.</a:t>
            </a:r>
          </a:p>
          <a:p>
            <a:pPr>
              <a:lnSpc>
                <a:spcPct val="150000"/>
              </a:lnSpc>
            </a:pPr>
            <a:endParaRPr lang="en-US" sz="3200" dirty="0"/>
          </a:p>
          <a:p>
            <a:pPr>
              <a:lnSpc>
                <a:spcPct val="150000"/>
              </a:lnSpc>
            </a:pPr>
            <a:endParaRPr lang="en-US" sz="3200" dirty="0"/>
          </a:p>
        </p:txBody>
      </p:sp>
    </p:spTree>
    <p:extLst>
      <p:ext uri="{BB962C8B-B14F-4D97-AF65-F5344CB8AC3E}">
        <p14:creationId xmlns:p14="http://schemas.microsoft.com/office/powerpoint/2010/main" val="116117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972"/>
            <a:ext cx="10515600" cy="549275"/>
          </a:xfrm>
        </p:spPr>
        <p:txBody>
          <a:bodyPr>
            <a:normAutofit fontScale="90000"/>
          </a:bodyPr>
          <a:lstStyle/>
          <a:p>
            <a:br>
              <a:rPr lang="en-US" dirty="0"/>
            </a:br>
            <a:r>
              <a:rPr lang="en-US" dirty="0"/>
              <a:t>Direct Memory Access (DMA)</a:t>
            </a:r>
            <a:br>
              <a:rPr lang="en-US" dirty="0"/>
            </a:br>
            <a:endParaRPr lang="en-US" dirty="0"/>
          </a:p>
        </p:txBody>
      </p:sp>
      <p:sp>
        <p:nvSpPr>
          <p:cNvPr id="3" name="Content Placeholder 2"/>
          <p:cNvSpPr>
            <a:spLocks noGrp="1"/>
          </p:cNvSpPr>
          <p:nvPr>
            <p:ph idx="1"/>
          </p:nvPr>
        </p:nvSpPr>
        <p:spPr>
          <a:xfrm>
            <a:off x="363071" y="833718"/>
            <a:ext cx="11828929" cy="6024282"/>
          </a:xfrm>
        </p:spPr>
        <p:txBody>
          <a:bodyPr>
            <a:noAutofit/>
          </a:bodyPr>
          <a:lstStyle/>
          <a:p>
            <a:pPr>
              <a:lnSpc>
                <a:spcPct val="150000"/>
              </a:lnSpc>
            </a:pPr>
            <a:r>
              <a:rPr lang="en-US" sz="2400" dirty="0"/>
              <a:t>Direct Memory Access (DMA) means CPU grants I/O module authority to read from or write to memory without involvement. </a:t>
            </a:r>
          </a:p>
          <a:p>
            <a:pPr>
              <a:lnSpc>
                <a:spcPct val="150000"/>
              </a:lnSpc>
            </a:pPr>
            <a:r>
              <a:rPr lang="en-US" sz="2400" dirty="0"/>
              <a:t>DMA module itself controls exchange of data between main memory and the I/O device. </a:t>
            </a:r>
          </a:p>
          <a:p>
            <a:pPr>
              <a:lnSpc>
                <a:spcPct val="150000"/>
              </a:lnSpc>
            </a:pPr>
            <a:r>
              <a:rPr lang="en-US" sz="2400" dirty="0"/>
              <a:t>Direct Memory Access needs a special hardware called DMA controller (DMAC) that manages the data transfers and determines access to the system bus. </a:t>
            </a:r>
          </a:p>
          <a:p>
            <a:pPr>
              <a:lnSpc>
                <a:spcPct val="150000"/>
              </a:lnSpc>
            </a:pPr>
            <a:r>
              <a:rPr lang="en-US" sz="2400" dirty="0"/>
              <a:t>The controllers are programmed with source and destination pointers (where to read/write the data), counters to track the number of transferred bytes, and settings, which includes I/O and memory types, interrupts and states for the CPU cycles.</a:t>
            </a:r>
          </a:p>
        </p:txBody>
      </p:sp>
    </p:spTree>
    <p:extLst>
      <p:ext uri="{BB962C8B-B14F-4D97-AF65-F5344CB8AC3E}">
        <p14:creationId xmlns:p14="http://schemas.microsoft.com/office/powerpoint/2010/main" val="258651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fontScale="90000"/>
          </a:bodyPr>
          <a:lstStyle/>
          <a:p>
            <a:br>
              <a:rPr lang="en-US" b="1" dirty="0"/>
            </a:br>
            <a:br>
              <a:rPr lang="en-US" b="1" dirty="0"/>
            </a:br>
            <a:r>
              <a:rPr lang="en-US" b="1" dirty="0"/>
              <a:t>I/O </a:t>
            </a:r>
            <a:r>
              <a:rPr lang="en-US" b="1" dirty="0" err="1"/>
              <a:t>Softwares</a:t>
            </a:r>
            <a:br>
              <a:rPr lang="en-US" b="1" dirty="0"/>
            </a:br>
            <a:br>
              <a:rPr lang="en-US" b="1" dirty="0"/>
            </a:br>
            <a:endParaRPr lang="en-US" b="1" dirty="0"/>
          </a:p>
        </p:txBody>
      </p:sp>
      <p:sp>
        <p:nvSpPr>
          <p:cNvPr id="3" name="Content Placeholder 2"/>
          <p:cNvSpPr>
            <a:spLocks noGrp="1"/>
          </p:cNvSpPr>
          <p:nvPr>
            <p:ph idx="1"/>
          </p:nvPr>
        </p:nvSpPr>
        <p:spPr>
          <a:xfrm>
            <a:off x="376519" y="1102659"/>
            <a:ext cx="11645152" cy="5620870"/>
          </a:xfrm>
        </p:spPr>
        <p:txBody>
          <a:bodyPr>
            <a:normAutofit lnSpcReduction="10000"/>
          </a:bodyPr>
          <a:lstStyle/>
          <a:p>
            <a:pPr marL="0" indent="0">
              <a:lnSpc>
                <a:spcPct val="200000"/>
              </a:lnSpc>
              <a:buNone/>
            </a:pPr>
            <a:r>
              <a:rPr lang="en-US" sz="2400" dirty="0"/>
              <a:t>I/O software is often organized in the following layers ;</a:t>
            </a:r>
          </a:p>
          <a:p>
            <a:pPr>
              <a:lnSpc>
                <a:spcPct val="200000"/>
              </a:lnSpc>
            </a:pPr>
            <a:r>
              <a:rPr lang="en-US" sz="2400" b="1" dirty="0"/>
              <a:t>User Level Libraries </a:t>
            </a:r>
            <a:r>
              <a:rPr lang="en-US" sz="2400" dirty="0"/>
              <a:t>− This provides simple interface to the user program to perform input and output. </a:t>
            </a:r>
          </a:p>
          <a:p>
            <a:pPr>
              <a:lnSpc>
                <a:spcPct val="200000"/>
              </a:lnSpc>
            </a:pPr>
            <a:r>
              <a:rPr lang="en-US" sz="2400" b="1" dirty="0"/>
              <a:t>Kernel Level Modules </a:t>
            </a:r>
            <a:r>
              <a:rPr lang="en-US" sz="2400" dirty="0"/>
              <a:t>− This provides device driver to interact with the device controller and device independent I/O modules used by the device drivers.</a:t>
            </a:r>
          </a:p>
          <a:p>
            <a:pPr>
              <a:lnSpc>
                <a:spcPct val="200000"/>
              </a:lnSpc>
            </a:pPr>
            <a:r>
              <a:rPr lang="en-US" sz="2400" b="1" dirty="0"/>
              <a:t>Hardware</a:t>
            </a:r>
            <a:r>
              <a:rPr lang="en-US" sz="2400" dirty="0"/>
              <a:t> − This layer includes actual hardware and hardware controller which interact with the device drivers and makes hardware alive.</a:t>
            </a:r>
          </a:p>
          <a:p>
            <a:pPr>
              <a:lnSpc>
                <a:spcPct val="200000"/>
              </a:lnSpc>
            </a:pPr>
            <a:endParaRPr lang="en-US" sz="2400" dirty="0"/>
          </a:p>
        </p:txBody>
      </p:sp>
    </p:spTree>
    <p:extLst>
      <p:ext uri="{BB962C8B-B14F-4D97-AF65-F5344CB8AC3E}">
        <p14:creationId xmlns:p14="http://schemas.microsoft.com/office/powerpoint/2010/main" val="2170666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4269</TotalTime>
  <Words>1918</Words>
  <Application>Microsoft Office PowerPoint</Application>
  <PresentationFormat>Widescreen</PresentationFormat>
  <Paragraphs>151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Rockwell</vt:lpstr>
      <vt:lpstr>Rockwell Condensed</vt:lpstr>
      <vt:lpstr>Wingdings</vt:lpstr>
      <vt:lpstr>Wood Type</vt:lpstr>
      <vt:lpstr>Device management </vt:lpstr>
      <vt:lpstr> Operating System - I/O Hardware  </vt:lpstr>
      <vt:lpstr>PowerPoint Presentation</vt:lpstr>
      <vt:lpstr> Device Controllers </vt:lpstr>
      <vt:lpstr> Device Controllers- Categories </vt:lpstr>
      <vt:lpstr>Communication to I/O Devices</vt:lpstr>
      <vt:lpstr>PowerPoint Presentation</vt:lpstr>
      <vt:lpstr> Direct Memory Access (DMA) </vt:lpstr>
      <vt:lpstr>  I/O Softwares  </vt:lpstr>
      <vt:lpstr> Device Drivers </vt:lpstr>
      <vt:lpstr>A device driver performs the following jobs ; </vt:lpstr>
      <vt:lpstr>Interrupt handlers</vt:lpstr>
      <vt:lpstr> Kernel I/O Subsystem </vt:lpstr>
      <vt:lpstr>PowerPoint Presentation</vt:lpstr>
      <vt:lpstr>Issues in IO Management</vt:lpstr>
      <vt:lpstr> Take Home </vt:lpstr>
      <vt:lpstr>REVISION QUESTIONS </vt:lpstr>
      <vt:lpstr>QUESTIONS CONT;</vt:lpstr>
      <vt:lpstr>QUESTIONS CONT;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Glooria Munguci C</dc:creator>
  <cp:lastModifiedBy>Munguci</cp:lastModifiedBy>
  <cp:revision>28</cp:revision>
  <dcterms:created xsi:type="dcterms:W3CDTF">2017-11-13T06:06:23Z</dcterms:created>
  <dcterms:modified xsi:type="dcterms:W3CDTF">2020-11-30T13:39:18Z</dcterms:modified>
</cp:coreProperties>
</file>