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312" r:id="rId14"/>
    <p:sldId id="276" r:id="rId15"/>
    <p:sldId id="277" r:id="rId16"/>
    <p:sldId id="278" r:id="rId17"/>
    <p:sldId id="279" r:id="rId18"/>
    <p:sldId id="280" r:id="rId19"/>
    <p:sldId id="285" r:id="rId20"/>
    <p:sldId id="286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BB3CE-260A-4A7B-9531-838AC7B1BE3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A1E2C-4600-4417-90F1-37E7137B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2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0290B-733A-423F-9524-657A83D6D7B6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1180C-486A-4C0A-BC99-8A3F05F5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4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85FDCDC-F44A-4229-8C01-0C1960C9515C}" type="slidenum">
              <a:rPr lang="en-US" smtClean="0">
                <a:latin typeface="Times New Roman" panose="02020603050405020304" pitchFamily="18" charset="0"/>
              </a:rPr>
              <a:pPr/>
              <a:t>2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968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38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DF75528E-A74A-4630-A351-419FCA2BE305}" type="slidenum">
              <a:rPr lang="en-US" smtClean="0">
                <a:latin typeface="Times New Roman" panose="02020603050405020304" pitchFamily="18" charset="0"/>
              </a:rPr>
              <a:pPr/>
              <a:t>12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58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E7DF4AC3-ED86-4D30-B3FA-6E3E84F9ED87}" type="slidenum">
              <a:rPr lang="en-US" smtClean="0">
                <a:latin typeface="Times New Roman" panose="02020603050405020304" pitchFamily="18" charset="0"/>
              </a:rPr>
              <a:pPr/>
              <a:t>14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46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A7E02610-A519-469D-B7D1-1F8DB7F0D883}" type="slidenum">
              <a:rPr lang="en-US" smtClean="0">
                <a:latin typeface="Times New Roman" panose="02020603050405020304" pitchFamily="18" charset="0"/>
              </a:rPr>
              <a:pPr/>
              <a:t>15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387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29EA01CA-781F-48A1-84C4-BC31B0C04966}" type="slidenum">
              <a:rPr lang="en-US" smtClean="0">
                <a:latin typeface="Times New Roman" panose="02020603050405020304" pitchFamily="18" charset="0"/>
              </a:rPr>
              <a:pPr/>
              <a:t>16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22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12F78D7E-9404-4785-A61B-57D7657B0DDC}" type="slidenum">
              <a:rPr lang="en-US" smtClean="0">
                <a:latin typeface="Times New Roman" panose="02020603050405020304" pitchFamily="18" charset="0"/>
              </a:rPr>
              <a:pPr/>
              <a:t>17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83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350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037744AA-D90C-40B4-93F8-771DB1F49701}" type="slidenum">
              <a:rPr lang="en-US" smtClean="0">
                <a:latin typeface="Times New Roman" panose="02020603050405020304" pitchFamily="18" charset="0"/>
              </a:rPr>
              <a:pPr/>
              <a:t>19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68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8B76DDA4-E3F5-469E-84E6-7674639577B3}" type="slidenum">
              <a:rPr lang="en-US" smtClean="0">
                <a:latin typeface="Times New Roman" panose="02020603050405020304" pitchFamily="18" charset="0"/>
              </a:rPr>
              <a:pPr/>
              <a:t>20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264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2605DD0F-B1D4-4AAF-9864-B6B73D59CA0C}" type="slidenum">
              <a:rPr lang="en-US" smtClean="0">
                <a:latin typeface="Times New Roman" panose="02020603050405020304" pitchFamily="18" charset="0"/>
              </a:rPr>
              <a:pPr/>
              <a:t>21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48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915B30DB-10E6-4762-8EE0-237C5E69DB95}" type="slidenum">
              <a:rPr lang="en-US" smtClean="0">
                <a:latin typeface="Times New Roman" panose="02020603050405020304" pitchFamily="18" charset="0"/>
              </a:rPr>
              <a:pPr/>
              <a:t>3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57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DE74A6E-8338-4B7B-93FC-AAADCF05B5B4}" type="slidenum">
              <a:rPr lang="en-US" smtClean="0">
                <a:latin typeface="Times New Roman" panose="02020603050405020304" pitchFamily="18" charset="0"/>
              </a:rPr>
              <a:pPr/>
              <a:t>22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1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B78A21E3-EC80-44A6-A125-61653BA97889}" type="slidenum">
              <a:rPr lang="en-US" smtClean="0">
                <a:latin typeface="Times New Roman" panose="02020603050405020304" pitchFamily="18" charset="0"/>
              </a:rPr>
              <a:pPr/>
              <a:t>4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62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64E8C237-47E9-4084-B7D4-F589D2ED597E}" type="slidenum">
              <a:rPr lang="en-US" smtClean="0">
                <a:latin typeface="Times New Roman" panose="02020603050405020304" pitchFamily="18" charset="0"/>
              </a:rPr>
              <a:pPr/>
              <a:t>5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57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0F597011-94F0-4691-90EB-BF38FD04836A}" type="slidenum">
              <a:rPr lang="en-US" smtClean="0">
                <a:latin typeface="Times New Roman" panose="02020603050405020304" pitchFamily="18" charset="0"/>
              </a:rPr>
              <a:pPr/>
              <a:t>6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00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42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27A7B976-05BC-475F-AEE6-2A0E06C3D1FF}" type="slidenum">
              <a:rPr lang="en-US" smtClean="0">
                <a:latin typeface="Times New Roman" panose="02020603050405020304" pitchFamily="18" charset="0"/>
              </a:rPr>
              <a:pPr/>
              <a:t>8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28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8B535C8E-1E20-412E-AF49-82386B7153AC}" type="slidenum">
              <a:rPr lang="en-US" smtClean="0">
                <a:latin typeface="Times New Roman" panose="02020603050405020304" pitchFamily="18" charset="0"/>
              </a:rPr>
              <a:pPr/>
              <a:t>9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itchFamily="34" charset="-128"/>
              </a:defRPr>
            </a:lvl9pPr>
          </a:lstStyle>
          <a:p>
            <a:fld id="{E8C176E1-AD58-4DBA-9C2E-405DBDD7AD3F}" type="slidenum">
              <a:rPr lang="en-US" smtClean="0">
                <a:latin typeface="Times New Roman" panose="02020603050405020304" pitchFamily="18" charset="0"/>
              </a:rPr>
              <a:pPr/>
              <a:t>10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6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C6-1C9C-40D5-989B-918D198E9BD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94E766-9139-4991-BADA-9EDC33F0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C6-1C9C-40D5-989B-918D198E9BD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94E766-9139-4991-BADA-9EDC33F0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C6-1C9C-40D5-989B-918D198E9BD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94E766-9139-4991-BADA-9EDC33F02B2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225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C6-1C9C-40D5-989B-918D198E9BD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94E766-9139-4991-BADA-9EDC33F0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5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C6-1C9C-40D5-989B-918D198E9BD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94E766-9139-4991-BADA-9EDC33F02B2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73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C6-1C9C-40D5-989B-918D198E9BD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94E766-9139-4991-BADA-9EDC33F0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0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C6-1C9C-40D5-989B-918D198E9BD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E766-9139-4991-BADA-9EDC33F0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C6-1C9C-40D5-989B-918D198E9BD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E766-9139-4991-BADA-9EDC33F0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C6-1C9C-40D5-989B-918D198E9BD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E766-9139-4991-BADA-9EDC33F0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4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C6-1C9C-40D5-989B-918D198E9BD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94E766-9139-4991-BADA-9EDC33F0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0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C6-1C9C-40D5-989B-918D198E9BD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94E766-9139-4991-BADA-9EDC33F0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C6-1C9C-40D5-989B-918D198E9BD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94E766-9139-4991-BADA-9EDC33F0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C6-1C9C-40D5-989B-918D198E9BD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E766-9139-4991-BADA-9EDC33F0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C6-1C9C-40D5-989B-918D198E9BD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E766-9139-4991-BADA-9EDC33F0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5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C6-1C9C-40D5-989B-918D198E9BD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E766-9139-4991-BADA-9EDC33F0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C6-1C9C-40D5-989B-918D198E9BD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94E766-9139-4991-BADA-9EDC33F0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79C6-1C9C-40D5-989B-918D198E9BD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94E766-9139-4991-BADA-9EDC33F02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5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7777" y="2514600"/>
            <a:ext cx="9796836" cy="2262781"/>
          </a:xfrm>
        </p:spPr>
        <p:txBody>
          <a:bodyPr/>
          <a:lstStyle/>
          <a:p>
            <a:r>
              <a:rPr lang="en-US" dirty="0" smtClean="0"/>
              <a:t>Operating System -Structures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sz="3000" smtClean="0"/>
              <a:t>Touchscreen Interfaces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82388" y="1233488"/>
            <a:ext cx="6169212" cy="53286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Monotype Sorts" charset="0"/>
              <a:buChar char="n"/>
              <a:defRPr/>
            </a:pPr>
            <a:r>
              <a:rPr lang="en-US" sz="2800" dirty="0" smtClean="0">
                <a:ea typeface="ＭＳ Ｐゴシック" charset="-128"/>
              </a:rPr>
              <a:t>Touchscreen devices require new interfaces</a:t>
            </a:r>
          </a:p>
          <a:p>
            <a:pPr lvl="1">
              <a:lnSpc>
                <a:spcPct val="150000"/>
              </a:lnSpc>
              <a:buFont typeface="Monotype Sorts" charset="0"/>
              <a:buChar char="l"/>
              <a:defRPr/>
            </a:pPr>
            <a:r>
              <a:rPr lang="en-US" sz="2400" dirty="0">
                <a:ea typeface="ＭＳ Ｐゴシック" charset="-128"/>
              </a:rPr>
              <a:t>Mouse not possible or not desired</a:t>
            </a:r>
          </a:p>
          <a:p>
            <a:pPr lvl="1">
              <a:lnSpc>
                <a:spcPct val="150000"/>
              </a:lnSpc>
              <a:buFont typeface="Monotype Sorts" charset="0"/>
              <a:buChar char="l"/>
              <a:defRPr/>
            </a:pPr>
            <a:r>
              <a:rPr lang="en-US" sz="2400" dirty="0">
                <a:ea typeface="ＭＳ Ｐゴシック" charset="-128"/>
              </a:rPr>
              <a:t>Actions and selection based on gestures</a:t>
            </a:r>
          </a:p>
          <a:p>
            <a:pPr lvl="1">
              <a:lnSpc>
                <a:spcPct val="150000"/>
              </a:lnSpc>
              <a:buFont typeface="Monotype Sorts" charset="0"/>
              <a:buChar char="l"/>
              <a:defRPr/>
            </a:pPr>
            <a:r>
              <a:rPr lang="en-US" sz="2400" dirty="0">
                <a:ea typeface="ＭＳ Ｐゴシック" charset="-128"/>
              </a:rPr>
              <a:t>Virtual keyboard for text entry</a:t>
            </a:r>
          </a:p>
          <a:p>
            <a:pPr>
              <a:lnSpc>
                <a:spcPct val="150000"/>
              </a:lnSpc>
              <a:buFont typeface="Monotype Sorts" charset="0"/>
              <a:buChar char="l"/>
              <a:defRPr/>
            </a:pPr>
            <a:r>
              <a:rPr lang="en-US" sz="2400" dirty="0">
                <a:ea typeface="ＭＳ Ｐゴシック" charset="-128"/>
              </a:rPr>
              <a:t>Voice commands.</a:t>
            </a:r>
          </a:p>
          <a:p>
            <a:pPr marL="0" indent="0">
              <a:lnSpc>
                <a:spcPct val="150000"/>
              </a:lnSpc>
              <a:buFont typeface="Monotype Sorts" pitchFamily="-84" charset="2"/>
              <a:buNone/>
              <a:defRPr/>
            </a:pPr>
            <a:endParaRPr lang="en-US" sz="2800" dirty="0">
              <a:ea typeface="ＭＳ Ｐゴシック" charset="0"/>
            </a:endParaRPr>
          </a:p>
          <a:p>
            <a:pPr lvl="1">
              <a:lnSpc>
                <a:spcPct val="150000"/>
              </a:lnSpc>
              <a:buFont typeface="Monotype Sorts" charset="0"/>
              <a:buChar char="l"/>
              <a:defRPr/>
            </a:pPr>
            <a:endParaRPr lang="en-US" sz="2400" dirty="0"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1" y="953037"/>
            <a:ext cx="5474236" cy="49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981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The Mac OS X GUI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46" y="774699"/>
            <a:ext cx="10313895" cy="598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5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557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Calls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429554" y="991672"/>
            <a:ext cx="10762445" cy="5866327"/>
          </a:xfrm>
        </p:spPr>
        <p:txBody>
          <a:bodyPr>
            <a:noAutofit/>
          </a:bodyPr>
          <a:lstStyle/>
          <a:p>
            <a:r>
              <a:rPr lang="en-US" sz="2400" dirty="0"/>
              <a:t>System calls provide an interface between the process and the operating system.</a:t>
            </a:r>
          </a:p>
          <a:p>
            <a:r>
              <a:rPr lang="en-US" sz="2400" dirty="0"/>
              <a:t>System calls allow user-level processes to request some services from the operating system which process itself is not allowed to do.</a:t>
            </a:r>
          </a:p>
          <a:p>
            <a:r>
              <a:rPr lang="en-US" sz="2400" dirty="0"/>
              <a:t>In handling the trap, the operating system will enter in the kernel mode, where it has access to privileged instructions, and can perform the desired service on the behalf of user-level process.</a:t>
            </a:r>
          </a:p>
          <a:p>
            <a:r>
              <a:rPr lang="en-US" sz="2400" dirty="0"/>
              <a:t>It is because of the critical nature of operations that the operating system itself does them every time they are needed.</a:t>
            </a:r>
          </a:p>
          <a:p>
            <a:r>
              <a:rPr lang="en-US" sz="2400" dirty="0"/>
              <a:t>For example, for I/O a process involves a system call telling the operating system to read or write particular area and this request is satisfied by the operating system.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795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86" y="334851"/>
            <a:ext cx="9984280" cy="622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8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7075" y="2143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idx="1"/>
          </p:nvPr>
        </p:nvSpPr>
        <p:spPr>
          <a:xfrm>
            <a:off x="1571222" y="790576"/>
            <a:ext cx="10369766" cy="6067424"/>
          </a:xfrm>
        </p:spPr>
        <p:txBody>
          <a:bodyPr>
            <a:noAutofit/>
          </a:bodyPr>
          <a:lstStyle/>
          <a:p>
            <a:r>
              <a:rPr lang="en-US" sz="2800" dirty="0" smtClean="0"/>
              <a:t>Process control</a:t>
            </a:r>
          </a:p>
          <a:p>
            <a:pPr lvl="1"/>
            <a:r>
              <a:rPr lang="en-US" sz="2400" dirty="0" smtClean="0"/>
              <a:t>create process, terminate process</a:t>
            </a:r>
          </a:p>
          <a:p>
            <a:pPr lvl="1"/>
            <a:r>
              <a:rPr lang="en-US" sz="2400" dirty="0" smtClean="0"/>
              <a:t>end, abort</a:t>
            </a:r>
          </a:p>
          <a:p>
            <a:pPr lvl="1"/>
            <a:r>
              <a:rPr lang="en-US" sz="2400" dirty="0" smtClean="0"/>
              <a:t>load, execute</a:t>
            </a:r>
          </a:p>
          <a:p>
            <a:pPr lvl="1"/>
            <a:r>
              <a:rPr lang="en-US" sz="2400" dirty="0" smtClean="0"/>
              <a:t>get process attributes, set process attributes</a:t>
            </a:r>
          </a:p>
          <a:p>
            <a:pPr lvl="1"/>
            <a:r>
              <a:rPr lang="en-US" sz="2400" dirty="0" smtClean="0"/>
              <a:t>wait for time</a:t>
            </a:r>
          </a:p>
          <a:p>
            <a:pPr lvl="1"/>
            <a:r>
              <a:rPr lang="en-US" sz="2400" dirty="0" smtClean="0"/>
              <a:t>wait event, signal event</a:t>
            </a:r>
          </a:p>
          <a:p>
            <a:pPr lvl="1"/>
            <a:r>
              <a:rPr lang="en-US" sz="2400" dirty="0" smtClean="0"/>
              <a:t>allocate and free memory</a:t>
            </a:r>
          </a:p>
          <a:p>
            <a:pPr lvl="1"/>
            <a:r>
              <a:rPr lang="en-US" sz="2400" dirty="0" smtClean="0"/>
              <a:t>Dump memory if error</a:t>
            </a:r>
          </a:p>
          <a:p>
            <a:pPr lvl="1"/>
            <a:r>
              <a:rPr lang="en-US" sz="2400" b="1" dirty="0" smtClean="0">
                <a:solidFill>
                  <a:srgbClr val="3366FF"/>
                </a:solidFill>
              </a:rPr>
              <a:t>Debugger</a:t>
            </a:r>
            <a:r>
              <a:rPr lang="en-US" sz="2400" dirty="0" smtClean="0"/>
              <a:t> for determining </a:t>
            </a:r>
            <a:r>
              <a:rPr lang="en-US" sz="2400" b="1" dirty="0" smtClean="0">
                <a:solidFill>
                  <a:srgbClr val="3366FF"/>
                </a:solidFill>
              </a:rPr>
              <a:t>bugs, single step </a:t>
            </a:r>
            <a:r>
              <a:rPr lang="en-US" sz="2400" dirty="0" smtClean="0"/>
              <a:t>execution</a:t>
            </a:r>
          </a:p>
          <a:p>
            <a:pPr lvl="1"/>
            <a:r>
              <a:rPr lang="en-US" sz="2400" b="1" dirty="0" smtClean="0">
                <a:solidFill>
                  <a:srgbClr val="3366FF"/>
                </a:solidFill>
              </a:rPr>
              <a:t>Locks</a:t>
            </a:r>
            <a:r>
              <a:rPr lang="en-US" sz="2400" dirty="0" smtClean="0"/>
              <a:t> for managing access to shared data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9975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46083" name="Rectangle 4"/>
          <p:cNvSpPr>
            <a:spLocks noGrp="1" noChangeArrowheads="1"/>
          </p:cNvSpPr>
          <p:nvPr>
            <p:ph idx="1"/>
          </p:nvPr>
        </p:nvSpPr>
        <p:spPr>
          <a:xfrm>
            <a:off x="1613647" y="774701"/>
            <a:ext cx="9890965" cy="59488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File management</a:t>
            </a:r>
          </a:p>
          <a:p>
            <a:pPr lvl="1"/>
            <a:r>
              <a:rPr lang="en-US" sz="2400" dirty="0" smtClean="0"/>
              <a:t>create file, delete file</a:t>
            </a:r>
          </a:p>
          <a:p>
            <a:pPr lvl="1"/>
            <a:r>
              <a:rPr lang="en-US" sz="2400" dirty="0" smtClean="0"/>
              <a:t>open, close file</a:t>
            </a:r>
          </a:p>
          <a:p>
            <a:pPr lvl="1"/>
            <a:r>
              <a:rPr lang="en-US" sz="2400" dirty="0" smtClean="0"/>
              <a:t>read, write, reposition</a:t>
            </a:r>
          </a:p>
          <a:p>
            <a:pPr lvl="1"/>
            <a:r>
              <a:rPr lang="en-US" sz="2400" dirty="0" smtClean="0"/>
              <a:t>get and set file attributes</a:t>
            </a:r>
          </a:p>
          <a:p>
            <a:r>
              <a:rPr lang="en-US" sz="2800" dirty="0" smtClean="0"/>
              <a:t>Device management</a:t>
            </a:r>
          </a:p>
          <a:p>
            <a:pPr lvl="1"/>
            <a:r>
              <a:rPr lang="en-US" sz="2400" dirty="0" smtClean="0"/>
              <a:t>request device, release device</a:t>
            </a:r>
          </a:p>
          <a:p>
            <a:pPr lvl="1"/>
            <a:r>
              <a:rPr lang="en-US" sz="2400" dirty="0" smtClean="0"/>
              <a:t>read, write, reposition</a:t>
            </a:r>
          </a:p>
          <a:p>
            <a:pPr lvl="1"/>
            <a:r>
              <a:rPr lang="en-US" sz="2400" dirty="0" smtClean="0"/>
              <a:t>get device attributes, set device attributes</a:t>
            </a:r>
          </a:p>
          <a:p>
            <a:pPr lvl="1"/>
            <a:r>
              <a:rPr lang="en-US" sz="2400" dirty="0" smtClean="0"/>
              <a:t>logically attach or detach devices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68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0575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 (Cont.)</a:t>
            </a:r>
          </a:p>
        </p:txBody>
      </p:sp>
      <p:sp>
        <p:nvSpPr>
          <p:cNvPr id="48131" name="Rectangle 4"/>
          <p:cNvSpPr>
            <a:spLocks noGrp="1" noChangeArrowheads="1"/>
          </p:cNvSpPr>
          <p:nvPr>
            <p:ph idx="1"/>
          </p:nvPr>
        </p:nvSpPr>
        <p:spPr>
          <a:xfrm>
            <a:off x="1378039" y="995082"/>
            <a:ext cx="10307455" cy="5637538"/>
          </a:xfrm>
        </p:spPr>
        <p:txBody>
          <a:bodyPr>
            <a:noAutofit/>
          </a:bodyPr>
          <a:lstStyle/>
          <a:p>
            <a:r>
              <a:rPr lang="en-US" sz="2400" dirty="0" smtClean="0"/>
              <a:t>Information maintenance</a:t>
            </a:r>
          </a:p>
          <a:p>
            <a:pPr lvl="1"/>
            <a:r>
              <a:rPr lang="en-US" sz="2000" dirty="0" smtClean="0"/>
              <a:t>get time or date, set time or date</a:t>
            </a:r>
          </a:p>
          <a:p>
            <a:pPr lvl="1"/>
            <a:r>
              <a:rPr lang="en-US" sz="2000" dirty="0" smtClean="0"/>
              <a:t>get system data, set system data</a:t>
            </a:r>
          </a:p>
          <a:p>
            <a:pPr lvl="1"/>
            <a:r>
              <a:rPr lang="en-US" sz="2000" dirty="0" smtClean="0"/>
              <a:t>get and set process, file, or device attributes</a:t>
            </a:r>
          </a:p>
          <a:p>
            <a:r>
              <a:rPr lang="en-US" sz="2400" dirty="0" smtClean="0"/>
              <a:t>Communications</a:t>
            </a:r>
          </a:p>
          <a:p>
            <a:pPr lvl="1"/>
            <a:r>
              <a:rPr lang="en-US" sz="2000" dirty="0" smtClean="0"/>
              <a:t>create, delete communication connection</a:t>
            </a:r>
          </a:p>
          <a:p>
            <a:pPr lvl="1"/>
            <a:r>
              <a:rPr lang="en-US" sz="2000" dirty="0" smtClean="0"/>
              <a:t>send, receive messages if </a:t>
            </a:r>
            <a:r>
              <a:rPr lang="en-US" sz="2000" b="1" dirty="0" smtClean="0">
                <a:solidFill>
                  <a:srgbClr val="3366FF"/>
                </a:solidFill>
              </a:rPr>
              <a:t>message passing model </a:t>
            </a:r>
            <a:r>
              <a:rPr lang="en-US" sz="2000" dirty="0" smtClean="0"/>
              <a:t>to </a:t>
            </a:r>
            <a:r>
              <a:rPr lang="en-US" sz="2000" b="1" dirty="0" smtClean="0">
                <a:solidFill>
                  <a:srgbClr val="3366FF"/>
                </a:solidFill>
              </a:rPr>
              <a:t>host name</a:t>
            </a:r>
            <a:r>
              <a:rPr lang="en-US" sz="2000" dirty="0" smtClean="0"/>
              <a:t> or </a:t>
            </a:r>
            <a:r>
              <a:rPr lang="en-US" sz="2000" b="1" dirty="0" smtClean="0">
                <a:solidFill>
                  <a:srgbClr val="3366FF"/>
                </a:solidFill>
              </a:rPr>
              <a:t>process name</a:t>
            </a:r>
          </a:p>
          <a:p>
            <a:pPr lvl="2"/>
            <a:r>
              <a:rPr lang="en-US" sz="1800" dirty="0" smtClean="0"/>
              <a:t>From</a:t>
            </a:r>
            <a:r>
              <a:rPr lang="en-US" sz="1800" b="1" dirty="0" smtClean="0">
                <a:solidFill>
                  <a:srgbClr val="3366FF"/>
                </a:solidFill>
              </a:rPr>
              <a:t> client </a:t>
            </a:r>
            <a:r>
              <a:rPr lang="en-US" sz="1800" dirty="0" smtClean="0"/>
              <a:t>to</a:t>
            </a:r>
            <a:r>
              <a:rPr lang="en-US" sz="1800" b="1" dirty="0" smtClean="0">
                <a:solidFill>
                  <a:srgbClr val="3366FF"/>
                </a:solidFill>
              </a:rPr>
              <a:t> server</a:t>
            </a:r>
          </a:p>
          <a:p>
            <a:pPr lvl="1"/>
            <a:r>
              <a:rPr lang="en-US" sz="2000" b="1" dirty="0" smtClean="0">
                <a:solidFill>
                  <a:srgbClr val="3366FF"/>
                </a:solidFill>
              </a:rPr>
              <a:t>Shared-memory model </a:t>
            </a:r>
            <a:r>
              <a:rPr lang="en-US" sz="2000" dirty="0" smtClean="0"/>
              <a:t>create and gain access to memory regions</a:t>
            </a:r>
          </a:p>
          <a:p>
            <a:pPr lvl="1"/>
            <a:r>
              <a:rPr lang="en-US" sz="2000" dirty="0" smtClean="0"/>
              <a:t>transfer status information</a:t>
            </a:r>
          </a:p>
          <a:p>
            <a:pPr lvl="1"/>
            <a:r>
              <a:rPr lang="en-US" sz="2000" dirty="0" smtClean="0"/>
              <a:t>attach and detach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8654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8825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 (Cont.)</a:t>
            </a:r>
          </a:p>
        </p:txBody>
      </p:sp>
      <p:sp>
        <p:nvSpPr>
          <p:cNvPr id="50179" name="Rectangle 4"/>
          <p:cNvSpPr>
            <a:spLocks noGrp="1" noChangeArrowheads="1"/>
          </p:cNvSpPr>
          <p:nvPr>
            <p:ph idx="1"/>
          </p:nvPr>
        </p:nvSpPr>
        <p:spPr>
          <a:xfrm>
            <a:off x="1854558" y="901521"/>
            <a:ext cx="9650054" cy="50097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Protection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Control access to resources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Get and set permissions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Allow and deny user access</a:t>
            </a:r>
          </a:p>
          <a:p>
            <a:pPr lvl="1"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72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703513" y="106363"/>
            <a:ext cx="7648575" cy="576262"/>
          </a:xfrm>
        </p:spPr>
        <p:txBody>
          <a:bodyPr/>
          <a:lstStyle/>
          <a:p>
            <a:pPr eaLnBrk="1" hangingPunct="1"/>
            <a:r>
              <a:rPr lang="en-US" sz="2400" smtClean="0"/>
              <a:t>Examples of Windows and  Unix System Calls</a:t>
            </a:r>
          </a:p>
        </p:txBody>
      </p:sp>
      <p:pic>
        <p:nvPicPr>
          <p:cNvPr id="52227" name="Picture 6" descr="OS8-p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87" y="682625"/>
            <a:ext cx="9453092" cy="591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5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573306" y="774700"/>
            <a:ext cx="10515600" cy="5948829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 it controls a specific aspect of the computer operations, system program provides a convenient environment for program development and execution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 of them are simply user interfaces to system calls; others are considerably more complex</a:t>
            </a:r>
          </a:p>
          <a:p>
            <a:pPr lvl="1">
              <a:lnSpc>
                <a:spcPct val="90000"/>
              </a:lnSpc>
            </a:pPr>
            <a:endParaRPr lang="en-US" sz="10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File management </a:t>
            </a:r>
            <a:r>
              <a:rPr lang="en-US" sz="2400" dirty="0" smtClean="0"/>
              <a:t>- Create, delete, copy, rename, print, dump, list, and generally manipulate files and directories</a:t>
            </a:r>
          </a:p>
          <a:p>
            <a:pPr>
              <a:lnSpc>
                <a:spcPct val="90000"/>
              </a:lnSpc>
            </a:pPr>
            <a:endParaRPr lang="en-US" sz="10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Status information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 ask the system for info - date, time, amount of available memory, disk space, number of users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Others provide detailed performance, logging, and debugging information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Typically, these programs format and print the output to the terminal or other output devices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 systems implement  a </a:t>
            </a:r>
            <a:r>
              <a:rPr lang="en-US" sz="2000" b="1" dirty="0" smtClean="0">
                <a:solidFill>
                  <a:srgbClr val="3366FF"/>
                </a:solidFill>
              </a:rPr>
              <a:t>registry</a:t>
            </a:r>
            <a:r>
              <a:rPr lang="en-US" sz="2000" dirty="0" smtClean="0"/>
              <a:t> - used to store and retrieve configuration information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639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7600" y="127000"/>
            <a:ext cx="8553450" cy="576263"/>
          </a:xfrm>
        </p:spPr>
        <p:txBody>
          <a:bodyPr/>
          <a:lstStyle/>
          <a:p>
            <a:pPr eaLnBrk="1" hangingPunct="1"/>
            <a:r>
              <a:rPr lang="en-US" sz="3000" dirty="0" smtClean="0"/>
              <a:t>Chapter 2:  Operating-System Structures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46412" y="1138238"/>
            <a:ext cx="10192870" cy="524911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Operating System Services</a:t>
            </a:r>
          </a:p>
          <a:p>
            <a:r>
              <a:rPr lang="en-US" sz="2000" dirty="0" smtClean="0"/>
              <a:t>User Operating System Interface</a:t>
            </a:r>
          </a:p>
          <a:p>
            <a:r>
              <a:rPr lang="en-US" sz="2000" dirty="0" smtClean="0"/>
              <a:t>System Calls</a:t>
            </a:r>
          </a:p>
          <a:p>
            <a:r>
              <a:rPr lang="en-US" sz="2000" dirty="0" smtClean="0"/>
              <a:t>Types of System Calls</a:t>
            </a:r>
          </a:p>
          <a:p>
            <a:r>
              <a:rPr lang="en-US" sz="2000" dirty="0" smtClean="0"/>
              <a:t>System Programs</a:t>
            </a:r>
          </a:p>
          <a:p>
            <a:r>
              <a:rPr lang="en-US" sz="2000" dirty="0" smtClean="0"/>
              <a:t>Operating System Design and Implementation</a:t>
            </a:r>
          </a:p>
          <a:p>
            <a:r>
              <a:rPr lang="en-US" sz="2000" dirty="0" smtClean="0"/>
              <a:t>Operating System Structure</a:t>
            </a:r>
          </a:p>
          <a:p>
            <a:r>
              <a:rPr lang="en-US" sz="2000" dirty="0" smtClean="0"/>
              <a:t>Operating System Debugging</a:t>
            </a:r>
          </a:p>
          <a:p>
            <a:r>
              <a:rPr lang="en-US" sz="2000" dirty="0" smtClean="0"/>
              <a:t>Operating System Generation</a:t>
            </a:r>
          </a:p>
          <a:p>
            <a:r>
              <a:rPr lang="en-US" sz="2000" dirty="0" smtClean="0"/>
              <a:t>System Boot</a:t>
            </a:r>
          </a:p>
        </p:txBody>
      </p:sp>
    </p:spTree>
    <p:extLst>
      <p:ext uri="{BB962C8B-B14F-4D97-AF65-F5344CB8AC3E}">
        <p14:creationId xmlns:p14="http://schemas.microsoft.com/office/powerpoint/2010/main" val="39020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3175" y="198438"/>
            <a:ext cx="76676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004552" y="1122363"/>
            <a:ext cx="10444766" cy="5187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File modification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Text editors to create and modify files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Special commands to search contents of files or perform transformations of the text</a:t>
            </a:r>
            <a:endParaRPr lang="en-US" sz="10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Programming-language support </a:t>
            </a:r>
            <a:r>
              <a:rPr lang="en-US" sz="2400" dirty="0" smtClean="0"/>
              <a:t>- Compilers, assemblers, debuggers and interpreters sometimes provided</a:t>
            </a:r>
            <a:endParaRPr lang="en-US" sz="10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Program loading and execution</a:t>
            </a:r>
            <a:r>
              <a:rPr lang="en-US" sz="2400" dirty="0" smtClean="0"/>
              <a:t>- Absolute loaders, </a:t>
            </a:r>
            <a:r>
              <a:rPr lang="en-US" sz="2400" dirty="0" err="1" smtClean="0"/>
              <a:t>relocatable</a:t>
            </a:r>
            <a:r>
              <a:rPr lang="en-US" sz="2400" dirty="0" smtClean="0"/>
              <a:t> loaders, linkage editors, and overlay-loaders, debugging systems for higher-level and machine language</a:t>
            </a:r>
            <a:endParaRPr lang="en-US" sz="10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Communications</a:t>
            </a:r>
            <a:r>
              <a:rPr lang="en-US" sz="2400" dirty="0" smtClean="0"/>
              <a:t> - Provide the mechanism for creating virtual connections among processes, users, and computer systems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Allow users to send messages to one another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s screens, browse web pages, send electronic-mail messages, log in remotely, transfer files from one machine to another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305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3175" y="198438"/>
            <a:ext cx="76676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85611" y="1108075"/>
            <a:ext cx="11050073" cy="5187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Background Services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Launch at boot time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Some for system startup, then terminate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Some from system boot to shutdown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Provide facilities like disk checking, process scheduling, error logging, printing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Run in user context not kernel context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Known as </a:t>
            </a:r>
            <a:r>
              <a:rPr lang="en-US" sz="2000" b="1" dirty="0" smtClean="0">
                <a:solidFill>
                  <a:srgbClr val="3366FF"/>
                </a:solidFill>
              </a:rPr>
              <a:t>services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3366FF"/>
                </a:solidFill>
              </a:rPr>
              <a:t>subsystems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3366FF"/>
                </a:solidFill>
              </a:rPr>
              <a:t>daemons</a:t>
            </a:r>
            <a:r>
              <a:rPr lang="en-US" sz="2000" dirty="0" smtClean="0"/>
              <a:t> </a:t>
            </a:r>
            <a:endParaRPr lang="en-US" sz="2000" b="1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sz="10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Application programs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Don</a:t>
            </a:r>
            <a:r>
              <a:rPr lang="en-US" altLang="en-US" sz="2000" dirty="0" smtClean="0"/>
              <a:t>’</a:t>
            </a:r>
            <a:r>
              <a:rPr lang="en-US" sz="2000" dirty="0" smtClean="0"/>
              <a:t>t pertain to system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Run by users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Not typically considered part of OS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Launched by command line, mouse click, finger poke</a:t>
            </a:r>
          </a:p>
        </p:txBody>
      </p:sp>
    </p:spTree>
    <p:extLst>
      <p:ext uri="{BB962C8B-B14F-4D97-AF65-F5344CB8AC3E}">
        <p14:creationId xmlns:p14="http://schemas.microsoft.com/office/powerpoint/2010/main" val="40859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03500" y="65088"/>
            <a:ext cx="7712075" cy="576262"/>
          </a:xfrm>
        </p:spPr>
        <p:txBody>
          <a:bodyPr/>
          <a:lstStyle/>
          <a:p>
            <a:pPr eaLnBrk="1" hangingPunct="1"/>
            <a:r>
              <a:rPr lang="en-US" sz="2400" smtClean="0"/>
              <a:t>Operating System Design and Implementation</a:t>
            </a: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idx="1"/>
          </p:nvPr>
        </p:nvSpPr>
        <p:spPr>
          <a:xfrm>
            <a:off x="1004552" y="1108075"/>
            <a:ext cx="10818254" cy="55374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Design and Implementation of OS not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solvable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, but some approaches have proven successful</a:t>
            </a:r>
          </a:p>
          <a:p>
            <a:endParaRPr lang="en-US" sz="1000" dirty="0" smtClean="0"/>
          </a:p>
          <a:p>
            <a:r>
              <a:rPr lang="en-US" sz="2400" dirty="0" smtClean="0"/>
              <a:t>Internal structure of different Operating Systems  can vary widely</a:t>
            </a:r>
          </a:p>
          <a:p>
            <a:endParaRPr lang="en-US" sz="1000" dirty="0" smtClean="0"/>
          </a:p>
          <a:p>
            <a:r>
              <a:rPr lang="en-US" sz="2400" dirty="0" smtClean="0"/>
              <a:t>Start the design by defining goals and specifications </a:t>
            </a:r>
          </a:p>
          <a:p>
            <a:endParaRPr lang="en-US" sz="1000" dirty="0" smtClean="0"/>
          </a:p>
          <a:p>
            <a:r>
              <a:rPr lang="en-US" sz="2400" dirty="0" smtClean="0"/>
              <a:t>Affected by choice of hardware, type of system</a:t>
            </a:r>
          </a:p>
          <a:p>
            <a:endParaRPr lang="en-US" sz="1000" dirty="0" smtClean="0"/>
          </a:p>
          <a:p>
            <a:r>
              <a:rPr lang="en-US" sz="2400" b="1" dirty="0" smtClean="0">
                <a:solidFill>
                  <a:srgbClr val="3366FF"/>
                </a:solidFill>
              </a:rPr>
              <a:t>User </a:t>
            </a:r>
            <a:r>
              <a:rPr lang="en-US" sz="2400" dirty="0" smtClean="0"/>
              <a:t>goals and </a:t>
            </a:r>
            <a:r>
              <a:rPr lang="en-US" sz="2400" b="1" dirty="0" smtClean="0">
                <a:solidFill>
                  <a:srgbClr val="3366FF"/>
                </a:solidFill>
              </a:rPr>
              <a:t>System </a:t>
            </a:r>
            <a:r>
              <a:rPr lang="en-US" sz="2400" dirty="0" smtClean="0"/>
              <a:t>goals</a:t>
            </a:r>
          </a:p>
          <a:p>
            <a:pPr lvl="1"/>
            <a:r>
              <a:rPr lang="en-US" sz="2000" dirty="0" smtClean="0"/>
              <a:t>User goals – operating system should be convenient to use, easy to learn, reliable, safe, and fast</a:t>
            </a:r>
          </a:p>
          <a:p>
            <a:pPr lvl="1"/>
            <a:r>
              <a:rPr lang="en-US" sz="2000" dirty="0" smtClean="0"/>
              <a:t>System goals – operating system should be easy to design, implement, and maintain, as well as flexible, reliable, error-free, and efficient</a:t>
            </a:r>
          </a:p>
        </p:txBody>
      </p:sp>
    </p:spTree>
    <p:extLst>
      <p:ext uri="{BB962C8B-B14F-4D97-AF65-F5344CB8AC3E}">
        <p14:creationId xmlns:p14="http://schemas.microsoft.com/office/powerpoint/2010/main" val="14997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88642" y="1233488"/>
            <a:ext cx="10947043" cy="4530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To describe the services an operating system provides to users, processes, and other systems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To discuss the various ways of </a:t>
            </a:r>
            <a:r>
              <a:rPr lang="en-US" sz="3200" dirty="0" smtClean="0"/>
              <a:t>structuring</a:t>
            </a:r>
            <a:r>
              <a:rPr lang="en-US" sz="2800" dirty="0" smtClean="0"/>
              <a:t> an operating system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To explain how operating systems are installed and customized and how they boot</a:t>
            </a:r>
          </a:p>
        </p:txBody>
      </p:sp>
    </p:spTree>
    <p:extLst>
      <p:ext uri="{BB962C8B-B14F-4D97-AF65-F5344CB8AC3E}">
        <p14:creationId xmlns:p14="http://schemas.microsoft.com/office/powerpoint/2010/main" val="40392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74925" y="198438"/>
            <a:ext cx="7635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210613" y="1142999"/>
            <a:ext cx="10380373" cy="5476741"/>
          </a:xfrm>
          <a:noFill/>
        </p:spPr>
        <p:txBody>
          <a:bodyPr>
            <a:noAutofit/>
          </a:bodyPr>
          <a:lstStyle/>
          <a:p>
            <a:r>
              <a:rPr lang="en-US" sz="2400" dirty="0" smtClean="0"/>
              <a:t>Operating systems provide an environment for execution of programs and services to programs and users</a:t>
            </a:r>
          </a:p>
          <a:p>
            <a:r>
              <a:rPr lang="en-US" sz="2400" dirty="0" smtClean="0"/>
              <a:t>Helpful OS services provided to the user:</a:t>
            </a:r>
          </a:p>
          <a:p>
            <a:pPr lvl="1"/>
            <a:r>
              <a:rPr lang="en-US" sz="2400" b="1" dirty="0" smtClean="0"/>
              <a:t>User interface </a:t>
            </a:r>
            <a:r>
              <a:rPr lang="en-US" sz="2400" dirty="0" smtClean="0"/>
              <a:t>- Almost all operating systems have a user interface (</a:t>
            </a:r>
            <a:r>
              <a:rPr lang="en-US" sz="2400" b="1" dirty="0" smtClean="0">
                <a:solidFill>
                  <a:srgbClr val="3366FF"/>
                </a:solidFill>
              </a:rPr>
              <a:t>UI</a:t>
            </a:r>
            <a:r>
              <a:rPr lang="en-US" sz="2400" dirty="0" smtClean="0"/>
              <a:t>).</a:t>
            </a:r>
          </a:p>
          <a:p>
            <a:pPr lvl="2"/>
            <a:r>
              <a:rPr lang="en-US" sz="2400" dirty="0" smtClean="0"/>
              <a:t>Varies between </a:t>
            </a:r>
            <a:r>
              <a:rPr lang="en-US" sz="2400" b="1" dirty="0" smtClean="0">
                <a:solidFill>
                  <a:srgbClr val="3366FF"/>
                </a:solidFill>
              </a:rPr>
              <a:t>Command-Line 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rgbClr val="3366FF"/>
                </a:solidFill>
              </a:rPr>
              <a:t>CLI</a:t>
            </a:r>
            <a:r>
              <a:rPr lang="en-US" sz="2400" b="1" dirty="0" smtClean="0">
                <a:solidFill>
                  <a:srgbClr val="000000"/>
                </a:solidFill>
              </a:rPr>
              <a:t>)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b="1" dirty="0" smtClean="0">
                <a:solidFill>
                  <a:srgbClr val="3366FF"/>
                </a:solidFill>
              </a:rPr>
              <a:t>Graphics User Interface </a:t>
            </a:r>
            <a:r>
              <a:rPr lang="en-US" sz="2400" b="1" dirty="0" smtClean="0">
                <a:solidFill>
                  <a:srgbClr val="000000"/>
                </a:solidFill>
              </a:rPr>
              <a:t>(</a:t>
            </a:r>
            <a:r>
              <a:rPr lang="en-US" sz="2400" b="1" dirty="0" smtClean="0">
                <a:solidFill>
                  <a:srgbClr val="3366FF"/>
                </a:solidFill>
              </a:rPr>
              <a:t>GUI</a:t>
            </a:r>
            <a:r>
              <a:rPr lang="en-US" sz="2400" b="1" dirty="0" smtClean="0">
                <a:solidFill>
                  <a:srgbClr val="000000"/>
                </a:solidFill>
              </a:rPr>
              <a:t>)</a:t>
            </a:r>
            <a:r>
              <a:rPr lang="en-US" sz="2400" dirty="0" smtClean="0">
                <a:solidFill>
                  <a:srgbClr val="000000"/>
                </a:solidFill>
              </a:rPr>
              <a:t>,</a:t>
            </a:r>
            <a:r>
              <a:rPr lang="en-US" sz="2400" b="1" dirty="0" smtClean="0">
                <a:solidFill>
                  <a:srgbClr val="3366FF"/>
                </a:solidFill>
              </a:rPr>
              <a:t>   Batch</a:t>
            </a:r>
          </a:p>
          <a:p>
            <a:pPr lvl="1"/>
            <a:r>
              <a:rPr lang="en-US" sz="2400" b="1" dirty="0" smtClean="0"/>
              <a:t>Program execution </a:t>
            </a:r>
            <a:r>
              <a:rPr lang="en-US" sz="2400" dirty="0" smtClean="0"/>
              <a:t>- The system must be able to load a program into memory and to run that program, end execution, either normally or abnormally (indicating error)</a:t>
            </a:r>
          </a:p>
          <a:p>
            <a:pPr lvl="1"/>
            <a:r>
              <a:rPr lang="en-US" sz="2400" b="1" dirty="0" smtClean="0"/>
              <a:t>I/O operations </a:t>
            </a:r>
            <a:r>
              <a:rPr lang="en-US" sz="2400" dirty="0" smtClean="0"/>
              <a:t>-  A running program may require I/O, which may involve a file or an I/O device</a:t>
            </a:r>
          </a:p>
        </p:txBody>
      </p:sp>
    </p:spTree>
    <p:extLst>
      <p:ext uri="{BB962C8B-B14F-4D97-AF65-F5344CB8AC3E}">
        <p14:creationId xmlns:p14="http://schemas.microsoft.com/office/powerpoint/2010/main" val="32852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70150" y="182563"/>
            <a:ext cx="786923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290917" y="758824"/>
            <a:ext cx="10757647" cy="6099175"/>
          </a:xfrm>
          <a:noFill/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smtClean="0"/>
              <a:t>File-system manipulation </a:t>
            </a:r>
            <a:r>
              <a:rPr lang="en-US" sz="2000" dirty="0" smtClean="0"/>
              <a:t>-  The file system is of particular interest. Programs need to read and write files and directories, create and delete them, search them, list file Information, permission management.</a:t>
            </a:r>
            <a:endParaRPr lang="en-US" sz="2000" b="1" dirty="0" smtClean="0"/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Communications</a:t>
            </a:r>
            <a:r>
              <a:rPr lang="en-US" sz="2000" dirty="0" smtClean="0"/>
              <a:t> – Processes may exchange information, on the same computer or between computers over a network.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Communications may be via shared memory or through message passing (packets moved by the OS)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Error detection </a:t>
            </a:r>
            <a:r>
              <a:rPr lang="en-US" sz="2000" dirty="0" smtClean="0"/>
              <a:t>– OS needs to be constantly aware of possible errors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May occur in the CPU and memory hardware, in I/O devices, in user program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For each type of error, OS should take the appropriate action to ensure correct and consistent computing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Debugging facilities can greatly enhance the user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s and programmer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s abilities to efficiently use the system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38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27300" y="182563"/>
            <a:ext cx="781208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21217" y="1168400"/>
            <a:ext cx="11354242" cy="5689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OS functions for ensuring the efficient operation of the system itself via resource sharing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Resource allocation - </a:t>
            </a:r>
            <a:r>
              <a:rPr lang="en-US" sz="2000" dirty="0" smtClean="0"/>
              <a:t>When  multiple users or multiple jobs run concurrently, resources must be allocated to each of them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Many types of resources -   CPU cycles, main memory, file storage, I/O devices.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Accounting -</a:t>
            </a:r>
            <a:r>
              <a:rPr lang="en-US" sz="2000" dirty="0" smtClean="0"/>
              <a:t> To keep track of which users use how much and what kinds of computer resources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/>
              <a:t>Protection and security - </a:t>
            </a:r>
            <a:r>
              <a:rPr lang="en-US" sz="2000" dirty="0" smtClean="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lvl="2">
              <a:lnSpc>
                <a:spcPct val="150000"/>
              </a:lnSpc>
            </a:pPr>
            <a:r>
              <a:rPr lang="en-US" sz="2000" b="1" dirty="0" smtClean="0"/>
              <a:t>Protection</a:t>
            </a:r>
            <a:r>
              <a:rPr lang="en-US" sz="2000" dirty="0" smtClean="0"/>
              <a:t> involves ensuring that all access to system resources is controlled</a:t>
            </a:r>
          </a:p>
          <a:p>
            <a:pPr lvl="2">
              <a:lnSpc>
                <a:spcPct val="150000"/>
              </a:lnSpc>
            </a:pPr>
            <a:r>
              <a:rPr lang="en-US" sz="2000" b="1" dirty="0" smtClean="0"/>
              <a:t>Security</a:t>
            </a:r>
            <a:r>
              <a:rPr lang="en-US" sz="2000" dirty="0" smtClean="0"/>
              <a:t> of the system from outsiders requires user authentication, extends to defending external I/O devices from invalid access attempts</a:t>
            </a:r>
          </a:p>
          <a:p>
            <a:pPr>
              <a:lnSpc>
                <a:spcPct val="150000"/>
              </a:lnSpc>
              <a:buFont typeface="Monotype Sorts" pitchFamily="-84" charset="2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621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003612" y="141287"/>
            <a:ext cx="8742176" cy="746217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A View of Operating System Services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966" y="887505"/>
            <a:ext cx="10260106" cy="57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32063" y="146050"/>
            <a:ext cx="8229600" cy="576263"/>
          </a:xfrm>
        </p:spPr>
        <p:txBody>
          <a:bodyPr/>
          <a:lstStyle/>
          <a:p>
            <a:pPr eaLnBrk="1" hangingPunct="1"/>
            <a:r>
              <a:rPr lang="en-US" sz="2800" smtClean="0"/>
              <a:t>User Operating System Interface - CLI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65915" y="1223962"/>
            <a:ext cx="5596249" cy="55264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Monotype Sorts" pitchFamily="-84" charset="2"/>
              <a:buNone/>
            </a:pPr>
            <a:r>
              <a:rPr lang="en-US" sz="2400" dirty="0"/>
              <a:t>A </a:t>
            </a:r>
            <a:r>
              <a:rPr lang="en-US" sz="2400" b="1" dirty="0"/>
              <a:t>command</a:t>
            </a:r>
            <a:r>
              <a:rPr lang="en-US" sz="2400" dirty="0"/>
              <a:t>-</a:t>
            </a:r>
            <a:r>
              <a:rPr lang="en-US" sz="2400" b="1" dirty="0"/>
              <a:t>line</a:t>
            </a:r>
            <a:r>
              <a:rPr lang="en-US" sz="2400" dirty="0"/>
              <a:t> user interface (CLI), also known as a console user interface, and character user interface (CUI), is a means of interacting with a computer program where the user (or client) issues </a:t>
            </a:r>
            <a:r>
              <a:rPr lang="en-US" sz="2400" b="1" dirty="0" smtClean="0"/>
              <a:t>commands </a:t>
            </a:r>
            <a:r>
              <a:rPr lang="en-US" sz="2400" dirty="0" smtClean="0"/>
              <a:t>to </a:t>
            </a:r>
            <a:r>
              <a:rPr lang="en-US" sz="2400" dirty="0"/>
              <a:t>the program in the form of successive </a:t>
            </a:r>
            <a:r>
              <a:rPr lang="en-US" sz="2400" b="1" dirty="0"/>
              <a:t>lines</a:t>
            </a:r>
            <a:r>
              <a:rPr lang="en-US" sz="2400" dirty="0"/>
              <a:t> of text (</a:t>
            </a:r>
            <a:r>
              <a:rPr lang="en-US" sz="2400" b="1" dirty="0"/>
              <a:t>command lines</a:t>
            </a:r>
            <a:r>
              <a:rPr lang="en-US" sz="2400" dirty="0"/>
              <a:t>).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380" y="1223962"/>
            <a:ext cx="4584879" cy="441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60638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sz="3000" smtClean="0"/>
              <a:t>User Operating System Interface - GUI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223492" y="887506"/>
            <a:ext cx="10636813" cy="569359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User-friendly </a:t>
            </a:r>
            <a:r>
              <a:rPr lang="en-US" sz="2400" b="1" dirty="0" smtClean="0">
                <a:solidFill>
                  <a:srgbClr val="3366FF"/>
                </a:solidFill>
              </a:rPr>
              <a:t>desktop</a:t>
            </a:r>
            <a:r>
              <a:rPr lang="en-US" sz="2400" dirty="0" smtClean="0"/>
              <a:t> metaphor interface</a:t>
            </a:r>
          </a:p>
          <a:p>
            <a:pPr lvl="1"/>
            <a:r>
              <a:rPr lang="en-US" sz="2000" dirty="0" smtClean="0"/>
              <a:t>Usually mouse, keyboard, and monitor</a:t>
            </a:r>
          </a:p>
          <a:p>
            <a:pPr lvl="1"/>
            <a:r>
              <a:rPr lang="en-US" sz="2000" b="1" dirty="0" smtClean="0">
                <a:solidFill>
                  <a:srgbClr val="3366FF"/>
                </a:solidFill>
              </a:rPr>
              <a:t>Icons</a:t>
            </a:r>
            <a:r>
              <a:rPr lang="en-US" sz="2000" dirty="0" smtClean="0"/>
              <a:t> represent files, programs, actions,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r>
              <a:rPr lang="en-US" sz="2000" dirty="0" smtClean="0"/>
              <a:t>Various mouse buttons over objects in the interface cause various actions (provide information, options, execute function, open directory (known as a </a:t>
            </a:r>
            <a:r>
              <a:rPr lang="en-US" sz="2000" b="1" dirty="0" smtClean="0">
                <a:solidFill>
                  <a:srgbClr val="3366FF"/>
                </a:solidFill>
              </a:rPr>
              <a:t>folder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Invented at Xerox PARC</a:t>
            </a:r>
          </a:p>
          <a:p>
            <a:r>
              <a:rPr lang="en-US" sz="2400" dirty="0" smtClean="0"/>
              <a:t>Many systems now include both CLI and GUI interfaces</a:t>
            </a:r>
          </a:p>
          <a:p>
            <a:pPr lvl="1"/>
            <a:r>
              <a:rPr lang="en-US" sz="2000" dirty="0" smtClean="0"/>
              <a:t>Microsoft Windows is GUI with CLI </a:t>
            </a:r>
            <a:r>
              <a:rPr lang="ja-JP" altLang="en-US" sz="2000" dirty="0" smtClean="0"/>
              <a:t>“</a:t>
            </a:r>
            <a:r>
              <a:rPr lang="en-US" altLang="ja-JP" sz="2000" dirty="0" smtClean="0"/>
              <a:t>command</a:t>
            </a:r>
            <a:r>
              <a:rPr lang="ja-JP" altLang="en-US" sz="2000" dirty="0" smtClean="0"/>
              <a:t>”</a:t>
            </a:r>
            <a:r>
              <a:rPr lang="en-US" altLang="ja-JP" sz="2000" dirty="0" smtClean="0"/>
              <a:t> shell</a:t>
            </a:r>
          </a:p>
          <a:p>
            <a:pPr lvl="1"/>
            <a:r>
              <a:rPr lang="en-US" sz="2000" dirty="0" smtClean="0"/>
              <a:t>Apple Mac OS X is </a:t>
            </a:r>
            <a:r>
              <a:rPr lang="ja-JP" altLang="en-US" sz="2000" dirty="0" smtClean="0"/>
              <a:t>“</a:t>
            </a:r>
            <a:r>
              <a:rPr lang="en-US" altLang="ja-JP" sz="2000" dirty="0" smtClean="0"/>
              <a:t>Aqua</a:t>
            </a:r>
            <a:r>
              <a:rPr lang="ja-JP" altLang="en-US" sz="2000" dirty="0" smtClean="0"/>
              <a:t>”</a:t>
            </a:r>
            <a:r>
              <a:rPr lang="en-US" altLang="ja-JP" sz="2000" dirty="0" smtClean="0"/>
              <a:t> GUI interface with UNIX kernel underneath and shells available</a:t>
            </a:r>
          </a:p>
          <a:p>
            <a:pPr lvl="1"/>
            <a:r>
              <a:rPr lang="en-US" sz="2000" dirty="0" smtClean="0"/>
              <a:t>Unix and Linux have CLI with optional GUI interfaces (CDE, KDE, GNOME)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042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1011</TotalTime>
  <Words>1383</Words>
  <Application>Microsoft Office PowerPoint</Application>
  <PresentationFormat>Custom</PresentationFormat>
  <Paragraphs>168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Wisp</vt:lpstr>
      <vt:lpstr>Operating System -Structures</vt:lpstr>
      <vt:lpstr>Chapter 2:  Operating-System Structures</vt:lpstr>
      <vt:lpstr>Objectives</vt:lpstr>
      <vt:lpstr>Operating System Services</vt:lpstr>
      <vt:lpstr>Operating System Services (Cont.)</vt:lpstr>
      <vt:lpstr>Operating System Services (Cont.)</vt:lpstr>
      <vt:lpstr>A View of Operating System Services</vt:lpstr>
      <vt:lpstr>User Operating System Interface - CLI</vt:lpstr>
      <vt:lpstr>User Operating System Interface - GUI</vt:lpstr>
      <vt:lpstr>Touchscreen Interfaces</vt:lpstr>
      <vt:lpstr>The Mac OS X GUI</vt:lpstr>
      <vt:lpstr>System Calls</vt:lpstr>
      <vt:lpstr>PowerPoint Presentation</vt:lpstr>
      <vt:lpstr>Types of System Calls</vt:lpstr>
      <vt:lpstr>Types of System Calls</vt:lpstr>
      <vt:lpstr>Types of System Calls (Cont.)</vt:lpstr>
      <vt:lpstr>Types of System Calls (Cont.)</vt:lpstr>
      <vt:lpstr>Examples of Windows and  Unix System Calls</vt:lpstr>
      <vt:lpstr>System Programs</vt:lpstr>
      <vt:lpstr>System Programs (Cont.)</vt:lpstr>
      <vt:lpstr>System Programs (Cont.)</vt:lpstr>
      <vt:lpstr>Operating System Design and Implementation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Operating-System Structures</dc:title>
  <dc:creator>Glooria Munguci C</dc:creator>
  <cp:lastModifiedBy>Glosh</cp:lastModifiedBy>
  <cp:revision>25</cp:revision>
  <cp:lastPrinted>2017-09-03T09:59:22Z</cp:lastPrinted>
  <dcterms:created xsi:type="dcterms:W3CDTF">2017-09-03T06:49:18Z</dcterms:created>
  <dcterms:modified xsi:type="dcterms:W3CDTF">2020-01-27T12:11:18Z</dcterms:modified>
</cp:coreProperties>
</file>