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36"/>
  </p:notesMasterIdLst>
  <p:sldIdLst>
    <p:sldId id="257" r:id="rId2"/>
    <p:sldId id="306" r:id="rId3"/>
    <p:sldId id="307" r:id="rId4"/>
    <p:sldId id="316" r:id="rId5"/>
    <p:sldId id="321" r:id="rId6"/>
    <p:sldId id="308" r:id="rId7"/>
    <p:sldId id="309" r:id="rId8"/>
    <p:sldId id="310" r:id="rId9"/>
    <p:sldId id="311" r:id="rId10"/>
    <p:sldId id="312" r:id="rId11"/>
    <p:sldId id="313" r:id="rId12"/>
    <p:sldId id="296" r:id="rId13"/>
    <p:sldId id="297" r:id="rId14"/>
    <p:sldId id="322" r:id="rId15"/>
    <p:sldId id="318" r:id="rId16"/>
    <p:sldId id="319" r:id="rId17"/>
    <p:sldId id="298" r:id="rId18"/>
    <p:sldId id="323" r:id="rId19"/>
    <p:sldId id="299" r:id="rId20"/>
    <p:sldId id="304" r:id="rId21"/>
    <p:sldId id="300" r:id="rId22"/>
    <p:sldId id="305" r:id="rId23"/>
    <p:sldId id="301" r:id="rId24"/>
    <p:sldId id="302" r:id="rId25"/>
    <p:sldId id="277" r:id="rId26"/>
    <p:sldId id="278" r:id="rId27"/>
    <p:sldId id="279" r:id="rId28"/>
    <p:sldId id="282" r:id="rId29"/>
    <p:sldId id="283" r:id="rId30"/>
    <p:sldId id="287" r:id="rId31"/>
    <p:sldId id="288" r:id="rId32"/>
    <p:sldId id="289" r:id="rId33"/>
    <p:sldId id="290" r:id="rId34"/>
    <p:sldId id="291"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82"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4D6F50-4FDB-4761-BC44-A73C9E67B603}" type="datetimeFigureOut">
              <a:rPr lang="en-US" smtClean="0"/>
              <a:t>1/28/2020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6053F-2624-4F80-B905-8DE9AF953F87}" type="slidenum">
              <a:rPr lang="en-US" smtClean="0"/>
              <a:t>‹#›</a:t>
            </a:fld>
            <a:endParaRPr lang="en-US"/>
          </a:p>
        </p:txBody>
      </p:sp>
    </p:spTree>
    <p:extLst>
      <p:ext uri="{BB962C8B-B14F-4D97-AF65-F5344CB8AC3E}">
        <p14:creationId xmlns:p14="http://schemas.microsoft.com/office/powerpoint/2010/main" val="3731316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42D948B-4415-4576-8D49-05D9565FE815}"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CA61606-4267-4B77-8F1E-211CD167FB25}" type="slidenum">
              <a:rPr lang="en-US" smtClean="0"/>
              <a:t>‹#›</a:t>
            </a:fld>
            <a:endParaRPr lang="en-US"/>
          </a:p>
        </p:txBody>
      </p:sp>
    </p:spTree>
    <p:extLst>
      <p:ext uri="{BB962C8B-B14F-4D97-AF65-F5344CB8AC3E}">
        <p14:creationId xmlns:p14="http://schemas.microsoft.com/office/powerpoint/2010/main" val="2912983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2D948B-4415-4576-8D49-05D9565FE815}"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CA61606-4267-4B77-8F1E-211CD167FB25}" type="slidenum">
              <a:rPr lang="en-US" smtClean="0"/>
              <a:t>‹#›</a:t>
            </a:fld>
            <a:endParaRPr lang="en-US"/>
          </a:p>
        </p:txBody>
      </p:sp>
    </p:spTree>
    <p:extLst>
      <p:ext uri="{BB962C8B-B14F-4D97-AF65-F5344CB8AC3E}">
        <p14:creationId xmlns:p14="http://schemas.microsoft.com/office/powerpoint/2010/main" val="1550304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2D948B-4415-4576-8D49-05D9565FE815}"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CA61606-4267-4B77-8F1E-211CD167FB25}"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82090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C42D948B-4415-4576-8D49-05D9565FE815}" type="datetimeFigureOut">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CA61606-4267-4B77-8F1E-211CD167FB25}" type="slidenum">
              <a:rPr lang="en-US" smtClean="0"/>
              <a:t>‹#›</a:t>
            </a:fld>
            <a:endParaRPr lang="en-US"/>
          </a:p>
        </p:txBody>
      </p:sp>
    </p:spTree>
    <p:extLst>
      <p:ext uri="{BB962C8B-B14F-4D97-AF65-F5344CB8AC3E}">
        <p14:creationId xmlns:p14="http://schemas.microsoft.com/office/powerpoint/2010/main" val="29247728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C42D948B-4415-4576-8D49-05D9565FE815}" type="datetimeFigureOut">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CA61606-4267-4B77-8F1E-211CD167FB25}"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568657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C42D948B-4415-4576-8D49-05D9565FE815}" type="datetimeFigureOut">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CA61606-4267-4B77-8F1E-211CD167FB25}" type="slidenum">
              <a:rPr lang="en-US" smtClean="0"/>
              <a:t>‹#›</a:t>
            </a:fld>
            <a:endParaRPr lang="en-US"/>
          </a:p>
        </p:txBody>
      </p:sp>
    </p:spTree>
    <p:extLst>
      <p:ext uri="{BB962C8B-B14F-4D97-AF65-F5344CB8AC3E}">
        <p14:creationId xmlns:p14="http://schemas.microsoft.com/office/powerpoint/2010/main" val="29672128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2D948B-4415-4576-8D49-05D9565FE815}"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CA61606-4267-4B77-8F1E-211CD167FB25}" type="slidenum">
              <a:rPr lang="en-US" smtClean="0"/>
              <a:t>‹#›</a:t>
            </a:fld>
            <a:endParaRPr lang="en-US"/>
          </a:p>
        </p:txBody>
      </p:sp>
    </p:spTree>
    <p:extLst>
      <p:ext uri="{BB962C8B-B14F-4D97-AF65-F5344CB8AC3E}">
        <p14:creationId xmlns:p14="http://schemas.microsoft.com/office/powerpoint/2010/main" val="11767120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2D948B-4415-4576-8D49-05D9565FE815}"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CA61606-4267-4B77-8F1E-211CD167FB25}" type="slidenum">
              <a:rPr lang="en-US" smtClean="0"/>
              <a:t>‹#›</a:t>
            </a:fld>
            <a:endParaRPr lang="en-US"/>
          </a:p>
        </p:txBody>
      </p:sp>
    </p:spTree>
    <p:extLst>
      <p:ext uri="{BB962C8B-B14F-4D97-AF65-F5344CB8AC3E}">
        <p14:creationId xmlns:p14="http://schemas.microsoft.com/office/powerpoint/2010/main" val="1684395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2D948B-4415-4576-8D49-05D9565FE815}"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CA61606-4267-4B77-8F1E-211CD167FB25}" type="slidenum">
              <a:rPr lang="en-US" smtClean="0"/>
              <a:t>‹#›</a:t>
            </a:fld>
            <a:endParaRPr lang="en-US"/>
          </a:p>
        </p:txBody>
      </p:sp>
    </p:spTree>
    <p:extLst>
      <p:ext uri="{BB962C8B-B14F-4D97-AF65-F5344CB8AC3E}">
        <p14:creationId xmlns:p14="http://schemas.microsoft.com/office/powerpoint/2010/main" val="3042337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2D948B-4415-4576-8D49-05D9565FE815}"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CA61606-4267-4B77-8F1E-211CD167FB25}" type="slidenum">
              <a:rPr lang="en-US" smtClean="0"/>
              <a:t>‹#›</a:t>
            </a:fld>
            <a:endParaRPr lang="en-US"/>
          </a:p>
        </p:txBody>
      </p:sp>
    </p:spTree>
    <p:extLst>
      <p:ext uri="{BB962C8B-B14F-4D97-AF65-F5344CB8AC3E}">
        <p14:creationId xmlns:p14="http://schemas.microsoft.com/office/powerpoint/2010/main" val="1717979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42D948B-4415-4576-8D49-05D9565FE815}" type="datetimeFigureOut">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CA61606-4267-4B77-8F1E-211CD167FB25}" type="slidenum">
              <a:rPr lang="en-US" smtClean="0"/>
              <a:t>‹#›</a:t>
            </a:fld>
            <a:endParaRPr lang="en-US"/>
          </a:p>
        </p:txBody>
      </p:sp>
    </p:spTree>
    <p:extLst>
      <p:ext uri="{BB962C8B-B14F-4D97-AF65-F5344CB8AC3E}">
        <p14:creationId xmlns:p14="http://schemas.microsoft.com/office/powerpoint/2010/main" val="207906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42D948B-4415-4576-8D49-05D9565FE815}" type="datetimeFigureOut">
              <a:rPr lang="en-US" smtClean="0"/>
              <a:t>1/28/2020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CA61606-4267-4B77-8F1E-211CD167FB25}" type="slidenum">
              <a:rPr lang="en-US" smtClean="0"/>
              <a:t>‹#›</a:t>
            </a:fld>
            <a:endParaRPr lang="en-US"/>
          </a:p>
        </p:txBody>
      </p:sp>
    </p:spTree>
    <p:extLst>
      <p:ext uri="{BB962C8B-B14F-4D97-AF65-F5344CB8AC3E}">
        <p14:creationId xmlns:p14="http://schemas.microsoft.com/office/powerpoint/2010/main" val="1556164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42D948B-4415-4576-8D49-05D9565FE815}" type="datetimeFigureOut">
              <a:rPr lang="en-US" smtClean="0"/>
              <a:t>1/28/2020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CA61606-4267-4B77-8F1E-211CD167FB25}" type="slidenum">
              <a:rPr lang="en-US" smtClean="0"/>
              <a:t>‹#›</a:t>
            </a:fld>
            <a:endParaRPr lang="en-US"/>
          </a:p>
        </p:txBody>
      </p:sp>
    </p:spTree>
    <p:extLst>
      <p:ext uri="{BB962C8B-B14F-4D97-AF65-F5344CB8AC3E}">
        <p14:creationId xmlns:p14="http://schemas.microsoft.com/office/powerpoint/2010/main" val="757091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2D948B-4415-4576-8D49-05D9565FE815}" type="datetimeFigureOut">
              <a:rPr lang="en-US" smtClean="0"/>
              <a:t>1/28/2020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CA61606-4267-4B77-8F1E-211CD167FB25}" type="slidenum">
              <a:rPr lang="en-US" smtClean="0"/>
              <a:t>‹#›</a:t>
            </a:fld>
            <a:endParaRPr lang="en-US"/>
          </a:p>
        </p:txBody>
      </p:sp>
    </p:spTree>
    <p:extLst>
      <p:ext uri="{BB962C8B-B14F-4D97-AF65-F5344CB8AC3E}">
        <p14:creationId xmlns:p14="http://schemas.microsoft.com/office/powerpoint/2010/main" val="2489466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2D948B-4415-4576-8D49-05D9565FE815}" type="datetimeFigureOut">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CA61606-4267-4B77-8F1E-211CD167FB25}" type="slidenum">
              <a:rPr lang="en-US" smtClean="0"/>
              <a:t>‹#›</a:t>
            </a:fld>
            <a:endParaRPr lang="en-US"/>
          </a:p>
        </p:txBody>
      </p:sp>
    </p:spTree>
    <p:extLst>
      <p:ext uri="{BB962C8B-B14F-4D97-AF65-F5344CB8AC3E}">
        <p14:creationId xmlns:p14="http://schemas.microsoft.com/office/powerpoint/2010/main" val="279025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2D948B-4415-4576-8D49-05D9565FE815}" type="datetimeFigureOut">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CA61606-4267-4B77-8F1E-211CD167FB25}" type="slidenum">
              <a:rPr lang="en-US" smtClean="0"/>
              <a:t>‹#›</a:t>
            </a:fld>
            <a:endParaRPr lang="en-US"/>
          </a:p>
        </p:txBody>
      </p:sp>
    </p:spTree>
    <p:extLst>
      <p:ext uri="{BB962C8B-B14F-4D97-AF65-F5344CB8AC3E}">
        <p14:creationId xmlns:p14="http://schemas.microsoft.com/office/powerpoint/2010/main" val="1490398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42D948B-4415-4576-8D49-05D9565FE815}" type="datetimeFigureOut">
              <a:rPr lang="en-US" smtClean="0"/>
              <a:t>1/28/2020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CA61606-4267-4B77-8F1E-211CD167FB25}" type="slidenum">
              <a:rPr lang="en-US" smtClean="0"/>
              <a:t>‹#›</a:t>
            </a:fld>
            <a:endParaRPr lang="en-US"/>
          </a:p>
        </p:txBody>
      </p:sp>
    </p:spTree>
    <p:extLst>
      <p:ext uri="{BB962C8B-B14F-4D97-AF65-F5344CB8AC3E}">
        <p14:creationId xmlns:p14="http://schemas.microsoft.com/office/powerpoint/2010/main" val="1740969283"/>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 id="2147483807" r:id="rId15"/>
    <p:sldLayoutId id="2147483808"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310064" y="1214439"/>
            <a:ext cx="6143625" cy="784225"/>
          </a:xfrm>
        </p:spPr>
        <p:txBody>
          <a:bodyPr>
            <a:normAutofit fontScale="90000"/>
          </a:bodyPr>
          <a:lstStyle/>
          <a:p>
            <a:r>
              <a:rPr lang="en-GB" sz="2800" b="1" dirty="0" smtClean="0"/>
              <a:t>BIT1213 </a:t>
            </a:r>
            <a:r>
              <a:rPr lang="en-GB" sz="2800" b="1" dirty="0" smtClean="0"/>
              <a:t/>
            </a:r>
            <a:br>
              <a:rPr lang="en-GB" sz="2800" b="1" dirty="0" smtClean="0"/>
            </a:br>
            <a:r>
              <a:rPr lang="en-GB" sz="2800" b="1" dirty="0" smtClean="0"/>
              <a:t>Operating </a:t>
            </a:r>
            <a:r>
              <a:rPr lang="en-GB" sz="2800" b="1" dirty="0" smtClean="0"/>
              <a:t>Systems</a:t>
            </a:r>
            <a:endParaRPr lang="en-GB" sz="3200" b="1" dirty="0"/>
          </a:p>
        </p:txBody>
      </p:sp>
      <p:sp>
        <p:nvSpPr>
          <p:cNvPr id="3075" name="Rectangle 3"/>
          <p:cNvSpPr>
            <a:spLocks noGrp="1" noChangeArrowheads="1"/>
          </p:cNvSpPr>
          <p:nvPr>
            <p:ph type="subTitle" idx="1"/>
          </p:nvPr>
        </p:nvSpPr>
        <p:spPr>
          <a:xfrm>
            <a:off x="3881439" y="2227264"/>
            <a:ext cx="6029325" cy="784225"/>
          </a:xfrm>
        </p:spPr>
        <p:txBody>
          <a:bodyPr>
            <a:normAutofit/>
          </a:bodyPr>
          <a:lstStyle/>
          <a:p>
            <a:pPr algn="r"/>
            <a:r>
              <a:rPr lang="en-GB" dirty="0" smtClean="0"/>
              <a:t> Introduction </a:t>
            </a:r>
            <a:r>
              <a:rPr lang="en-GB" smtClean="0"/>
              <a:t>and Overview</a:t>
            </a:r>
            <a:endParaRPr lang="en-GB" dirty="0" smtClean="0"/>
          </a:p>
        </p:txBody>
      </p:sp>
    </p:spTree>
    <p:extLst>
      <p:ext uri="{BB962C8B-B14F-4D97-AF65-F5344CB8AC3E}">
        <p14:creationId xmlns:p14="http://schemas.microsoft.com/office/powerpoint/2010/main" val="13247717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6404" y="95819"/>
            <a:ext cx="9720072" cy="767067"/>
          </a:xfrm>
        </p:spPr>
        <p:txBody>
          <a:bodyPr/>
          <a:lstStyle/>
          <a:p>
            <a:r>
              <a:rPr lang="en-US" dirty="0" smtClean="0"/>
              <a:t>File management</a:t>
            </a:r>
            <a:endParaRPr lang="en-US" dirty="0"/>
          </a:p>
        </p:txBody>
      </p:sp>
      <p:sp>
        <p:nvSpPr>
          <p:cNvPr id="3" name="Content Placeholder 2"/>
          <p:cNvSpPr>
            <a:spLocks noGrp="1"/>
          </p:cNvSpPr>
          <p:nvPr>
            <p:ph idx="1"/>
          </p:nvPr>
        </p:nvSpPr>
        <p:spPr>
          <a:xfrm>
            <a:off x="1578854" y="837127"/>
            <a:ext cx="10243951" cy="5731098"/>
          </a:xfrm>
        </p:spPr>
        <p:txBody>
          <a:bodyPr>
            <a:normAutofit lnSpcReduction="10000"/>
          </a:bodyPr>
          <a:lstStyle/>
          <a:p>
            <a:pPr>
              <a:lnSpc>
                <a:spcPct val="150000"/>
              </a:lnSpc>
            </a:pPr>
            <a:r>
              <a:rPr lang="en-US" sz="2800" dirty="0"/>
              <a:t>A file system is normally organized into directories for easy navigation and usage. These directories may contain files and other directions. </a:t>
            </a:r>
            <a:endParaRPr lang="en-US" sz="2800" dirty="0" smtClean="0"/>
          </a:p>
          <a:p>
            <a:pPr>
              <a:lnSpc>
                <a:spcPct val="150000"/>
              </a:lnSpc>
            </a:pPr>
            <a:r>
              <a:rPr lang="en-US" sz="2800" dirty="0" smtClean="0"/>
              <a:t>Activities of the OS in </a:t>
            </a:r>
            <a:r>
              <a:rPr lang="en-US" sz="2800" dirty="0"/>
              <a:t>file management.</a:t>
            </a:r>
          </a:p>
          <a:p>
            <a:pPr lvl="1">
              <a:lnSpc>
                <a:spcPct val="150000"/>
              </a:lnSpc>
            </a:pPr>
            <a:r>
              <a:rPr lang="en-US" sz="2400" dirty="0"/>
              <a:t>Keeps track of information, location, uses, status etc. The collective facilities are often known as file system.</a:t>
            </a:r>
          </a:p>
          <a:p>
            <a:pPr lvl="1">
              <a:lnSpc>
                <a:spcPct val="150000"/>
              </a:lnSpc>
            </a:pPr>
            <a:r>
              <a:rPr lang="en-US" sz="2400" dirty="0"/>
              <a:t>Decides who gets the resources.</a:t>
            </a:r>
          </a:p>
          <a:p>
            <a:pPr lvl="1">
              <a:lnSpc>
                <a:spcPct val="150000"/>
              </a:lnSpc>
            </a:pPr>
            <a:r>
              <a:rPr lang="en-US" sz="2400" dirty="0"/>
              <a:t>Allocates the resources.</a:t>
            </a:r>
          </a:p>
          <a:p>
            <a:pPr lvl="1">
              <a:lnSpc>
                <a:spcPct val="150000"/>
              </a:lnSpc>
            </a:pPr>
            <a:r>
              <a:rPr lang="en-US" sz="2400" dirty="0"/>
              <a:t>De-allocates the resources.</a:t>
            </a:r>
          </a:p>
          <a:p>
            <a:pPr lvl="1">
              <a:lnSpc>
                <a:spcPct val="150000"/>
              </a:lnSpc>
            </a:pPr>
            <a:endParaRPr lang="en-US" sz="2400" dirty="0"/>
          </a:p>
        </p:txBody>
      </p:sp>
    </p:spTree>
    <p:extLst>
      <p:ext uri="{BB962C8B-B14F-4D97-AF65-F5344CB8AC3E}">
        <p14:creationId xmlns:p14="http://schemas.microsoft.com/office/powerpoint/2010/main" val="41305261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16632"/>
            <a:ext cx="8229600" cy="694737"/>
          </a:xfrm>
        </p:spPr>
        <p:txBody>
          <a:bodyPr>
            <a:normAutofit/>
          </a:bodyPr>
          <a:lstStyle/>
          <a:p>
            <a:r>
              <a:rPr lang="en-US" dirty="0" smtClean="0"/>
              <a:t>Other activities</a:t>
            </a:r>
            <a:endParaRPr lang="en-US" dirty="0"/>
          </a:p>
        </p:txBody>
      </p:sp>
      <p:sp>
        <p:nvSpPr>
          <p:cNvPr id="3" name="Content Placeholder 2"/>
          <p:cNvSpPr>
            <a:spLocks noGrp="1"/>
          </p:cNvSpPr>
          <p:nvPr>
            <p:ph idx="1"/>
          </p:nvPr>
        </p:nvSpPr>
        <p:spPr>
          <a:xfrm>
            <a:off x="1510047" y="676141"/>
            <a:ext cx="9609786" cy="5847008"/>
          </a:xfrm>
        </p:spPr>
        <p:txBody>
          <a:bodyPr>
            <a:noAutofit/>
          </a:bodyPr>
          <a:lstStyle/>
          <a:p>
            <a:pPr>
              <a:buNone/>
            </a:pPr>
            <a:r>
              <a:rPr lang="en-US" sz="2400" dirty="0"/>
              <a:t>Following are some of the important activities that Operating System does.</a:t>
            </a:r>
          </a:p>
          <a:p>
            <a:pPr lvl="0"/>
            <a:r>
              <a:rPr lang="en-US" sz="2400" b="1" dirty="0"/>
              <a:t>Security</a:t>
            </a:r>
            <a:r>
              <a:rPr lang="en-US" sz="2400" dirty="0"/>
              <a:t> -- By means of password and similar other techniques, preventing unauthorized access to programs and data.</a:t>
            </a:r>
          </a:p>
          <a:p>
            <a:pPr lvl="0"/>
            <a:r>
              <a:rPr lang="en-US" sz="2400" b="1" dirty="0"/>
              <a:t>Control over system performance</a:t>
            </a:r>
            <a:r>
              <a:rPr lang="en-US" sz="2400" dirty="0"/>
              <a:t> -- Recording delays between request for a service and response from the system.</a:t>
            </a:r>
          </a:p>
          <a:p>
            <a:pPr lvl="0"/>
            <a:r>
              <a:rPr lang="en-US" sz="2400" b="1" dirty="0"/>
              <a:t>Job accounting</a:t>
            </a:r>
            <a:r>
              <a:rPr lang="en-US" sz="2400" dirty="0"/>
              <a:t> -- Keeping track of time and resources used by various jobs and users.</a:t>
            </a:r>
          </a:p>
          <a:p>
            <a:pPr lvl="0"/>
            <a:r>
              <a:rPr lang="en-US" sz="2400" b="1" dirty="0"/>
              <a:t>Error detecting aids</a:t>
            </a:r>
            <a:r>
              <a:rPr lang="en-US" sz="2400" dirty="0"/>
              <a:t> -- Production of dumps, traces, error messages and other debugging and error detecting aids.</a:t>
            </a:r>
          </a:p>
          <a:p>
            <a:pPr lvl="0"/>
            <a:r>
              <a:rPr lang="en-US" sz="2400" b="1" dirty="0"/>
              <a:t>Coordination between other </a:t>
            </a:r>
            <a:r>
              <a:rPr lang="en-US" sz="2400" b="1" dirty="0" err="1"/>
              <a:t>softwares</a:t>
            </a:r>
            <a:r>
              <a:rPr lang="en-US" sz="2400" b="1" dirty="0"/>
              <a:t> and users</a:t>
            </a:r>
            <a:r>
              <a:rPr lang="en-US" sz="2400" dirty="0"/>
              <a:t> -- Coordination and assignment of compilers, interpreters, assemblers and other software to the various users of the computer systems</a:t>
            </a:r>
            <a:r>
              <a:rPr lang="en-US" sz="2400" dirty="0" smtClean="0"/>
              <a:t>.</a:t>
            </a:r>
            <a:r>
              <a:rPr lang="en-US" sz="2400" dirty="0"/>
              <a:t> </a:t>
            </a:r>
          </a:p>
          <a:p>
            <a:endParaRPr lang="en-US" sz="2400" dirty="0"/>
          </a:p>
        </p:txBody>
      </p:sp>
    </p:spTree>
    <p:extLst>
      <p:ext uri="{BB962C8B-B14F-4D97-AF65-F5344CB8AC3E}">
        <p14:creationId xmlns:p14="http://schemas.microsoft.com/office/powerpoint/2010/main" val="8496168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824" y="2670219"/>
            <a:ext cx="8596668" cy="1320800"/>
          </a:xfrm>
        </p:spPr>
        <p:txBody>
          <a:bodyPr/>
          <a:lstStyle/>
          <a:p>
            <a:r>
              <a:rPr lang="en-US" dirty="0" smtClean="0"/>
              <a:t>Types of Operating Systems</a:t>
            </a:r>
            <a:endParaRPr lang="en-US" dirty="0"/>
          </a:p>
        </p:txBody>
      </p:sp>
    </p:spTree>
    <p:extLst>
      <p:ext uri="{BB962C8B-B14F-4D97-AF65-F5344CB8AC3E}">
        <p14:creationId xmlns:p14="http://schemas.microsoft.com/office/powerpoint/2010/main" val="37656120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7167" y="108955"/>
            <a:ext cx="8911687" cy="882718"/>
          </a:xfrm>
        </p:spPr>
        <p:txBody>
          <a:bodyPr>
            <a:normAutofit/>
          </a:bodyPr>
          <a:lstStyle/>
          <a:p>
            <a:r>
              <a:rPr lang="en-US" dirty="0" smtClean="0"/>
              <a:t>Batch operating system</a:t>
            </a:r>
            <a:endParaRPr lang="en-US" dirty="0"/>
          </a:p>
        </p:txBody>
      </p:sp>
      <p:sp>
        <p:nvSpPr>
          <p:cNvPr id="3" name="Content Placeholder 2"/>
          <p:cNvSpPr>
            <a:spLocks noGrp="1"/>
          </p:cNvSpPr>
          <p:nvPr>
            <p:ph idx="1"/>
          </p:nvPr>
        </p:nvSpPr>
        <p:spPr>
          <a:xfrm>
            <a:off x="1287887" y="965916"/>
            <a:ext cx="10560675" cy="5589429"/>
          </a:xfrm>
        </p:spPr>
        <p:txBody>
          <a:bodyPr>
            <a:noAutofit/>
          </a:bodyPr>
          <a:lstStyle/>
          <a:p>
            <a:r>
              <a:rPr lang="en-US" sz="2400" dirty="0" smtClean="0"/>
              <a:t>The users of batch operating system do not interact with the computer directly. Each user prepares his job on an off-line device like punch cards and submits it to the computer operator. To speed up processing, jobs with similar needs are batched together and run as a group. Thus, the programmers left their programs with the operator. The operator then sorts programs into batches with similar requirements.</a:t>
            </a:r>
          </a:p>
          <a:p>
            <a:r>
              <a:rPr lang="en-US" sz="2400" dirty="0" smtClean="0"/>
              <a:t>The problems with Batch Systems are following.</a:t>
            </a:r>
          </a:p>
          <a:p>
            <a:pPr lvl="1"/>
            <a:r>
              <a:rPr lang="en-US" sz="2200" dirty="0" smtClean="0"/>
              <a:t>Lack of interaction between the user and job.</a:t>
            </a:r>
          </a:p>
          <a:p>
            <a:pPr lvl="1"/>
            <a:r>
              <a:rPr lang="en-US" sz="2200" dirty="0" smtClean="0"/>
              <a:t>CPU is often idle, because the speeds of the mechanical I/O devices is slower than CPU.</a:t>
            </a:r>
          </a:p>
          <a:p>
            <a:pPr lvl="1"/>
            <a:r>
              <a:rPr lang="en-US" sz="2200" dirty="0" smtClean="0"/>
              <a:t>Difficult to provide the desired priority.</a:t>
            </a:r>
          </a:p>
          <a:p>
            <a:pPr marL="0" indent="0">
              <a:buNone/>
            </a:pPr>
            <a:r>
              <a:rPr lang="en-US" sz="2400" b="1" dirty="0" smtClean="0"/>
              <a:t>***</a:t>
            </a:r>
            <a:r>
              <a:rPr lang="en-US" sz="2400" dirty="0"/>
              <a:t> </a:t>
            </a:r>
            <a:r>
              <a:rPr lang="en-US" sz="2400" b="1" u="sng" dirty="0" smtClean="0"/>
              <a:t>Read about IBM's </a:t>
            </a:r>
            <a:r>
              <a:rPr lang="en-US" sz="2400" b="1" u="sng" dirty="0"/>
              <a:t>MVS Operating </a:t>
            </a:r>
            <a:r>
              <a:rPr lang="en-US" sz="2400" b="1" u="sng" dirty="0" smtClean="0"/>
              <a:t>system***</a:t>
            </a:r>
            <a:endParaRPr lang="en-US" sz="2400" b="1" u="sng" dirty="0"/>
          </a:p>
        </p:txBody>
      </p:sp>
    </p:spTree>
    <p:extLst>
      <p:ext uri="{BB962C8B-B14F-4D97-AF65-F5344CB8AC3E}">
        <p14:creationId xmlns:p14="http://schemas.microsoft.com/office/powerpoint/2010/main" val="7936980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112146" y="1075765"/>
            <a:ext cx="8806866" cy="5459506"/>
          </a:xfrm>
          <a:prstGeom prst="rect">
            <a:avLst/>
          </a:prstGeom>
        </p:spPr>
      </p:pic>
    </p:spTree>
    <p:extLst>
      <p:ext uri="{BB962C8B-B14F-4D97-AF65-F5344CB8AC3E}">
        <p14:creationId xmlns:p14="http://schemas.microsoft.com/office/powerpoint/2010/main" val="35296115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2881313" y="214314"/>
            <a:ext cx="7643812" cy="600075"/>
          </a:xfrm>
        </p:spPr>
        <p:txBody>
          <a:bodyPr/>
          <a:lstStyle/>
          <a:p>
            <a:r>
              <a:rPr lang="en-US" altLang="zh-CN" sz="3200">
                <a:ea typeface="SimSun" panose="02010600030101010101" pitchFamily="2" charset="-122"/>
              </a:rPr>
              <a:t>Multiprogrammed Batch Systems</a:t>
            </a:r>
          </a:p>
        </p:txBody>
      </p:sp>
      <p:sp>
        <p:nvSpPr>
          <p:cNvPr id="16387" name="Text Box 5"/>
          <p:cNvSpPr txBox="1">
            <a:spLocks noChangeArrowheads="1"/>
          </p:cNvSpPr>
          <p:nvPr/>
        </p:nvSpPr>
        <p:spPr bwMode="auto">
          <a:xfrm>
            <a:off x="1752663" y="1803675"/>
            <a:ext cx="5239808" cy="4539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marL="457200" indent="-457200" algn="l">
              <a:lnSpc>
                <a:spcPct val="150000"/>
              </a:lnSpc>
              <a:buFont typeface="Arial" panose="020B0604020202020204" pitchFamily="34" charset="0"/>
              <a:buChar char="•"/>
            </a:pPr>
            <a:r>
              <a:rPr lang="en-US" altLang="zh-CN" sz="2800" dirty="0">
                <a:latin typeface="Times New Roman" panose="02020603050405020304" pitchFamily="18" charset="0"/>
                <a:ea typeface="SimSun" panose="02010600030101010101" pitchFamily="2" charset="-122"/>
                <a:cs typeface="Times New Roman" panose="02020603050405020304" pitchFamily="18" charset="0"/>
              </a:rPr>
              <a:t>Several jobs are kept in main memory at the same time, and the </a:t>
            </a:r>
            <a:r>
              <a:rPr lang="en-US" altLang="zh-CN" sz="2800" dirty="0" smtClean="0">
                <a:latin typeface="Times New Roman" panose="02020603050405020304" pitchFamily="18" charset="0"/>
                <a:ea typeface="SimSun" panose="02010600030101010101" pitchFamily="2" charset="-122"/>
                <a:cs typeface="Times New Roman" panose="02020603050405020304" pitchFamily="18" charset="0"/>
              </a:rPr>
              <a:t>CPU </a:t>
            </a:r>
            <a:r>
              <a:rPr lang="en-US" altLang="zh-CN" sz="2800" dirty="0">
                <a:latin typeface="Times New Roman" panose="02020603050405020304" pitchFamily="18" charset="0"/>
                <a:ea typeface="SimSun" panose="02010600030101010101" pitchFamily="2" charset="-122"/>
                <a:cs typeface="Times New Roman" panose="02020603050405020304" pitchFamily="18" charset="0"/>
              </a:rPr>
              <a:t>is multiplexed among them. </a:t>
            </a:r>
            <a:endParaRPr lang="en-US" altLang="zh-CN" sz="2800" dirty="0" smtClean="0">
              <a:latin typeface="Times New Roman" panose="02020603050405020304" pitchFamily="18" charset="0"/>
              <a:ea typeface="SimSun" panose="02010600030101010101" pitchFamily="2" charset="-122"/>
              <a:cs typeface="Times New Roman" panose="02020603050405020304" pitchFamily="18" charset="0"/>
            </a:endParaRPr>
          </a:p>
          <a:p>
            <a:pPr marL="457200" indent="-457200" algn="l">
              <a:lnSpc>
                <a:spcPct val="150000"/>
              </a:lnSpc>
              <a:buFont typeface="Arial" panose="020B0604020202020204" pitchFamily="34" charset="0"/>
              <a:buChar char="•"/>
            </a:pPr>
            <a:r>
              <a:rPr lang="en-US" altLang="zh-CN" sz="2800" dirty="0" smtClean="0">
                <a:latin typeface="Times New Roman" panose="02020603050405020304" pitchFamily="18" charset="0"/>
                <a:ea typeface="SimSun" panose="02010600030101010101" pitchFamily="2" charset="-122"/>
                <a:cs typeface="Times New Roman" panose="02020603050405020304" pitchFamily="18" charset="0"/>
              </a:rPr>
              <a:t>As </a:t>
            </a:r>
            <a:r>
              <a:rPr lang="en-US" altLang="zh-CN" sz="2800" dirty="0">
                <a:latin typeface="Times New Roman" panose="02020603050405020304" pitchFamily="18" charset="0"/>
                <a:ea typeface="SimSun" panose="02010600030101010101" pitchFamily="2" charset="-122"/>
                <a:cs typeface="Times New Roman" panose="02020603050405020304" pitchFamily="18" charset="0"/>
              </a:rPr>
              <a:t>other programs perform input/out, control is taken to another program</a:t>
            </a:r>
          </a:p>
        </p:txBody>
      </p:sp>
      <p:pic>
        <p:nvPicPr>
          <p:cNvPr id="16388" name="Picture 10"/>
          <p:cNvPicPr>
            <a:picLocks noChangeAspect="1" noChangeArrowheads="1"/>
          </p:cNvPicPr>
          <p:nvPr/>
        </p:nvPicPr>
        <p:blipFill>
          <a:blip r:embed="rId2" cstate="print">
            <a:extLst>
              <a:ext uri="{28A0092B-C50C-407E-A947-70E740481C1C}">
                <a14:useLocalDpi xmlns:a14="http://schemas.microsoft.com/office/drawing/2010/main" val="0"/>
              </a:ext>
            </a:extLst>
          </a:blip>
          <a:srcRect l="25421" t="934" r="25233" b="934"/>
          <a:stretch>
            <a:fillRect/>
          </a:stretch>
        </p:blipFill>
        <p:spPr bwMode="auto">
          <a:xfrm>
            <a:off x="8010524" y="1506071"/>
            <a:ext cx="3327113" cy="4915053"/>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93260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a:xfrm>
            <a:off x="1759740" y="391918"/>
            <a:ext cx="9092036" cy="1036832"/>
          </a:xfrm>
        </p:spPr>
        <p:txBody>
          <a:bodyPr>
            <a:normAutofit/>
          </a:bodyPr>
          <a:lstStyle/>
          <a:p>
            <a:r>
              <a:rPr lang="en-US" altLang="zh-CN" sz="2800" dirty="0">
                <a:ea typeface="SimSun" panose="02010600030101010101" pitchFamily="2" charset="-122"/>
              </a:rPr>
              <a:t>OS Features Needed for Multiprogramming</a:t>
            </a:r>
          </a:p>
        </p:txBody>
      </p:sp>
      <p:sp>
        <p:nvSpPr>
          <p:cNvPr id="17411" name="Rectangle 3"/>
          <p:cNvSpPr>
            <a:spLocks noGrp="1" noRot="1" noChangeArrowheads="1"/>
          </p:cNvSpPr>
          <p:nvPr>
            <p:ph idx="1"/>
          </p:nvPr>
        </p:nvSpPr>
        <p:spPr>
          <a:xfrm>
            <a:off x="1156447" y="1081825"/>
            <a:ext cx="10650071" cy="5453446"/>
          </a:xfrm>
        </p:spPr>
        <p:txBody>
          <a:bodyPr>
            <a:noAutofit/>
          </a:bodyPr>
          <a:lstStyle/>
          <a:p>
            <a:pPr>
              <a:lnSpc>
                <a:spcPct val="200000"/>
              </a:lnSpc>
            </a:pPr>
            <a:r>
              <a:rPr lang="en-US" altLang="zh-CN" sz="2800" dirty="0">
                <a:ea typeface="SimSun" panose="02010600030101010101" pitchFamily="2" charset="-122"/>
              </a:rPr>
              <a:t>I/O routine supplied by the system.</a:t>
            </a:r>
          </a:p>
          <a:p>
            <a:pPr>
              <a:lnSpc>
                <a:spcPct val="200000"/>
              </a:lnSpc>
            </a:pPr>
            <a:r>
              <a:rPr lang="en-US" altLang="zh-CN" sz="2800" dirty="0">
                <a:ea typeface="SimSun" panose="02010600030101010101" pitchFamily="2" charset="-122"/>
              </a:rPr>
              <a:t>Memory management </a:t>
            </a:r>
            <a:r>
              <a:rPr lang="en-US" altLang="zh-CN" sz="2800" dirty="0">
                <a:latin typeface="Helvetica" panose="020B0604020202020204" pitchFamily="34" charset="0"/>
                <a:ea typeface="SimSun" panose="02010600030101010101" pitchFamily="2" charset="-122"/>
              </a:rPr>
              <a:t>–</a:t>
            </a:r>
            <a:r>
              <a:rPr lang="en-US" altLang="zh-CN" sz="2800" dirty="0">
                <a:ea typeface="SimSun" panose="02010600030101010101" pitchFamily="2" charset="-122"/>
              </a:rPr>
              <a:t> the system must allocate the memory to several jobs.</a:t>
            </a:r>
          </a:p>
          <a:p>
            <a:pPr>
              <a:lnSpc>
                <a:spcPct val="200000"/>
              </a:lnSpc>
            </a:pPr>
            <a:r>
              <a:rPr lang="en-US" altLang="zh-CN" sz="2800" dirty="0">
                <a:ea typeface="SimSun" panose="02010600030101010101" pitchFamily="2" charset="-122"/>
              </a:rPr>
              <a:t>CPU scheduling </a:t>
            </a:r>
            <a:r>
              <a:rPr lang="en-US" altLang="zh-CN" sz="2800" dirty="0">
                <a:latin typeface="Helvetica" panose="020B0604020202020204" pitchFamily="34" charset="0"/>
                <a:ea typeface="SimSun" panose="02010600030101010101" pitchFamily="2" charset="-122"/>
              </a:rPr>
              <a:t>–</a:t>
            </a:r>
            <a:r>
              <a:rPr lang="en-US" altLang="zh-CN" sz="2800" dirty="0">
                <a:ea typeface="SimSun" panose="02010600030101010101" pitchFamily="2" charset="-122"/>
              </a:rPr>
              <a:t> the system must choose among several jobs ready to run.</a:t>
            </a:r>
          </a:p>
          <a:p>
            <a:pPr>
              <a:lnSpc>
                <a:spcPct val="200000"/>
              </a:lnSpc>
            </a:pPr>
            <a:r>
              <a:rPr lang="en-US" altLang="zh-CN" sz="2800" dirty="0">
                <a:ea typeface="SimSun" panose="02010600030101010101" pitchFamily="2" charset="-122"/>
              </a:rPr>
              <a:t>Allocation of devices.</a:t>
            </a:r>
          </a:p>
        </p:txBody>
      </p:sp>
    </p:spTree>
    <p:extLst>
      <p:ext uri="{BB962C8B-B14F-4D97-AF65-F5344CB8AC3E}">
        <p14:creationId xmlns:p14="http://schemas.microsoft.com/office/powerpoint/2010/main" val="42007390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7565" y="167426"/>
            <a:ext cx="6969617" cy="759853"/>
          </a:xfrm>
        </p:spPr>
        <p:txBody>
          <a:bodyPr>
            <a:normAutofit fontScale="90000"/>
          </a:bodyPr>
          <a:lstStyle/>
          <a:p>
            <a:r>
              <a:rPr lang="en-US" dirty="0" smtClean="0"/>
              <a:t>Time-sharing operating systems</a:t>
            </a:r>
            <a:br>
              <a:rPr lang="en-US" dirty="0" smtClean="0"/>
            </a:br>
            <a:endParaRPr lang="en-US" dirty="0"/>
          </a:p>
        </p:txBody>
      </p:sp>
      <p:sp>
        <p:nvSpPr>
          <p:cNvPr id="3" name="Content Placeholder 2"/>
          <p:cNvSpPr>
            <a:spLocks noGrp="1"/>
          </p:cNvSpPr>
          <p:nvPr>
            <p:ph idx="1"/>
          </p:nvPr>
        </p:nvSpPr>
        <p:spPr>
          <a:xfrm>
            <a:off x="1295520" y="862885"/>
            <a:ext cx="10385618" cy="5782613"/>
          </a:xfrm>
        </p:spPr>
        <p:txBody>
          <a:bodyPr>
            <a:normAutofit/>
          </a:bodyPr>
          <a:lstStyle/>
          <a:p>
            <a:r>
              <a:rPr lang="en-US" dirty="0" smtClean="0"/>
              <a:t>Time sharing is a technique which enables many people, located at various terminals, to use a particular computer system at the same time. </a:t>
            </a:r>
          </a:p>
          <a:p>
            <a:r>
              <a:rPr lang="en-US" dirty="0" smtClean="0"/>
              <a:t>Here processor time is shared among multiple users simultaneously and this is termed as time-sharing. </a:t>
            </a:r>
            <a:r>
              <a:rPr lang="en-US" i="1" u="sng" dirty="0" smtClean="0"/>
              <a:t>The main difference between </a:t>
            </a:r>
            <a:r>
              <a:rPr lang="en-US" i="1" u="sng" dirty="0" err="1" smtClean="0"/>
              <a:t>Multiprogrammed</a:t>
            </a:r>
            <a:r>
              <a:rPr lang="en-US" i="1" u="sng" dirty="0" smtClean="0"/>
              <a:t> Batch Systems and Time-Sharing Systems is that in case of </a:t>
            </a:r>
            <a:r>
              <a:rPr lang="en-US" b="1" i="1" u="sng" dirty="0" err="1" smtClean="0"/>
              <a:t>Multiprogrammed</a:t>
            </a:r>
            <a:r>
              <a:rPr lang="en-US" b="1" i="1" u="sng" dirty="0" smtClean="0"/>
              <a:t> batch systems, objective is to maximize processor use, whereas in Time-Sharing Systems objective is to minimize response time.</a:t>
            </a:r>
          </a:p>
          <a:p>
            <a:r>
              <a:rPr lang="en-US" dirty="0" smtClean="0"/>
              <a:t>CPU is switched between multiple jobs so as to execute them,  the switches occur so frequently thus, the user can receives an immediate response. For example, in a transaction processing, processor execute each user program in a short burst or quantum of computation. </a:t>
            </a:r>
          </a:p>
          <a:p>
            <a:pPr lvl="1"/>
            <a:r>
              <a:rPr lang="en-US" dirty="0" smtClean="0"/>
              <a:t>That is if </a:t>
            </a:r>
            <a:r>
              <a:rPr lang="en-US" dirty="0" smtClean="0"/>
              <a:t>‘n’ </a:t>
            </a:r>
            <a:r>
              <a:rPr lang="en-US" dirty="0" smtClean="0"/>
              <a:t>users are present, each user can get time quantum. When the user submits the command, the response time is in few seconds at most.</a:t>
            </a:r>
          </a:p>
          <a:p>
            <a:r>
              <a:rPr lang="en-US" dirty="0" smtClean="0"/>
              <a:t>Operating system uses CPU scheduling and multiprogramming to provide each user with a small portion of a time. Computer systems that were designed primarily as batch systems have been modified to time-sharing systems.</a:t>
            </a:r>
          </a:p>
          <a:p>
            <a:endParaRPr lang="en-US" dirty="0"/>
          </a:p>
        </p:txBody>
      </p:sp>
    </p:spTree>
    <p:extLst>
      <p:ext uri="{BB962C8B-B14F-4D97-AF65-F5344CB8AC3E}">
        <p14:creationId xmlns:p14="http://schemas.microsoft.com/office/powerpoint/2010/main" val="15295175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694329" y="584200"/>
            <a:ext cx="4901599" cy="989106"/>
          </a:xfrm>
        </p:spPr>
        <p:txBody>
          <a:bodyPr/>
          <a:lstStyle/>
          <a:p>
            <a:r>
              <a:rPr lang="en-US" b="1" dirty="0" smtClean="0"/>
              <a:t>Advantages of timesharing systems</a:t>
            </a:r>
            <a:endParaRPr lang="en-US" b="1" dirty="0"/>
          </a:p>
        </p:txBody>
      </p:sp>
      <p:sp>
        <p:nvSpPr>
          <p:cNvPr id="4" name="Content Placeholder 3"/>
          <p:cNvSpPr>
            <a:spLocks noGrp="1"/>
          </p:cNvSpPr>
          <p:nvPr>
            <p:ph sz="half" idx="2"/>
          </p:nvPr>
        </p:nvSpPr>
        <p:spPr>
          <a:xfrm>
            <a:off x="1506072" y="1590996"/>
            <a:ext cx="4961964" cy="4863591"/>
          </a:xfrm>
        </p:spPr>
        <p:txBody>
          <a:bodyPr>
            <a:noAutofit/>
          </a:bodyPr>
          <a:lstStyle/>
          <a:p>
            <a:pPr>
              <a:lnSpc>
                <a:spcPct val="200000"/>
              </a:lnSpc>
            </a:pPr>
            <a:r>
              <a:rPr lang="en-US" sz="2400" dirty="0"/>
              <a:t>Provide advantage of quick response.</a:t>
            </a:r>
          </a:p>
          <a:p>
            <a:pPr>
              <a:lnSpc>
                <a:spcPct val="200000"/>
              </a:lnSpc>
            </a:pPr>
            <a:r>
              <a:rPr lang="en-US" sz="2400" dirty="0"/>
              <a:t>Avoids duplication of software.</a:t>
            </a:r>
          </a:p>
          <a:p>
            <a:pPr>
              <a:lnSpc>
                <a:spcPct val="200000"/>
              </a:lnSpc>
            </a:pPr>
            <a:r>
              <a:rPr lang="en-US" sz="2400" dirty="0"/>
              <a:t>Reduces CPU idle time.</a:t>
            </a:r>
          </a:p>
          <a:p>
            <a:pPr>
              <a:lnSpc>
                <a:spcPct val="200000"/>
              </a:lnSpc>
            </a:pPr>
            <a:endParaRPr lang="en-US" sz="2400" dirty="0"/>
          </a:p>
        </p:txBody>
      </p:sp>
      <p:sp>
        <p:nvSpPr>
          <p:cNvPr id="5" name="Text Placeholder 4"/>
          <p:cNvSpPr>
            <a:spLocks noGrp="1"/>
          </p:cNvSpPr>
          <p:nvPr>
            <p:ph type="body" sz="quarter" idx="3"/>
          </p:nvPr>
        </p:nvSpPr>
        <p:spPr>
          <a:xfrm>
            <a:off x="7032812" y="739588"/>
            <a:ext cx="4378689" cy="820271"/>
          </a:xfrm>
        </p:spPr>
        <p:txBody>
          <a:bodyPr/>
          <a:lstStyle/>
          <a:p>
            <a:r>
              <a:rPr lang="en-US" b="1" dirty="0" smtClean="0"/>
              <a:t>Disadvantages </a:t>
            </a:r>
            <a:r>
              <a:rPr lang="en-US" b="1" dirty="0"/>
              <a:t>of timesharing </a:t>
            </a:r>
            <a:r>
              <a:rPr lang="en-US" b="1" dirty="0" smtClean="0"/>
              <a:t>systems</a:t>
            </a:r>
            <a:endParaRPr lang="en-US" b="1" dirty="0"/>
          </a:p>
        </p:txBody>
      </p:sp>
      <p:sp>
        <p:nvSpPr>
          <p:cNvPr id="6" name="Content Placeholder 5"/>
          <p:cNvSpPr>
            <a:spLocks noGrp="1"/>
          </p:cNvSpPr>
          <p:nvPr>
            <p:ph sz="quarter" idx="4"/>
          </p:nvPr>
        </p:nvSpPr>
        <p:spPr>
          <a:xfrm>
            <a:off x="6595927" y="1590996"/>
            <a:ext cx="4795566" cy="4957721"/>
          </a:xfrm>
        </p:spPr>
        <p:txBody>
          <a:bodyPr>
            <a:noAutofit/>
          </a:bodyPr>
          <a:lstStyle/>
          <a:p>
            <a:pPr>
              <a:lnSpc>
                <a:spcPct val="200000"/>
              </a:lnSpc>
            </a:pPr>
            <a:r>
              <a:rPr lang="en-US" sz="2400" dirty="0"/>
              <a:t>Problem of reliability.</a:t>
            </a:r>
          </a:p>
          <a:p>
            <a:pPr>
              <a:lnSpc>
                <a:spcPct val="200000"/>
              </a:lnSpc>
            </a:pPr>
            <a:r>
              <a:rPr lang="en-US" sz="2400" dirty="0"/>
              <a:t>Question of security and integrity of user programs and data.</a:t>
            </a:r>
          </a:p>
          <a:p>
            <a:pPr>
              <a:lnSpc>
                <a:spcPct val="200000"/>
              </a:lnSpc>
            </a:pPr>
            <a:r>
              <a:rPr lang="en-US" sz="2400" dirty="0"/>
              <a:t>Problem of data communication.</a:t>
            </a:r>
          </a:p>
          <a:p>
            <a:pPr>
              <a:lnSpc>
                <a:spcPct val="200000"/>
              </a:lnSpc>
            </a:pPr>
            <a:endParaRPr lang="en-US" sz="2400" dirty="0"/>
          </a:p>
          <a:p>
            <a:pPr>
              <a:lnSpc>
                <a:spcPct val="200000"/>
              </a:lnSpc>
            </a:pPr>
            <a:endParaRPr lang="en-US" sz="2400" dirty="0"/>
          </a:p>
        </p:txBody>
      </p:sp>
    </p:spTree>
    <p:extLst>
      <p:ext uri="{BB962C8B-B14F-4D97-AF65-F5344CB8AC3E}">
        <p14:creationId xmlns:p14="http://schemas.microsoft.com/office/powerpoint/2010/main" val="35162319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94334"/>
            <a:ext cx="8229600" cy="778098"/>
          </a:xfrm>
        </p:spPr>
        <p:txBody>
          <a:bodyPr>
            <a:normAutofit fontScale="90000"/>
          </a:bodyPr>
          <a:lstStyle/>
          <a:p>
            <a:r>
              <a:rPr lang="en-US" dirty="0" smtClean="0"/>
              <a:t>Distributed operating System</a:t>
            </a:r>
            <a:br>
              <a:rPr lang="en-US" dirty="0" smtClean="0"/>
            </a:br>
            <a:endParaRPr lang="en-US" dirty="0"/>
          </a:p>
        </p:txBody>
      </p:sp>
      <p:sp>
        <p:nvSpPr>
          <p:cNvPr id="3" name="Content Placeholder 2"/>
          <p:cNvSpPr>
            <a:spLocks noGrp="1"/>
          </p:cNvSpPr>
          <p:nvPr>
            <p:ph idx="1"/>
          </p:nvPr>
        </p:nvSpPr>
        <p:spPr>
          <a:xfrm>
            <a:off x="1282641" y="759854"/>
            <a:ext cx="10643195" cy="5653825"/>
          </a:xfrm>
        </p:spPr>
        <p:txBody>
          <a:bodyPr>
            <a:normAutofit/>
          </a:bodyPr>
          <a:lstStyle/>
          <a:p>
            <a:pPr>
              <a:lnSpc>
                <a:spcPct val="150000"/>
              </a:lnSpc>
            </a:pPr>
            <a:r>
              <a:rPr lang="en-US" sz="2400" dirty="0" smtClean="0"/>
              <a:t>Distributed systems use multiple central processors to serve multiple real time application and multiple users. Data processing jobs are distributed among the processors accordingly to which one can perform each job most efficiently.</a:t>
            </a:r>
          </a:p>
          <a:p>
            <a:pPr>
              <a:lnSpc>
                <a:spcPct val="150000"/>
              </a:lnSpc>
            </a:pPr>
            <a:r>
              <a:rPr lang="en-US" sz="2400" dirty="0" smtClean="0"/>
              <a:t>The processors communicate with one another through various communication lines (such as high-speed buses or telephone lines). These are referred as loosely coupled systems or distributed systems. Processors in a distributed system may vary in size and function. These processors are referred as sites, nodes, computers and so on.</a:t>
            </a:r>
          </a:p>
          <a:p>
            <a:pPr>
              <a:lnSpc>
                <a:spcPct val="150000"/>
              </a:lnSpc>
            </a:pPr>
            <a:endParaRPr lang="en-US" sz="2400" dirty="0"/>
          </a:p>
        </p:txBody>
      </p:sp>
    </p:spTree>
    <p:extLst>
      <p:ext uri="{BB962C8B-B14F-4D97-AF65-F5344CB8AC3E}">
        <p14:creationId xmlns:p14="http://schemas.microsoft.com/office/powerpoint/2010/main" val="41274475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2008"/>
            <a:ext cx="8229600" cy="908720"/>
          </a:xfrm>
        </p:spPr>
        <p:txBody>
          <a:bodyPr>
            <a:normAutofit fontScale="90000"/>
          </a:bodyPr>
          <a:lstStyle/>
          <a:p>
            <a:r>
              <a:rPr lang="en-US" dirty="0" smtClean="0"/>
              <a:t/>
            </a:r>
            <a:br>
              <a:rPr lang="en-US" dirty="0" smtClean="0"/>
            </a:br>
            <a:r>
              <a:rPr lang="en-US" dirty="0" smtClean="0"/>
              <a:t>Operating System Definition</a:t>
            </a:r>
            <a:br>
              <a:rPr lang="en-US" dirty="0" smtClean="0"/>
            </a:br>
            <a:endParaRPr lang="en-US" dirty="0"/>
          </a:p>
        </p:txBody>
      </p:sp>
      <p:sp>
        <p:nvSpPr>
          <p:cNvPr id="3" name="Content Placeholder 2"/>
          <p:cNvSpPr>
            <a:spLocks noGrp="1"/>
          </p:cNvSpPr>
          <p:nvPr>
            <p:ph idx="1"/>
          </p:nvPr>
        </p:nvSpPr>
        <p:spPr>
          <a:xfrm>
            <a:off x="1105436" y="1333155"/>
            <a:ext cx="8229600" cy="4857403"/>
          </a:xfrm>
        </p:spPr>
        <p:txBody>
          <a:bodyPr>
            <a:normAutofit/>
          </a:bodyPr>
          <a:lstStyle/>
          <a:p>
            <a:r>
              <a:rPr lang="en-US" sz="2400" dirty="0"/>
              <a:t>An operating System (OS) is an intermediary between users and computer hardware. It provides users an environment in which </a:t>
            </a:r>
            <a:r>
              <a:rPr lang="en-US" sz="2400" dirty="0" smtClean="0"/>
              <a:t>they </a:t>
            </a:r>
            <a:r>
              <a:rPr lang="en-US" sz="2400" dirty="0"/>
              <a:t>can execute programs conveniently and efficiently.</a:t>
            </a:r>
          </a:p>
          <a:p>
            <a:r>
              <a:rPr lang="en-US" sz="2400" dirty="0"/>
              <a:t>In technical terms, It is a software which manages hardware. An operating System controls the allocation of resources and services such as memory, processors, devices and information.</a:t>
            </a:r>
          </a:p>
          <a:p>
            <a:r>
              <a:rPr lang="en-US" sz="2400" dirty="0" smtClean="0"/>
              <a:t>An </a:t>
            </a:r>
            <a:r>
              <a:rPr lang="en-US" sz="2400" dirty="0"/>
              <a:t>operating system is a program that acts as an interface between the user and the computer hardware and controls the execution of all kinds of programs.</a:t>
            </a:r>
          </a:p>
          <a:p>
            <a:endParaRPr lang="en-US" sz="2400" dirty="0"/>
          </a:p>
        </p:txBody>
      </p:sp>
    </p:spTree>
    <p:extLst>
      <p:ext uri="{BB962C8B-B14F-4D97-AF65-F5344CB8AC3E}">
        <p14:creationId xmlns:p14="http://schemas.microsoft.com/office/powerpoint/2010/main" val="17899862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6828" y="215153"/>
            <a:ext cx="10496281" cy="879551"/>
          </a:xfrm>
        </p:spPr>
        <p:txBody>
          <a:bodyPr>
            <a:normAutofit fontScale="90000"/>
          </a:bodyPr>
          <a:lstStyle/>
          <a:p>
            <a:r>
              <a:rPr lang="en-US" dirty="0"/>
              <a:t>The advantages of distributed systems are following.</a:t>
            </a:r>
            <a:br>
              <a:rPr lang="en-US" dirty="0"/>
            </a:br>
            <a:endParaRPr lang="en-US" dirty="0"/>
          </a:p>
        </p:txBody>
      </p:sp>
      <p:sp>
        <p:nvSpPr>
          <p:cNvPr id="3" name="Content Placeholder 2"/>
          <p:cNvSpPr>
            <a:spLocks noGrp="1"/>
          </p:cNvSpPr>
          <p:nvPr>
            <p:ph idx="1"/>
          </p:nvPr>
        </p:nvSpPr>
        <p:spPr>
          <a:xfrm>
            <a:off x="1249251" y="1008529"/>
            <a:ext cx="10586434" cy="5849471"/>
          </a:xfrm>
        </p:spPr>
        <p:txBody>
          <a:bodyPr>
            <a:normAutofit/>
          </a:bodyPr>
          <a:lstStyle/>
          <a:p>
            <a:pPr>
              <a:lnSpc>
                <a:spcPct val="150000"/>
              </a:lnSpc>
            </a:pPr>
            <a:r>
              <a:rPr lang="en-US" sz="2400" dirty="0" smtClean="0"/>
              <a:t>With </a:t>
            </a:r>
            <a:r>
              <a:rPr lang="en-US" sz="2400" dirty="0"/>
              <a:t>resource sharing facility user at one site may be able to use the resources available at another.</a:t>
            </a:r>
          </a:p>
          <a:p>
            <a:pPr>
              <a:lnSpc>
                <a:spcPct val="150000"/>
              </a:lnSpc>
            </a:pPr>
            <a:r>
              <a:rPr lang="en-US" sz="2400" dirty="0"/>
              <a:t>Speedup the exchange of data with one another via electronic mail.</a:t>
            </a:r>
          </a:p>
          <a:p>
            <a:pPr>
              <a:lnSpc>
                <a:spcPct val="150000"/>
              </a:lnSpc>
            </a:pPr>
            <a:r>
              <a:rPr lang="en-US" sz="2400" dirty="0"/>
              <a:t>If one site fails in a distributed system, the remaining sites can potentially continue operating.</a:t>
            </a:r>
          </a:p>
          <a:p>
            <a:pPr>
              <a:lnSpc>
                <a:spcPct val="150000"/>
              </a:lnSpc>
            </a:pPr>
            <a:r>
              <a:rPr lang="en-US" sz="2400" dirty="0"/>
              <a:t>Better service to the customers.</a:t>
            </a:r>
          </a:p>
          <a:p>
            <a:pPr>
              <a:lnSpc>
                <a:spcPct val="150000"/>
              </a:lnSpc>
            </a:pPr>
            <a:r>
              <a:rPr lang="en-US" sz="2400" dirty="0"/>
              <a:t>Reduction of the load on the host computer.</a:t>
            </a:r>
          </a:p>
          <a:p>
            <a:pPr>
              <a:lnSpc>
                <a:spcPct val="150000"/>
              </a:lnSpc>
            </a:pPr>
            <a:r>
              <a:rPr lang="en-US" sz="2400" dirty="0"/>
              <a:t>Reduction of delays in data processing.</a:t>
            </a:r>
          </a:p>
          <a:p>
            <a:pPr>
              <a:lnSpc>
                <a:spcPct val="150000"/>
              </a:lnSpc>
            </a:pPr>
            <a:endParaRPr lang="en-US" sz="2400" dirty="0"/>
          </a:p>
        </p:txBody>
      </p:sp>
    </p:spTree>
    <p:extLst>
      <p:ext uri="{BB962C8B-B14F-4D97-AF65-F5344CB8AC3E}">
        <p14:creationId xmlns:p14="http://schemas.microsoft.com/office/powerpoint/2010/main" val="18508909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8683" y="147591"/>
            <a:ext cx="8911687" cy="766808"/>
          </a:xfrm>
        </p:spPr>
        <p:txBody>
          <a:bodyPr>
            <a:normAutofit/>
          </a:bodyPr>
          <a:lstStyle/>
          <a:p>
            <a:r>
              <a:rPr lang="en-US" dirty="0" smtClean="0"/>
              <a:t>Network operating System</a:t>
            </a:r>
            <a:endParaRPr lang="en-US" dirty="0"/>
          </a:p>
        </p:txBody>
      </p:sp>
      <p:sp>
        <p:nvSpPr>
          <p:cNvPr id="3" name="Content Placeholder 2"/>
          <p:cNvSpPr>
            <a:spLocks noGrp="1"/>
          </p:cNvSpPr>
          <p:nvPr>
            <p:ph idx="1"/>
          </p:nvPr>
        </p:nvSpPr>
        <p:spPr>
          <a:xfrm>
            <a:off x="677334" y="1275009"/>
            <a:ext cx="11236760" cy="5448520"/>
          </a:xfrm>
        </p:spPr>
        <p:txBody>
          <a:bodyPr>
            <a:normAutofit fontScale="92500"/>
          </a:bodyPr>
          <a:lstStyle/>
          <a:p>
            <a:pPr>
              <a:lnSpc>
                <a:spcPct val="150000"/>
              </a:lnSpc>
            </a:pPr>
            <a:r>
              <a:rPr lang="en-US" sz="2400" dirty="0" smtClean="0"/>
              <a:t>Network Operating System runs on a server and provides server the capability to manage data, users, groups, security, applications, and other networking functions. </a:t>
            </a:r>
          </a:p>
          <a:p>
            <a:pPr>
              <a:lnSpc>
                <a:spcPct val="150000"/>
              </a:lnSpc>
            </a:pPr>
            <a:r>
              <a:rPr lang="en-US" sz="2400" dirty="0" smtClean="0"/>
              <a:t>The primary purpose of the network operating system is to allow shared file and printer access among multiple computers </a:t>
            </a:r>
            <a:r>
              <a:rPr lang="en-US" sz="2400" dirty="0" smtClean="0"/>
              <a:t>o n </a:t>
            </a:r>
            <a:r>
              <a:rPr lang="en-US" sz="2400" dirty="0" smtClean="0"/>
              <a:t>a network, typically a local area network (LAN), a private network or to other networks. </a:t>
            </a:r>
          </a:p>
          <a:p>
            <a:pPr>
              <a:lnSpc>
                <a:spcPct val="150000"/>
              </a:lnSpc>
            </a:pPr>
            <a:r>
              <a:rPr lang="en-US" sz="2400" dirty="0" smtClean="0"/>
              <a:t>Examples of network operating systems are Microsoft Windows Server 2003, Microsoft Windows Server 2008, UNIX, Linux, Mac OS X, Novell NetWare, and BSD.</a:t>
            </a:r>
          </a:p>
          <a:p>
            <a:pPr>
              <a:lnSpc>
                <a:spcPct val="150000"/>
              </a:lnSpc>
            </a:pPr>
            <a:endParaRPr lang="en-US" sz="2400" dirty="0"/>
          </a:p>
        </p:txBody>
      </p:sp>
    </p:spTree>
    <p:extLst>
      <p:ext uri="{BB962C8B-B14F-4D97-AF65-F5344CB8AC3E}">
        <p14:creationId xmlns:p14="http://schemas.microsoft.com/office/powerpoint/2010/main" val="11462248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advantages of network operating systems are following.</a:t>
            </a:r>
            <a:br>
              <a:rPr lang="en-US" dirty="0"/>
            </a:br>
            <a:endParaRPr lang="en-US" dirty="0"/>
          </a:p>
        </p:txBody>
      </p:sp>
      <p:sp>
        <p:nvSpPr>
          <p:cNvPr id="3" name="Content Placeholder 2"/>
          <p:cNvSpPr>
            <a:spLocks noGrp="1"/>
          </p:cNvSpPr>
          <p:nvPr>
            <p:ph idx="1"/>
          </p:nvPr>
        </p:nvSpPr>
        <p:spPr>
          <a:xfrm>
            <a:off x="1129553" y="1636059"/>
            <a:ext cx="10650071" cy="4388224"/>
          </a:xfrm>
        </p:spPr>
        <p:txBody>
          <a:bodyPr>
            <a:noAutofit/>
          </a:bodyPr>
          <a:lstStyle/>
          <a:p>
            <a:pPr>
              <a:lnSpc>
                <a:spcPct val="150000"/>
              </a:lnSpc>
            </a:pPr>
            <a:r>
              <a:rPr lang="en-US" sz="2000" dirty="0" smtClean="0"/>
              <a:t>Centralized </a:t>
            </a:r>
            <a:r>
              <a:rPr lang="en-US" sz="2000" dirty="0"/>
              <a:t>servers are highly stable.</a:t>
            </a:r>
          </a:p>
          <a:p>
            <a:pPr>
              <a:lnSpc>
                <a:spcPct val="150000"/>
              </a:lnSpc>
            </a:pPr>
            <a:r>
              <a:rPr lang="en-US" sz="2000" dirty="0"/>
              <a:t>Security is server managed.</a:t>
            </a:r>
          </a:p>
          <a:p>
            <a:pPr>
              <a:lnSpc>
                <a:spcPct val="150000"/>
              </a:lnSpc>
            </a:pPr>
            <a:r>
              <a:rPr lang="en-US" sz="2000" dirty="0"/>
              <a:t>Upgrades to new technologies and </a:t>
            </a:r>
            <a:r>
              <a:rPr lang="en-US" sz="2000" dirty="0" smtClean="0"/>
              <a:t>hardware </a:t>
            </a:r>
            <a:r>
              <a:rPr lang="en-US" sz="2000" dirty="0"/>
              <a:t>can be easily integrated into the system.</a:t>
            </a:r>
          </a:p>
          <a:p>
            <a:pPr>
              <a:lnSpc>
                <a:spcPct val="150000"/>
              </a:lnSpc>
            </a:pPr>
            <a:r>
              <a:rPr lang="en-US" sz="2000" dirty="0"/>
              <a:t>Remote access to servers is possible from different locations and types of systems.</a:t>
            </a:r>
          </a:p>
          <a:p>
            <a:pPr>
              <a:lnSpc>
                <a:spcPct val="150000"/>
              </a:lnSpc>
            </a:pPr>
            <a:r>
              <a:rPr lang="en-US" sz="2000" dirty="0"/>
              <a:t>The disadvantages of network operating systems are following.</a:t>
            </a:r>
          </a:p>
          <a:p>
            <a:pPr>
              <a:lnSpc>
                <a:spcPct val="150000"/>
              </a:lnSpc>
            </a:pPr>
            <a:r>
              <a:rPr lang="en-US" sz="2000" dirty="0"/>
              <a:t>High cost of buying and running a server.</a:t>
            </a:r>
          </a:p>
          <a:p>
            <a:pPr>
              <a:lnSpc>
                <a:spcPct val="150000"/>
              </a:lnSpc>
            </a:pPr>
            <a:r>
              <a:rPr lang="en-US" sz="2000" dirty="0"/>
              <a:t>Dependency on a central location for most operations.</a:t>
            </a:r>
          </a:p>
          <a:p>
            <a:pPr>
              <a:lnSpc>
                <a:spcPct val="150000"/>
              </a:lnSpc>
            </a:pPr>
            <a:r>
              <a:rPr lang="en-US" sz="2000" dirty="0"/>
              <a:t>Regular maintenance and updates are required.</a:t>
            </a:r>
          </a:p>
          <a:p>
            <a:pPr>
              <a:lnSpc>
                <a:spcPct val="150000"/>
              </a:lnSpc>
            </a:pPr>
            <a:endParaRPr lang="en-US" sz="2000" dirty="0"/>
          </a:p>
        </p:txBody>
      </p:sp>
    </p:spTree>
    <p:extLst>
      <p:ext uri="{BB962C8B-B14F-4D97-AF65-F5344CB8AC3E}">
        <p14:creationId xmlns:p14="http://schemas.microsoft.com/office/powerpoint/2010/main" val="37313876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4123" y="152021"/>
            <a:ext cx="8596668" cy="768439"/>
          </a:xfrm>
        </p:spPr>
        <p:txBody>
          <a:bodyPr>
            <a:normAutofit fontScale="90000"/>
          </a:bodyPr>
          <a:lstStyle/>
          <a:p>
            <a:r>
              <a:rPr lang="en-US" dirty="0" smtClean="0"/>
              <a:t>Real Time operating System</a:t>
            </a:r>
            <a:br>
              <a:rPr lang="en-US" dirty="0" smtClean="0"/>
            </a:br>
            <a:endParaRPr lang="en-US" dirty="0"/>
          </a:p>
        </p:txBody>
      </p:sp>
      <p:sp>
        <p:nvSpPr>
          <p:cNvPr id="3" name="Content Placeholder 2"/>
          <p:cNvSpPr>
            <a:spLocks noGrp="1"/>
          </p:cNvSpPr>
          <p:nvPr>
            <p:ph idx="1"/>
          </p:nvPr>
        </p:nvSpPr>
        <p:spPr>
          <a:xfrm>
            <a:off x="1339403" y="920460"/>
            <a:ext cx="10413326" cy="5762727"/>
          </a:xfrm>
        </p:spPr>
        <p:txBody>
          <a:bodyPr>
            <a:normAutofit fontScale="92500" lnSpcReduction="20000"/>
          </a:bodyPr>
          <a:lstStyle/>
          <a:p>
            <a:pPr>
              <a:lnSpc>
                <a:spcPct val="150000"/>
              </a:lnSpc>
            </a:pPr>
            <a:r>
              <a:rPr lang="en-US" sz="2000" dirty="0"/>
              <a:t>A real-time operating system (</a:t>
            </a:r>
            <a:r>
              <a:rPr lang="en-US" sz="2000" b="1" dirty="0"/>
              <a:t>RTOS</a:t>
            </a:r>
            <a:r>
              <a:rPr lang="en-US" sz="2000" dirty="0"/>
              <a:t>) is an operating system (OS) intended to serve real-time applications that process data as it comes in, typically without buffer delays. </a:t>
            </a:r>
            <a:r>
              <a:rPr lang="en-US" sz="2000" dirty="0" smtClean="0"/>
              <a:t>Real-time </a:t>
            </a:r>
            <a:r>
              <a:rPr lang="en-US" sz="2000" dirty="0" smtClean="0"/>
              <a:t>systems are used when there are rigid time requirements on the operation of a processor </a:t>
            </a:r>
            <a:endParaRPr lang="en-US" sz="2000" dirty="0" smtClean="0"/>
          </a:p>
          <a:p>
            <a:pPr>
              <a:lnSpc>
                <a:spcPct val="150000"/>
              </a:lnSpc>
            </a:pPr>
            <a:r>
              <a:rPr lang="en-US" sz="2000" dirty="0" smtClean="0"/>
              <a:t>In RTOS there </a:t>
            </a:r>
            <a:r>
              <a:rPr lang="en-US" sz="2000" dirty="0"/>
              <a:t>is a little </a:t>
            </a:r>
            <a:r>
              <a:rPr lang="en-US" sz="2000" dirty="0" smtClean="0"/>
              <a:t>swapping </a:t>
            </a:r>
            <a:r>
              <a:rPr lang="en-US" sz="2000" dirty="0"/>
              <a:t>of programs between primary and secondary memory. Most of the time, processes remain in primary memory in order to provide quick response, therefore, memory management in real time system is less demanding compared to other systems</a:t>
            </a:r>
          </a:p>
          <a:p>
            <a:pPr>
              <a:lnSpc>
                <a:spcPct val="150000"/>
              </a:lnSpc>
            </a:pPr>
            <a:r>
              <a:rPr lang="en-US" sz="2000" dirty="0"/>
              <a:t>Real-time operating </a:t>
            </a:r>
            <a:r>
              <a:rPr lang="en-US" sz="2000" dirty="0" smtClean="0"/>
              <a:t>system is characterized by  </a:t>
            </a:r>
            <a:r>
              <a:rPr lang="en-US" sz="2000" dirty="0"/>
              <a:t>well-defined, fixed time constraints otherwise system will </a:t>
            </a:r>
            <a:r>
              <a:rPr lang="en-US" sz="2000" dirty="0" smtClean="0"/>
              <a:t>fail. </a:t>
            </a:r>
          </a:p>
          <a:p>
            <a:pPr lvl="1">
              <a:lnSpc>
                <a:spcPct val="150000"/>
              </a:lnSpc>
            </a:pPr>
            <a:r>
              <a:rPr lang="en-US" dirty="0"/>
              <a:t>For example Scientific experiments, medical imaging systems, industrial control systems, weapon systems, robots, and </a:t>
            </a:r>
            <a:r>
              <a:rPr lang="en-US" dirty="0" smtClean="0"/>
              <a:t>home-appliance </a:t>
            </a:r>
            <a:r>
              <a:rPr lang="en-US" dirty="0"/>
              <a:t>controllers, Air traffic control system etc.</a:t>
            </a:r>
          </a:p>
          <a:p>
            <a:pPr lvl="1">
              <a:lnSpc>
                <a:spcPct val="150000"/>
              </a:lnSpc>
            </a:pPr>
            <a:r>
              <a:rPr lang="en-US" dirty="0" smtClean="0"/>
              <a:t>A </a:t>
            </a:r>
            <a:r>
              <a:rPr lang="en-US" dirty="0"/>
              <a:t>measurement from a petroleum refinery indicating that temperature is getting too high and might demand for immediate attention to avoid an explosion</a:t>
            </a:r>
            <a:r>
              <a:rPr lang="en-US" dirty="0" smtClean="0"/>
              <a:t>.</a:t>
            </a:r>
            <a:endParaRPr lang="en-US" sz="2000" dirty="0" smtClean="0"/>
          </a:p>
          <a:p>
            <a:pPr>
              <a:lnSpc>
                <a:spcPct val="150000"/>
              </a:lnSpc>
            </a:pPr>
            <a:endParaRPr lang="en-US" sz="2000" dirty="0"/>
          </a:p>
        </p:txBody>
      </p:sp>
    </p:spTree>
    <p:extLst>
      <p:ext uri="{BB962C8B-B14F-4D97-AF65-F5344CB8AC3E}">
        <p14:creationId xmlns:p14="http://schemas.microsoft.com/office/powerpoint/2010/main" val="34343116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3302" y="0"/>
            <a:ext cx="8911687" cy="995082"/>
          </a:xfrm>
        </p:spPr>
        <p:txBody>
          <a:bodyPr>
            <a:normAutofit/>
          </a:bodyPr>
          <a:lstStyle/>
          <a:p>
            <a:r>
              <a:rPr lang="en-US" dirty="0" smtClean="0"/>
              <a:t>Types of real-time operating systems</a:t>
            </a:r>
            <a:endParaRPr lang="en-US" dirty="0"/>
          </a:p>
        </p:txBody>
      </p:sp>
      <p:sp>
        <p:nvSpPr>
          <p:cNvPr id="3" name="Content Placeholder 2"/>
          <p:cNvSpPr>
            <a:spLocks noGrp="1"/>
          </p:cNvSpPr>
          <p:nvPr>
            <p:ph idx="1"/>
          </p:nvPr>
        </p:nvSpPr>
        <p:spPr>
          <a:xfrm>
            <a:off x="1707776" y="995083"/>
            <a:ext cx="10260106" cy="5540188"/>
          </a:xfrm>
        </p:spPr>
        <p:txBody>
          <a:bodyPr>
            <a:noAutofit/>
          </a:bodyPr>
          <a:lstStyle/>
          <a:p>
            <a:pPr marL="0" indent="0">
              <a:buNone/>
            </a:pPr>
            <a:r>
              <a:rPr lang="en-US" sz="2400" dirty="0" smtClean="0"/>
              <a:t>Hard real-time systems</a:t>
            </a:r>
          </a:p>
          <a:p>
            <a:r>
              <a:rPr lang="en-US" sz="2400" dirty="0" smtClean="0"/>
              <a:t>Hard real-time systems guarantee that critical tasks complete on time. In hard real-time systems secondary storage is limited or missing with data stored in ROM. In these systems virtual memory is almost never found.</a:t>
            </a:r>
          </a:p>
          <a:p>
            <a:pPr marL="0" indent="0">
              <a:buNone/>
            </a:pPr>
            <a:r>
              <a:rPr lang="en-US" sz="2400" dirty="0" smtClean="0"/>
              <a:t>Soft real-time systems</a:t>
            </a:r>
          </a:p>
          <a:p>
            <a:r>
              <a:rPr lang="en-US" sz="2400" dirty="0" smtClean="0"/>
              <a:t>Soft real time systems are less restrictive. Critical real-time task gets priority over other tasks and retains the priority until it completes. </a:t>
            </a:r>
          </a:p>
          <a:p>
            <a:r>
              <a:rPr lang="en-US" sz="2400" dirty="0" smtClean="0"/>
              <a:t>Soft real-time systems have limited utility than hard real-time systems. For example, Multimedia, virtual reality, Advanced Scientific Projects like undersea exploration and planetary rovers etc.</a:t>
            </a:r>
          </a:p>
          <a:p>
            <a:endParaRPr lang="en-US" sz="2400" dirty="0"/>
          </a:p>
        </p:txBody>
      </p:sp>
    </p:spTree>
    <p:extLst>
      <p:ext uri="{BB962C8B-B14F-4D97-AF65-F5344CB8AC3E}">
        <p14:creationId xmlns:p14="http://schemas.microsoft.com/office/powerpoint/2010/main" val="41258764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rrowheads="1"/>
          </p:cNvSpPr>
          <p:nvPr>
            <p:ph type="title"/>
          </p:nvPr>
        </p:nvSpPr>
        <p:spPr>
          <a:xfrm>
            <a:off x="2914650" y="0"/>
            <a:ext cx="7253288" cy="757238"/>
          </a:xfrm>
        </p:spPr>
        <p:txBody>
          <a:bodyPr/>
          <a:lstStyle/>
          <a:p>
            <a:r>
              <a:rPr lang="en-US" altLang="zh-CN" sz="2800">
                <a:ea typeface="SimSun" panose="02010600030101010101" pitchFamily="2" charset="-122"/>
              </a:rPr>
              <a:t>Parallel Systems</a:t>
            </a:r>
          </a:p>
        </p:txBody>
      </p:sp>
      <p:sp>
        <p:nvSpPr>
          <p:cNvPr id="23555" name="Rectangle 3"/>
          <p:cNvSpPr>
            <a:spLocks noGrp="1" noRot="1" noChangeArrowheads="1"/>
          </p:cNvSpPr>
          <p:nvPr>
            <p:ph idx="1"/>
          </p:nvPr>
        </p:nvSpPr>
        <p:spPr>
          <a:xfrm>
            <a:off x="1463922" y="631065"/>
            <a:ext cx="10060207" cy="6038676"/>
          </a:xfrm>
        </p:spPr>
        <p:txBody>
          <a:bodyPr>
            <a:normAutofit lnSpcReduction="10000"/>
          </a:bodyPr>
          <a:lstStyle/>
          <a:p>
            <a:pPr>
              <a:lnSpc>
                <a:spcPct val="150000"/>
              </a:lnSpc>
            </a:pPr>
            <a:r>
              <a:rPr lang="en-US" altLang="zh-CN" sz="2800" dirty="0">
                <a:ea typeface="SimSun" panose="02010600030101010101" pitchFamily="2" charset="-122"/>
              </a:rPr>
              <a:t>Multiprocessor systems with more than one CPU in close communication.</a:t>
            </a:r>
          </a:p>
          <a:p>
            <a:pPr>
              <a:lnSpc>
                <a:spcPct val="150000"/>
              </a:lnSpc>
            </a:pPr>
            <a:r>
              <a:rPr lang="en-US" altLang="zh-CN" sz="2800" i="1" dirty="0">
                <a:ea typeface="SimSun" panose="02010600030101010101" pitchFamily="2" charset="-122"/>
              </a:rPr>
              <a:t>Tightly coupled system</a:t>
            </a:r>
            <a:r>
              <a:rPr lang="en-US" altLang="zh-CN" sz="2800" dirty="0">
                <a:ea typeface="SimSun" panose="02010600030101010101" pitchFamily="2" charset="-122"/>
              </a:rPr>
              <a:t> </a:t>
            </a:r>
            <a:r>
              <a:rPr lang="en-US" altLang="zh-CN" sz="2800" dirty="0">
                <a:latin typeface="Helvetica" panose="020B0604020202020204" pitchFamily="34" charset="0"/>
                <a:ea typeface="SimSun" panose="02010600030101010101" pitchFamily="2" charset="-122"/>
              </a:rPr>
              <a:t>–</a:t>
            </a:r>
            <a:r>
              <a:rPr lang="en-US" altLang="zh-CN" sz="2800" dirty="0">
                <a:ea typeface="SimSun" panose="02010600030101010101" pitchFamily="2" charset="-122"/>
              </a:rPr>
              <a:t> processors share memory and a clock; communication usually takes place through the shared memory.</a:t>
            </a:r>
          </a:p>
          <a:p>
            <a:pPr>
              <a:lnSpc>
                <a:spcPct val="150000"/>
              </a:lnSpc>
            </a:pPr>
            <a:r>
              <a:rPr lang="en-US" altLang="zh-CN" sz="2800" dirty="0">
                <a:ea typeface="SimSun" panose="02010600030101010101" pitchFamily="2" charset="-122"/>
              </a:rPr>
              <a:t>Advantages of parallel system:</a:t>
            </a:r>
            <a:r>
              <a:rPr lang="en-US" altLang="zh-CN" sz="2800" dirty="0" smtClean="0">
                <a:ea typeface="SimSun" panose="02010600030101010101" pitchFamily="2" charset="-122"/>
              </a:rPr>
              <a:t> </a:t>
            </a:r>
          </a:p>
          <a:p>
            <a:pPr lvl="1">
              <a:lnSpc>
                <a:spcPct val="150000"/>
              </a:lnSpc>
            </a:pPr>
            <a:r>
              <a:rPr lang="en-US" altLang="zh-CN" sz="2400" dirty="0" smtClean="0">
                <a:ea typeface="SimSun" panose="02010600030101010101" pitchFamily="2" charset="-122"/>
              </a:rPr>
              <a:t>Increased </a:t>
            </a:r>
            <a:r>
              <a:rPr lang="en-US" altLang="zh-CN" sz="2400" i="1" dirty="0" smtClean="0">
                <a:ea typeface="SimSun" panose="02010600030101010101" pitchFamily="2" charset="-122"/>
              </a:rPr>
              <a:t>throughput</a:t>
            </a:r>
          </a:p>
          <a:p>
            <a:pPr lvl="1">
              <a:lnSpc>
                <a:spcPct val="150000"/>
              </a:lnSpc>
            </a:pPr>
            <a:r>
              <a:rPr lang="en-US" altLang="zh-CN" sz="2400" dirty="0" smtClean="0">
                <a:ea typeface="SimSun" panose="02010600030101010101" pitchFamily="2" charset="-122"/>
              </a:rPr>
              <a:t>Economical</a:t>
            </a:r>
            <a:r>
              <a:rPr lang="en-US" altLang="zh-CN" sz="2400" i="1" dirty="0" smtClean="0">
                <a:ea typeface="SimSun" panose="02010600030101010101" pitchFamily="2" charset="-122"/>
              </a:rPr>
              <a:t> </a:t>
            </a:r>
            <a:endParaRPr lang="zh-CN" altLang="en-US" sz="2400" i="1" dirty="0" smtClean="0">
              <a:ea typeface="SimSun" panose="02010600030101010101" pitchFamily="2" charset="-122"/>
            </a:endParaRPr>
          </a:p>
          <a:p>
            <a:pPr lvl="1">
              <a:lnSpc>
                <a:spcPct val="150000"/>
              </a:lnSpc>
            </a:pPr>
            <a:r>
              <a:rPr lang="en-US" altLang="zh-CN" sz="2400" dirty="0" smtClean="0">
                <a:ea typeface="SimSun" panose="02010600030101010101" pitchFamily="2" charset="-122"/>
              </a:rPr>
              <a:t>Increased reliability</a:t>
            </a:r>
          </a:p>
        </p:txBody>
      </p:sp>
    </p:spTree>
    <p:extLst>
      <p:ext uri="{BB962C8B-B14F-4D97-AF65-F5344CB8AC3E}">
        <p14:creationId xmlns:p14="http://schemas.microsoft.com/office/powerpoint/2010/main" val="4018473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rrowheads="1"/>
          </p:cNvSpPr>
          <p:nvPr>
            <p:ph type="title"/>
          </p:nvPr>
        </p:nvSpPr>
        <p:spPr>
          <a:xfrm>
            <a:off x="2738438" y="187326"/>
            <a:ext cx="7396162" cy="741363"/>
          </a:xfrm>
        </p:spPr>
        <p:txBody>
          <a:bodyPr/>
          <a:lstStyle/>
          <a:p>
            <a:r>
              <a:rPr lang="en-US" altLang="zh-CN" sz="3200">
                <a:ea typeface="SimSun" panose="02010600030101010101" pitchFamily="2" charset="-122"/>
              </a:rPr>
              <a:t>Parallel Systems (Cont.)</a:t>
            </a:r>
          </a:p>
        </p:txBody>
      </p:sp>
      <p:sp>
        <p:nvSpPr>
          <p:cNvPr id="24579" name="Rectangle 3"/>
          <p:cNvSpPr>
            <a:spLocks noGrp="1" noRot="1" noChangeArrowheads="1"/>
          </p:cNvSpPr>
          <p:nvPr>
            <p:ph idx="1"/>
          </p:nvPr>
        </p:nvSpPr>
        <p:spPr>
          <a:xfrm>
            <a:off x="1181303" y="940158"/>
            <a:ext cx="10436956" cy="5783371"/>
          </a:xfrm>
        </p:spPr>
        <p:txBody>
          <a:bodyPr>
            <a:normAutofit/>
          </a:bodyPr>
          <a:lstStyle/>
          <a:p>
            <a:r>
              <a:rPr lang="en-US" altLang="zh-CN" sz="4400" dirty="0">
                <a:ea typeface="SimSun" panose="02010600030101010101" pitchFamily="2" charset="-122"/>
              </a:rPr>
              <a:t>Symmetric multiprocessing (SMP)</a:t>
            </a:r>
          </a:p>
          <a:p>
            <a:pPr lvl="1"/>
            <a:r>
              <a:rPr lang="en-US" altLang="zh-CN" sz="2400" dirty="0">
                <a:ea typeface="SimSun" panose="02010600030101010101" pitchFamily="2" charset="-122"/>
              </a:rPr>
              <a:t>Each processor runs </a:t>
            </a:r>
            <a:r>
              <a:rPr lang="en-US" altLang="zh-CN" sz="2400" dirty="0" smtClean="0">
                <a:ea typeface="SimSun" panose="02010600030101010101" pitchFamily="2" charset="-122"/>
              </a:rPr>
              <a:t>an </a:t>
            </a:r>
            <a:r>
              <a:rPr lang="en-US" altLang="zh-CN" sz="2400" dirty="0">
                <a:ea typeface="SimSun" panose="02010600030101010101" pitchFamily="2" charset="-122"/>
              </a:rPr>
              <a:t>identical copy of the operating system.</a:t>
            </a:r>
          </a:p>
          <a:p>
            <a:pPr lvl="1"/>
            <a:r>
              <a:rPr lang="en-US" altLang="zh-CN" sz="2400" dirty="0">
                <a:ea typeface="SimSun" panose="02010600030101010101" pitchFamily="2" charset="-122"/>
              </a:rPr>
              <a:t>Many processes can run at once without performance deterioration.</a:t>
            </a:r>
          </a:p>
          <a:p>
            <a:pPr lvl="1"/>
            <a:r>
              <a:rPr lang="en-US" altLang="zh-CN" sz="2400" dirty="0">
                <a:ea typeface="SimSun" panose="02010600030101010101" pitchFamily="2" charset="-122"/>
              </a:rPr>
              <a:t>Most modern operating systems support SMP</a:t>
            </a:r>
          </a:p>
          <a:p>
            <a:r>
              <a:rPr lang="en-US" altLang="zh-CN" sz="4400" dirty="0">
                <a:ea typeface="SimSun" panose="02010600030101010101" pitchFamily="2" charset="-122"/>
              </a:rPr>
              <a:t>Asymmetric</a:t>
            </a:r>
            <a:r>
              <a:rPr lang="en-US" altLang="zh-CN" sz="3600" dirty="0">
                <a:ea typeface="SimSun" panose="02010600030101010101" pitchFamily="2" charset="-122"/>
              </a:rPr>
              <a:t> </a:t>
            </a:r>
            <a:r>
              <a:rPr lang="en-US" altLang="zh-CN" sz="4400" dirty="0">
                <a:ea typeface="SimSun" panose="02010600030101010101" pitchFamily="2" charset="-122"/>
              </a:rPr>
              <a:t>multiprocessing</a:t>
            </a:r>
            <a:endParaRPr lang="en-US" altLang="zh-CN" sz="3600" dirty="0">
              <a:ea typeface="SimSun" panose="02010600030101010101" pitchFamily="2" charset="-122"/>
            </a:endParaRPr>
          </a:p>
          <a:p>
            <a:pPr lvl="1"/>
            <a:r>
              <a:rPr lang="en-US" altLang="zh-CN" sz="2400" dirty="0">
                <a:ea typeface="SimSun" panose="02010600030101010101" pitchFamily="2" charset="-122"/>
              </a:rPr>
              <a:t>Each processor is assigned a specific task; master processor schedules and </a:t>
            </a:r>
            <a:r>
              <a:rPr lang="en-US" altLang="zh-CN" sz="2400" dirty="0" smtClean="0">
                <a:ea typeface="SimSun" panose="02010600030101010101" pitchFamily="2" charset="-122"/>
              </a:rPr>
              <a:t>allocates </a:t>
            </a:r>
            <a:r>
              <a:rPr lang="en-US" altLang="zh-CN" sz="2400" dirty="0">
                <a:ea typeface="SimSun" panose="02010600030101010101" pitchFamily="2" charset="-122"/>
              </a:rPr>
              <a:t>work to slave processors.</a:t>
            </a:r>
          </a:p>
          <a:p>
            <a:pPr lvl="1"/>
            <a:r>
              <a:rPr lang="en-US" altLang="zh-CN" sz="2400" dirty="0">
                <a:ea typeface="SimSun" panose="02010600030101010101" pitchFamily="2" charset="-122"/>
              </a:rPr>
              <a:t>More common in extremely large systems</a:t>
            </a:r>
          </a:p>
        </p:txBody>
      </p:sp>
    </p:spTree>
    <p:extLst>
      <p:ext uri="{BB962C8B-B14F-4D97-AF65-F5344CB8AC3E}">
        <p14:creationId xmlns:p14="http://schemas.microsoft.com/office/powerpoint/2010/main" val="3029934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rrowheads="1"/>
          </p:cNvSpPr>
          <p:nvPr>
            <p:ph type="title"/>
          </p:nvPr>
        </p:nvSpPr>
        <p:spPr>
          <a:xfrm>
            <a:off x="1231074" y="230612"/>
            <a:ext cx="8320087" cy="914400"/>
          </a:xfrm>
        </p:spPr>
        <p:txBody>
          <a:bodyPr>
            <a:normAutofit/>
          </a:bodyPr>
          <a:lstStyle/>
          <a:p>
            <a:r>
              <a:rPr lang="en-US" altLang="zh-CN" sz="3200" dirty="0">
                <a:ea typeface="SimSun" panose="02010600030101010101" pitchFamily="2" charset="-122"/>
              </a:rPr>
              <a:t>Symmetric Multiprocessing Architecture</a:t>
            </a:r>
          </a:p>
        </p:txBody>
      </p:sp>
      <p:pic>
        <p:nvPicPr>
          <p:cNvPr id="3" name="Picture 2"/>
          <p:cNvPicPr>
            <a:picLocks noChangeAspect="1"/>
          </p:cNvPicPr>
          <p:nvPr/>
        </p:nvPicPr>
        <p:blipFill>
          <a:blip r:embed="rId2"/>
          <a:stretch>
            <a:fillRect/>
          </a:stretch>
        </p:blipFill>
        <p:spPr>
          <a:xfrm>
            <a:off x="1762668" y="1555164"/>
            <a:ext cx="6425741" cy="4980864"/>
          </a:xfrm>
          <a:prstGeom prst="rect">
            <a:avLst/>
          </a:prstGeom>
        </p:spPr>
      </p:pic>
    </p:spTree>
    <p:extLst>
      <p:ext uri="{BB962C8B-B14F-4D97-AF65-F5344CB8AC3E}">
        <p14:creationId xmlns:p14="http://schemas.microsoft.com/office/powerpoint/2010/main" val="9006833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rrowheads="1"/>
          </p:cNvSpPr>
          <p:nvPr>
            <p:ph type="title"/>
          </p:nvPr>
        </p:nvSpPr>
        <p:spPr/>
        <p:txBody>
          <a:bodyPr/>
          <a:lstStyle/>
          <a:p>
            <a:r>
              <a:rPr lang="en-US" altLang="zh-CN" smtClean="0">
                <a:ea typeface="SimSun" panose="02010600030101010101" pitchFamily="2" charset="-122"/>
              </a:rPr>
              <a:t>General Structure of Client-Server</a:t>
            </a:r>
          </a:p>
        </p:txBody>
      </p:sp>
      <p:pic>
        <p:nvPicPr>
          <p:cNvPr id="28675" name="Picture 3"/>
          <p:cNvPicPr>
            <a:picLocks noChangeAspect="1" noChangeArrowheads="1"/>
          </p:cNvPicPr>
          <p:nvPr/>
        </p:nvPicPr>
        <p:blipFill>
          <a:blip r:embed="rId2">
            <a:extLst>
              <a:ext uri="{28A0092B-C50C-407E-A947-70E740481C1C}">
                <a14:useLocalDpi xmlns:a14="http://schemas.microsoft.com/office/drawing/2010/main" val="0"/>
              </a:ext>
            </a:extLst>
          </a:blip>
          <a:srcRect l="520" t="32166" r="3943" b="31702"/>
          <a:stretch>
            <a:fillRect/>
          </a:stretch>
        </p:blipFill>
        <p:spPr bwMode="auto">
          <a:xfrm>
            <a:off x="1933575" y="2070100"/>
            <a:ext cx="8445500" cy="2395538"/>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7466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rrowheads="1"/>
          </p:cNvSpPr>
          <p:nvPr>
            <p:ph type="title"/>
          </p:nvPr>
        </p:nvSpPr>
        <p:spPr>
          <a:xfrm>
            <a:off x="2809875" y="214314"/>
            <a:ext cx="6324600" cy="600075"/>
          </a:xfrm>
        </p:spPr>
        <p:txBody>
          <a:bodyPr>
            <a:normAutofit fontScale="90000"/>
          </a:bodyPr>
          <a:lstStyle/>
          <a:p>
            <a:r>
              <a:rPr lang="en-US" altLang="zh-CN" smtClean="0">
                <a:ea typeface="SimSun" panose="02010600030101010101" pitchFamily="2" charset="-122"/>
              </a:rPr>
              <a:t>Clustered Systems</a:t>
            </a:r>
          </a:p>
        </p:txBody>
      </p:sp>
      <p:sp>
        <p:nvSpPr>
          <p:cNvPr id="29699" name="Rectangle 3"/>
          <p:cNvSpPr>
            <a:spLocks noGrp="1" noRot="1" noChangeArrowheads="1"/>
          </p:cNvSpPr>
          <p:nvPr>
            <p:ph idx="1"/>
          </p:nvPr>
        </p:nvSpPr>
        <p:spPr>
          <a:xfrm>
            <a:off x="1260475" y="1257838"/>
            <a:ext cx="10639604" cy="5413418"/>
          </a:xfrm>
        </p:spPr>
        <p:txBody>
          <a:bodyPr>
            <a:noAutofit/>
          </a:bodyPr>
          <a:lstStyle/>
          <a:p>
            <a:r>
              <a:rPr lang="en-US" altLang="zh-CN" sz="3200" dirty="0" smtClean="0">
                <a:ea typeface="SimSun" panose="02010600030101010101" pitchFamily="2" charset="-122"/>
              </a:rPr>
              <a:t>Clustering allows two or more systems to share storage.</a:t>
            </a:r>
          </a:p>
          <a:p>
            <a:r>
              <a:rPr lang="en-US" altLang="zh-CN" sz="3200" dirty="0" smtClean="0">
                <a:ea typeface="SimSun" panose="02010600030101010101" pitchFamily="2" charset="-122"/>
              </a:rPr>
              <a:t>Provides high reliability.</a:t>
            </a:r>
          </a:p>
          <a:p>
            <a:r>
              <a:rPr lang="en-US" altLang="zh-CN" sz="3200" i="1" dirty="0" smtClean="0">
                <a:ea typeface="SimSun" panose="02010600030101010101" pitchFamily="2" charset="-122"/>
              </a:rPr>
              <a:t>Asymmetric</a:t>
            </a:r>
            <a:r>
              <a:rPr lang="zh-CN" altLang="en-US" sz="3200" i="1" dirty="0" smtClean="0">
                <a:ea typeface="SimSun" panose="02010600030101010101" pitchFamily="2" charset="-122"/>
              </a:rPr>
              <a:t> </a:t>
            </a:r>
            <a:r>
              <a:rPr lang="en-US" altLang="zh-CN" sz="3200" i="1" dirty="0" smtClean="0">
                <a:ea typeface="SimSun" panose="02010600030101010101" pitchFamily="2" charset="-122"/>
              </a:rPr>
              <a:t>clustering</a:t>
            </a:r>
            <a:r>
              <a:rPr lang="en-US" altLang="zh-CN" sz="3200" dirty="0" smtClean="0">
                <a:ea typeface="SimSun" panose="02010600030101010101" pitchFamily="2" charset="-122"/>
              </a:rPr>
              <a:t>: one server runs the application while other servers standby.</a:t>
            </a:r>
          </a:p>
          <a:p>
            <a:r>
              <a:rPr lang="en-US" altLang="zh-CN" sz="3200" i="1" dirty="0" smtClean="0">
                <a:ea typeface="SimSun" panose="02010600030101010101" pitchFamily="2" charset="-122"/>
              </a:rPr>
              <a:t>Symmetric clustering</a:t>
            </a:r>
            <a:r>
              <a:rPr lang="en-US" altLang="zh-CN" sz="3200" dirty="0" smtClean="0">
                <a:ea typeface="SimSun" panose="02010600030101010101" pitchFamily="2" charset="-122"/>
              </a:rPr>
              <a:t>: all N hosts are running the application.</a:t>
            </a:r>
          </a:p>
        </p:txBody>
      </p:sp>
    </p:spTree>
    <p:extLst>
      <p:ext uri="{BB962C8B-B14F-4D97-AF65-F5344CB8AC3E}">
        <p14:creationId xmlns:p14="http://schemas.microsoft.com/office/powerpoint/2010/main" val="1704676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16632"/>
            <a:ext cx="8229600" cy="850106"/>
          </a:xfrm>
        </p:spPr>
        <p:txBody>
          <a:bodyPr/>
          <a:lstStyle/>
          <a:p>
            <a:r>
              <a:rPr lang="en-US" dirty="0" smtClean="0"/>
              <a:t>Operating System</a:t>
            </a:r>
            <a:endParaRPr lang="en-US" dirty="0"/>
          </a:p>
        </p:txBody>
      </p:sp>
      <p:pic>
        <p:nvPicPr>
          <p:cNvPr id="4" name="Content Placeholder 3" descr="Conceptual view of an Operating System"/>
          <p:cNvPicPr>
            <a:picLocks noGrp="1"/>
          </p:cNvPicPr>
          <p:nvPr>
            <p:ph idx="1"/>
          </p:nvPr>
        </p:nvPicPr>
        <p:blipFill>
          <a:blip r:embed="rId2"/>
          <a:stretch>
            <a:fillRect/>
          </a:stretch>
        </p:blipFill>
        <p:spPr bwMode="auto">
          <a:xfrm>
            <a:off x="2485623" y="837127"/>
            <a:ext cx="7418231" cy="5409127"/>
          </a:xfrm>
          <a:prstGeom prst="rect">
            <a:avLst/>
          </a:prstGeom>
          <a:noFill/>
          <a:ln w="9525">
            <a:noFill/>
            <a:miter lim="800000"/>
            <a:headEnd/>
            <a:tailEnd/>
          </a:ln>
        </p:spPr>
      </p:pic>
    </p:spTree>
    <p:extLst>
      <p:ext uri="{BB962C8B-B14F-4D97-AF65-F5344CB8AC3E}">
        <p14:creationId xmlns:p14="http://schemas.microsoft.com/office/powerpoint/2010/main" val="39903120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rrowheads="1"/>
          </p:cNvSpPr>
          <p:nvPr>
            <p:ph type="title"/>
          </p:nvPr>
        </p:nvSpPr>
        <p:spPr>
          <a:xfrm>
            <a:off x="2809875" y="214314"/>
            <a:ext cx="6324600" cy="600075"/>
          </a:xfrm>
        </p:spPr>
        <p:txBody>
          <a:bodyPr>
            <a:normAutofit fontScale="90000"/>
          </a:bodyPr>
          <a:lstStyle/>
          <a:p>
            <a:r>
              <a:rPr lang="en-US" altLang="zh-CN" smtClean="0">
                <a:ea typeface="SimSun" panose="02010600030101010101" pitchFamily="2" charset="-122"/>
              </a:rPr>
              <a:t>Handheld Systems</a:t>
            </a:r>
          </a:p>
        </p:txBody>
      </p:sp>
      <p:sp>
        <p:nvSpPr>
          <p:cNvPr id="33795" name="Rectangle 3"/>
          <p:cNvSpPr>
            <a:spLocks noGrp="1" noRot="1" noChangeArrowheads="1"/>
          </p:cNvSpPr>
          <p:nvPr>
            <p:ph idx="1"/>
          </p:nvPr>
        </p:nvSpPr>
        <p:spPr>
          <a:xfrm>
            <a:off x="1090411" y="1322232"/>
            <a:ext cx="9817995" cy="4962658"/>
          </a:xfrm>
        </p:spPr>
        <p:txBody>
          <a:bodyPr>
            <a:noAutofit/>
          </a:bodyPr>
          <a:lstStyle/>
          <a:p>
            <a:r>
              <a:rPr lang="en-US" altLang="zh-CN" sz="3600" dirty="0" smtClean="0">
                <a:ea typeface="SimSun" panose="02010600030101010101" pitchFamily="2" charset="-122"/>
              </a:rPr>
              <a:t>Personal Digital Assistants (PDAs)</a:t>
            </a:r>
          </a:p>
          <a:p>
            <a:r>
              <a:rPr lang="en-US" altLang="zh-CN" sz="3600" dirty="0" smtClean="0">
                <a:ea typeface="SimSun" panose="02010600030101010101" pitchFamily="2" charset="-122"/>
              </a:rPr>
              <a:t>Cellular telephones</a:t>
            </a:r>
          </a:p>
          <a:p>
            <a:r>
              <a:rPr lang="en-US" altLang="zh-CN" sz="3600" dirty="0" smtClean="0">
                <a:ea typeface="SimSun" panose="02010600030101010101" pitchFamily="2" charset="-122"/>
              </a:rPr>
              <a:t>Issues:</a:t>
            </a:r>
          </a:p>
          <a:p>
            <a:pPr lvl="1"/>
            <a:r>
              <a:rPr lang="en-US" altLang="zh-CN" sz="3200" dirty="0" smtClean="0">
                <a:ea typeface="SimSun" panose="02010600030101010101" pitchFamily="2" charset="-122"/>
              </a:rPr>
              <a:t>Limited memory</a:t>
            </a:r>
          </a:p>
          <a:p>
            <a:pPr lvl="1"/>
            <a:r>
              <a:rPr lang="en-US" altLang="zh-CN" sz="3200" dirty="0" smtClean="0">
                <a:ea typeface="SimSun" panose="02010600030101010101" pitchFamily="2" charset="-122"/>
              </a:rPr>
              <a:t>Slow processors</a:t>
            </a:r>
          </a:p>
          <a:p>
            <a:pPr lvl="1"/>
            <a:r>
              <a:rPr lang="en-US" altLang="zh-CN" sz="3200" dirty="0" smtClean="0">
                <a:ea typeface="SimSun" panose="02010600030101010101" pitchFamily="2" charset="-122"/>
              </a:rPr>
              <a:t>Small display screens.</a:t>
            </a:r>
          </a:p>
        </p:txBody>
      </p:sp>
    </p:spTree>
    <p:extLst>
      <p:ext uri="{BB962C8B-B14F-4D97-AF65-F5344CB8AC3E}">
        <p14:creationId xmlns:p14="http://schemas.microsoft.com/office/powerpoint/2010/main" val="31701934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rrowheads="1"/>
          </p:cNvSpPr>
          <p:nvPr>
            <p:ph type="title"/>
          </p:nvPr>
        </p:nvSpPr>
        <p:spPr>
          <a:xfrm>
            <a:off x="2809876" y="180975"/>
            <a:ext cx="7427913" cy="819150"/>
          </a:xfrm>
        </p:spPr>
        <p:txBody>
          <a:bodyPr>
            <a:normAutofit fontScale="90000"/>
          </a:bodyPr>
          <a:lstStyle/>
          <a:p>
            <a:r>
              <a:rPr lang="en-US" altLang="zh-CN" sz="2800">
                <a:ea typeface="SimSun" panose="02010600030101010101" pitchFamily="2" charset="-122"/>
              </a:rPr>
              <a:t>Migration of Operating-System Concepts and Features</a:t>
            </a:r>
          </a:p>
        </p:txBody>
      </p:sp>
      <p:pic>
        <p:nvPicPr>
          <p:cNvPr id="34819" name="Picture 7"/>
          <p:cNvPicPr>
            <a:picLocks noChangeAspect="1" noChangeArrowheads="1"/>
          </p:cNvPicPr>
          <p:nvPr/>
        </p:nvPicPr>
        <p:blipFill>
          <a:blip r:embed="rId2">
            <a:extLst>
              <a:ext uri="{28A0092B-C50C-407E-A947-70E740481C1C}">
                <a14:useLocalDpi xmlns:a14="http://schemas.microsoft.com/office/drawing/2010/main" val="0"/>
              </a:ext>
            </a:extLst>
          </a:blip>
          <a:srcRect l="772" t="2089" r="1250" b="2301"/>
          <a:stretch>
            <a:fillRect/>
          </a:stretch>
        </p:blipFill>
        <p:spPr bwMode="auto">
          <a:xfrm>
            <a:off x="2317751" y="1247776"/>
            <a:ext cx="7559675" cy="5534025"/>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47570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2809875" y="214314"/>
            <a:ext cx="6324600" cy="600075"/>
          </a:xfrm>
        </p:spPr>
        <p:txBody>
          <a:bodyPr>
            <a:normAutofit fontScale="90000"/>
          </a:bodyPr>
          <a:lstStyle/>
          <a:p>
            <a:r>
              <a:rPr lang="en-US" smtClean="0"/>
              <a:t>Windows Evolution</a:t>
            </a:r>
          </a:p>
        </p:txBody>
      </p:sp>
      <p:pic>
        <p:nvPicPr>
          <p:cNvPr id="35843" name="Picture 2" descr="C:\Users\kimrichies\Desktop\windows-evolution.jpg"/>
          <p:cNvPicPr>
            <a:picLocks noChangeAspect="1" noChangeArrowheads="1"/>
          </p:cNvPicPr>
          <p:nvPr/>
        </p:nvPicPr>
        <p:blipFill>
          <a:blip r:embed="rId2">
            <a:lum bright="-40000" contrast="30000"/>
            <a:extLst>
              <a:ext uri="{28A0092B-C50C-407E-A947-70E740481C1C}">
                <a14:useLocalDpi xmlns:a14="http://schemas.microsoft.com/office/drawing/2010/main" val="0"/>
              </a:ext>
            </a:extLst>
          </a:blip>
          <a:srcRect/>
          <a:stretch>
            <a:fillRect/>
          </a:stretch>
        </p:blipFill>
        <p:spPr bwMode="auto">
          <a:xfrm>
            <a:off x="2095501" y="1571626"/>
            <a:ext cx="8215313" cy="450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9629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2809875" y="214314"/>
            <a:ext cx="6324600" cy="600075"/>
          </a:xfrm>
        </p:spPr>
        <p:txBody>
          <a:bodyPr>
            <a:normAutofit fontScale="90000"/>
          </a:bodyPr>
          <a:lstStyle/>
          <a:p>
            <a:r>
              <a:rPr lang="en-US" smtClean="0"/>
              <a:t>Homework</a:t>
            </a:r>
          </a:p>
        </p:txBody>
      </p:sp>
      <p:sp>
        <p:nvSpPr>
          <p:cNvPr id="36867" name="Content Placeholder 2"/>
          <p:cNvSpPr>
            <a:spLocks noGrp="1"/>
          </p:cNvSpPr>
          <p:nvPr>
            <p:ph idx="1"/>
          </p:nvPr>
        </p:nvSpPr>
        <p:spPr>
          <a:xfrm>
            <a:off x="2133600" y="1219201"/>
            <a:ext cx="7874000" cy="4924425"/>
          </a:xfrm>
        </p:spPr>
        <p:txBody>
          <a:bodyPr>
            <a:normAutofit/>
          </a:bodyPr>
          <a:lstStyle/>
          <a:p>
            <a:pPr marL="457200" indent="-457200">
              <a:buFont typeface="Arial" panose="020B0604020202020204" pitchFamily="34" charset="0"/>
              <a:buAutoNum type="arabicPeriod"/>
            </a:pPr>
            <a:r>
              <a:rPr lang="en-US" dirty="0" smtClean="0"/>
              <a:t>What are the three main purposes of an operating system?</a:t>
            </a:r>
          </a:p>
          <a:p>
            <a:pPr marL="457200" indent="-457200">
              <a:buFont typeface="Arial" panose="020B0604020202020204" pitchFamily="34" charset="0"/>
              <a:buAutoNum type="arabicPeriod"/>
            </a:pPr>
            <a:r>
              <a:rPr lang="en-US" dirty="0" smtClean="0"/>
              <a:t>An extreme method of spooling, known as </a:t>
            </a:r>
            <a:r>
              <a:rPr lang="en-US" i="1" dirty="0" smtClean="0"/>
              <a:t>staging a tape, is to read the entire contents of a </a:t>
            </a:r>
            <a:r>
              <a:rPr lang="en-US" dirty="0" smtClean="0"/>
              <a:t>magnetic tape onto disk before using it. Discuss the main advantage of such a scheme.</a:t>
            </a:r>
          </a:p>
          <a:p>
            <a:pPr marL="457200" indent="-457200">
              <a:buFont typeface="Arial" panose="020B0604020202020204" pitchFamily="34" charset="0"/>
              <a:buAutoNum type="arabicPeriod"/>
            </a:pPr>
            <a:r>
              <a:rPr lang="en-US" dirty="0" smtClean="0"/>
              <a:t>In a multiprogramming and time-sharing environment, several users share the system simultaneously. This situation can result in various security problems.</a:t>
            </a:r>
            <a:br>
              <a:rPr lang="en-US" dirty="0" smtClean="0"/>
            </a:br>
            <a:r>
              <a:rPr lang="en-US" dirty="0" smtClean="0"/>
              <a:t>a) What are two such problems?</a:t>
            </a:r>
            <a:br>
              <a:rPr lang="en-US" dirty="0" smtClean="0"/>
            </a:br>
            <a:r>
              <a:rPr lang="en-US" dirty="0" smtClean="0"/>
              <a:t>b) Can we ensure the same degree of security in a time-shared machine as we have in a dedicated machine? Explain your answer.</a:t>
            </a:r>
          </a:p>
          <a:p>
            <a:pPr marL="457200" indent="-457200">
              <a:buFont typeface="Arial" panose="020B0604020202020204" pitchFamily="34" charset="0"/>
              <a:buAutoNum type="arabicPeriod"/>
            </a:pPr>
            <a:r>
              <a:rPr lang="en-US" dirty="0" smtClean="0"/>
              <a:t>What is the main advantage of multiprogramming?</a:t>
            </a:r>
          </a:p>
          <a:p>
            <a:pPr marL="457200" indent="-457200">
              <a:buFont typeface="Arial" panose="020B0604020202020204" pitchFamily="34" charset="0"/>
              <a:buAutoNum type="arabicPeriod"/>
            </a:pPr>
            <a:r>
              <a:rPr lang="en-US" dirty="0" smtClean="0"/>
              <a:t>What are the main differences between operating systems for mainframe computers and personal computers?</a:t>
            </a:r>
          </a:p>
        </p:txBody>
      </p:sp>
    </p:spTree>
    <p:extLst>
      <p:ext uri="{BB962C8B-B14F-4D97-AF65-F5344CB8AC3E}">
        <p14:creationId xmlns:p14="http://schemas.microsoft.com/office/powerpoint/2010/main" val="37050878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2809875" y="214314"/>
            <a:ext cx="6324600" cy="600075"/>
          </a:xfrm>
        </p:spPr>
        <p:txBody>
          <a:bodyPr>
            <a:normAutofit fontScale="90000"/>
          </a:bodyPr>
          <a:lstStyle/>
          <a:p>
            <a:r>
              <a:rPr lang="en-US" smtClean="0"/>
              <a:t>Homework</a:t>
            </a:r>
          </a:p>
        </p:txBody>
      </p:sp>
      <p:sp>
        <p:nvSpPr>
          <p:cNvPr id="37891" name="Content Placeholder 2"/>
          <p:cNvSpPr>
            <a:spLocks noGrp="1"/>
          </p:cNvSpPr>
          <p:nvPr>
            <p:ph idx="1"/>
          </p:nvPr>
        </p:nvSpPr>
        <p:spPr>
          <a:xfrm>
            <a:off x="2186765" y="1046941"/>
            <a:ext cx="8929688" cy="5688012"/>
          </a:xfrm>
        </p:spPr>
        <p:txBody>
          <a:bodyPr>
            <a:normAutofit lnSpcReduction="10000"/>
          </a:bodyPr>
          <a:lstStyle/>
          <a:p>
            <a:pPr marL="457200" indent="-457200">
              <a:buFont typeface="Arial" panose="020B0604020202020204" pitchFamily="34" charset="0"/>
              <a:buAutoNum type="arabicPeriod"/>
            </a:pPr>
            <a:r>
              <a:rPr lang="en-US" sz="1800" dirty="0"/>
              <a:t>Define the essential properties of the following types of operating systems: a. Batch, b. Interactive, c. Time sharing, d. Real time,   e. Distributed</a:t>
            </a:r>
          </a:p>
          <a:p>
            <a:pPr marL="457200" indent="-457200">
              <a:buFont typeface="Arial" panose="020B0604020202020204" pitchFamily="34" charset="0"/>
              <a:buAutoNum type="arabicPeriod"/>
            </a:pPr>
            <a:r>
              <a:rPr lang="en-US" sz="1800" dirty="0"/>
              <a:t>We have stressed the need for an operating system to make efficient use of the computing hardware. When is it appropriate for the operating system to forsake this principle and to “waste” resources? Why is such a system not really wasteful?</a:t>
            </a:r>
          </a:p>
          <a:p>
            <a:pPr marL="457200" indent="-457200">
              <a:buFont typeface="Arial" panose="020B0604020202020204" pitchFamily="34" charset="0"/>
              <a:buAutoNum type="arabicPeriod"/>
            </a:pPr>
            <a:r>
              <a:rPr lang="en-US" sz="1800" dirty="0"/>
              <a:t>Under what circumstances would a user be better off using a time-sharing system, rather than a personal computer or single-user workstation?</a:t>
            </a:r>
          </a:p>
          <a:p>
            <a:pPr marL="457200" indent="-457200">
              <a:buFont typeface="Arial" panose="020B0604020202020204" pitchFamily="34" charset="0"/>
              <a:buAutoNum type="arabicPeriod"/>
            </a:pPr>
            <a:r>
              <a:rPr lang="en-US" sz="1800" dirty="0"/>
              <a:t>Why are distributed systems desirable?</a:t>
            </a:r>
          </a:p>
          <a:p>
            <a:pPr marL="457200" indent="-457200">
              <a:buFont typeface="Arial" panose="020B0604020202020204" pitchFamily="34" charset="0"/>
              <a:buAutoNum type="arabicPeriod"/>
            </a:pPr>
            <a:r>
              <a:rPr lang="en-US" sz="1800" dirty="0"/>
              <a:t>What is the main difficulty that a programmer must overcome in writing an operating system for a real-time environment?</a:t>
            </a:r>
          </a:p>
          <a:p>
            <a:pPr marL="457200" indent="-457200">
              <a:buFont typeface="Arial" panose="020B0604020202020204" pitchFamily="34" charset="0"/>
              <a:buAutoNum type="arabicPeriod"/>
            </a:pPr>
            <a:r>
              <a:rPr lang="en-US" sz="1800" dirty="0"/>
              <a:t>What is the purpose of the “resident monitor”?</a:t>
            </a:r>
            <a:br>
              <a:rPr lang="en-US" sz="1800" dirty="0"/>
            </a:br>
            <a:r>
              <a:rPr lang="en-US" sz="1800" dirty="0"/>
              <a:t>To perform orderly and efficient automatic job sequencing, regardless of errors that might arise.</a:t>
            </a:r>
          </a:p>
          <a:p>
            <a:pPr marL="457200" indent="-457200">
              <a:buFont typeface="Arial" panose="020B0604020202020204" pitchFamily="34" charset="0"/>
              <a:buAutoNum type="arabicPeriod"/>
            </a:pPr>
            <a:r>
              <a:rPr lang="en-US" sz="1800" dirty="0"/>
              <a:t>What were control cards used for?</a:t>
            </a:r>
            <a:br>
              <a:rPr lang="en-US" sz="1800" dirty="0"/>
            </a:br>
            <a:r>
              <a:rPr lang="en-US" sz="1800" dirty="0"/>
              <a:t>To let monitor know what resources are needed for current job, such as compiler</a:t>
            </a:r>
            <a:r>
              <a:rPr lang="en-US" sz="1800" b="1" dirty="0"/>
              <a:t>, </a:t>
            </a:r>
            <a:r>
              <a:rPr lang="en-US" sz="1800" dirty="0"/>
              <a:t>linker, data, etc., when to use them, and with which file; and to tell monitor when it reaches end of job.</a:t>
            </a:r>
          </a:p>
        </p:txBody>
      </p:sp>
    </p:spTree>
    <p:extLst>
      <p:ext uri="{BB962C8B-B14F-4D97-AF65-F5344CB8AC3E}">
        <p14:creationId xmlns:p14="http://schemas.microsoft.com/office/powerpoint/2010/main" val="1403303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45518" t="34792" r="11786" b="1995"/>
          <a:stretch/>
        </p:blipFill>
        <p:spPr>
          <a:xfrm>
            <a:off x="1944710" y="244699"/>
            <a:ext cx="7225048" cy="6178529"/>
          </a:xfrm>
          <a:prstGeom prst="rect">
            <a:avLst/>
          </a:prstGeom>
        </p:spPr>
      </p:pic>
      <p:sp>
        <p:nvSpPr>
          <p:cNvPr id="4" name="TextBox 3"/>
          <p:cNvSpPr txBox="1"/>
          <p:nvPr/>
        </p:nvSpPr>
        <p:spPr>
          <a:xfrm>
            <a:off x="9324305" y="978794"/>
            <a:ext cx="2648755" cy="1938992"/>
          </a:xfrm>
          <a:prstGeom prst="rect">
            <a:avLst/>
          </a:prstGeom>
          <a:noFill/>
        </p:spPr>
        <p:txBody>
          <a:bodyPr wrap="square" rtlCol="0">
            <a:spAutoFit/>
          </a:bodyPr>
          <a:lstStyle/>
          <a:p>
            <a:r>
              <a:rPr lang="en-US" sz="2400" i="1" dirty="0" smtClean="0"/>
              <a:t>Read about the history of network operating systems</a:t>
            </a:r>
            <a:endParaRPr lang="en-US" sz="2400" i="1" dirty="0"/>
          </a:p>
        </p:txBody>
      </p:sp>
    </p:spTree>
    <p:extLst>
      <p:ext uri="{BB962C8B-B14F-4D97-AF65-F5344CB8AC3E}">
        <p14:creationId xmlns:p14="http://schemas.microsoft.com/office/powerpoint/2010/main" val="1140416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67436" y="296214"/>
            <a:ext cx="9637175" cy="6078828"/>
          </a:xfrm>
        </p:spPr>
        <p:txBody>
          <a:bodyPr>
            <a:normAutofit lnSpcReduction="10000"/>
          </a:bodyPr>
          <a:lstStyle/>
          <a:p>
            <a:r>
              <a:rPr lang="en-US" sz="2000" b="1" dirty="0" smtClean="0"/>
              <a:t>Resource</a:t>
            </a:r>
            <a:r>
              <a:rPr lang="en-US" sz="2000" dirty="0" smtClean="0"/>
              <a:t>- a component of limited availability necessary for effective operation</a:t>
            </a:r>
          </a:p>
          <a:p>
            <a:r>
              <a:rPr lang="en-US" sz="2000" b="1" dirty="0" smtClean="0"/>
              <a:t>Process</a:t>
            </a:r>
            <a:r>
              <a:rPr lang="en-US" sz="2000" dirty="0" smtClean="0"/>
              <a:t>- is an active program</a:t>
            </a:r>
          </a:p>
          <a:p>
            <a:r>
              <a:rPr lang="en-US" sz="2000" b="1" dirty="0" smtClean="0"/>
              <a:t>Deadlock</a:t>
            </a:r>
            <a:r>
              <a:rPr lang="en-US" sz="2000" dirty="0" smtClean="0"/>
              <a:t>- is a  situation in which two or more competing actions are each waiting for the other to finish and thus neither ever does.</a:t>
            </a:r>
          </a:p>
          <a:p>
            <a:r>
              <a:rPr lang="en-US" sz="2000" b="1" dirty="0"/>
              <a:t>Buffer-</a:t>
            </a:r>
            <a:r>
              <a:rPr lang="en-US" sz="2000" dirty="0" smtClean="0"/>
              <a:t> is a volatile storage area that stores data.</a:t>
            </a:r>
          </a:p>
          <a:p>
            <a:r>
              <a:rPr lang="en-US" sz="2000" b="1" dirty="0"/>
              <a:t>Cache-</a:t>
            </a:r>
            <a:r>
              <a:rPr lang="en-US" sz="2000" dirty="0" smtClean="0"/>
              <a:t> area of fast memory that  stores copies of data</a:t>
            </a:r>
          </a:p>
          <a:p>
            <a:pPr lvl="1"/>
            <a:r>
              <a:rPr lang="en-US" sz="1800" dirty="0" smtClean="0"/>
              <a:t>Buffer has the only copy of data while cache usually has another copy while the original copy is stored somewhere in the system and cache memory is faster than buffer.</a:t>
            </a:r>
          </a:p>
          <a:p>
            <a:r>
              <a:rPr lang="en-US" sz="2000" b="1" dirty="0"/>
              <a:t>OS</a:t>
            </a:r>
            <a:r>
              <a:rPr lang="en-US" sz="2000" dirty="0" smtClean="0"/>
              <a:t> </a:t>
            </a:r>
            <a:r>
              <a:rPr lang="en-US" sz="2000" b="1" dirty="0"/>
              <a:t>kernel-</a:t>
            </a:r>
            <a:r>
              <a:rPr lang="en-US" sz="2000" dirty="0" smtClean="0"/>
              <a:t> contains basic functions of  that active process all the time</a:t>
            </a:r>
            <a:r>
              <a:rPr lang="en-US" sz="2000" dirty="0" smtClean="0"/>
              <a:t>.</a:t>
            </a:r>
          </a:p>
          <a:p>
            <a:pPr lvl="1"/>
            <a:r>
              <a:rPr lang="en-US" dirty="0" smtClean="0"/>
              <a:t>Core component of the OS that controls everything.</a:t>
            </a:r>
            <a:endParaRPr lang="en-US" dirty="0" smtClean="0"/>
          </a:p>
          <a:p>
            <a:r>
              <a:rPr lang="en-US" sz="2000" b="1" dirty="0"/>
              <a:t>Interrupt-</a:t>
            </a:r>
            <a:r>
              <a:rPr lang="en-US" sz="2000" dirty="0" smtClean="0"/>
              <a:t>  is a change in flow of an execution and modern </a:t>
            </a:r>
            <a:r>
              <a:rPr lang="en-US" sz="2000" dirty="0" smtClean="0"/>
              <a:t>OSs </a:t>
            </a:r>
            <a:r>
              <a:rPr lang="en-US" sz="2000" dirty="0" smtClean="0"/>
              <a:t>are interrupt driven.</a:t>
            </a:r>
          </a:p>
          <a:p>
            <a:r>
              <a:rPr lang="en-US" sz="2000" b="1" dirty="0"/>
              <a:t>Volatile</a:t>
            </a:r>
            <a:r>
              <a:rPr lang="en-US" sz="2000" dirty="0" smtClean="0"/>
              <a:t> </a:t>
            </a:r>
            <a:r>
              <a:rPr lang="en-US" sz="2000" b="1" dirty="0"/>
              <a:t>storage</a:t>
            </a:r>
          </a:p>
          <a:p>
            <a:r>
              <a:rPr lang="en-US" sz="2000" b="1" dirty="0"/>
              <a:t>Non-volatile</a:t>
            </a:r>
            <a:r>
              <a:rPr lang="en-US" sz="2000" dirty="0" smtClean="0"/>
              <a:t> </a:t>
            </a:r>
            <a:r>
              <a:rPr lang="en-US" sz="2000" b="1" dirty="0"/>
              <a:t>storage</a:t>
            </a:r>
          </a:p>
        </p:txBody>
      </p:sp>
    </p:spTree>
    <p:extLst>
      <p:ext uri="{BB962C8B-B14F-4D97-AF65-F5344CB8AC3E}">
        <p14:creationId xmlns:p14="http://schemas.microsoft.com/office/powerpoint/2010/main" val="34565253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50106"/>
          </a:xfrm>
        </p:spPr>
        <p:txBody>
          <a:bodyPr/>
          <a:lstStyle/>
          <a:p>
            <a:r>
              <a:rPr lang="en-US" dirty="0" smtClean="0"/>
              <a:t>Functions of O.S</a:t>
            </a:r>
            <a:endParaRPr lang="en-US" dirty="0"/>
          </a:p>
        </p:txBody>
      </p:sp>
      <p:sp>
        <p:nvSpPr>
          <p:cNvPr id="3" name="Content Placeholder 2"/>
          <p:cNvSpPr>
            <a:spLocks noGrp="1"/>
          </p:cNvSpPr>
          <p:nvPr>
            <p:ph idx="1"/>
          </p:nvPr>
        </p:nvSpPr>
        <p:spPr>
          <a:xfrm>
            <a:off x="1614132" y="1124743"/>
            <a:ext cx="8596668" cy="5533633"/>
          </a:xfrm>
        </p:spPr>
        <p:txBody>
          <a:bodyPr>
            <a:normAutofit fontScale="92500" lnSpcReduction="10000"/>
          </a:bodyPr>
          <a:lstStyle/>
          <a:p>
            <a:pPr lvl="0">
              <a:lnSpc>
                <a:spcPct val="150000"/>
              </a:lnSpc>
            </a:pPr>
            <a:r>
              <a:rPr lang="en-US" sz="2400" dirty="0"/>
              <a:t>Memory Management</a:t>
            </a:r>
          </a:p>
          <a:p>
            <a:pPr lvl="0">
              <a:lnSpc>
                <a:spcPct val="150000"/>
              </a:lnSpc>
            </a:pPr>
            <a:r>
              <a:rPr lang="en-US" sz="2400" dirty="0"/>
              <a:t>Processor Management</a:t>
            </a:r>
          </a:p>
          <a:p>
            <a:pPr lvl="0">
              <a:lnSpc>
                <a:spcPct val="150000"/>
              </a:lnSpc>
            </a:pPr>
            <a:r>
              <a:rPr lang="en-US" sz="2400" dirty="0"/>
              <a:t>Device Management</a:t>
            </a:r>
          </a:p>
          <a:p>
            <a:pPr lvl="0">
              <a:lnSpc>
                <a:spcPct val="150000"/>
              </a:lnSpc>
            </a:pPr>
            <a:r>
              <a:rPr lang="en-US" sz="2400" dirty="0"/>
              <a:t>File Management</a:t>
            </a:r>
          </a:p>
          <a:p>
            <a:pPr lvl="0">
              <a:lnSpc>
                <a:spcPct val="150000"/>
              </a:lnSpc>
            </a:pPr>
            <a:r>
              <a:rPr lang="en-US" sz="2400" dirty="0"/>
              <a:t>Security</a:t>
            </a:r>
          </a:p>
          <a:p>
            <a:pPr lvl="0">
              <a:lnSpc>
                <a:spcPct val="150000"/>
              </a:lnSpc>
            </a:pPr>
            <a:r>
              <a:rPr lang="en-US" sz="2400" dirty="0"/>
              <a:t>Control over system performance</a:t>
            </a:r>
          </a:p>
          <a:p>
            <a:pPr lvl="0">
              <a:lnSpc>
                <a:spcPct val="150000"/>
              </a:lnSpc>
            </a:pPr>
            <a:r>
              <a:rPr lang="en-US" sz="2400" dirty="0"/>
              <a:t>Job accounting</a:t>
            </a:r>
          </a:p>
          <a:p>
            <a:pPr lvl="0">
              <a:lnSpc>
                <a:spcPct val="150000"/>
              </a:lnSpc>
            </a:pPr>
            <a:r>
              <a:rPr lang="en-US" sz="2400" dirty="0"/>
              <a:t>Error detecting aids</a:t>
            </a:r>
          </a:p>
          <a:p>
            <a:pPr lvl="0">
              <a:lnSpc>
                <a:spcPct val="150000"/>
              </a:lnSpc>
            </a:pPr>
            <a:r>
              <a:rPr lang="en-US" sz="2400" dirty="0"/>
              <a:t>Coordination between other software and users</a:t>
            </a:r>
          </a:p>
          <a:p>
            <a:pPr>
              <a:lnSpc>
                <a:spcPct val="150000"/>
              </a:lnSpc>
            </a:pPr>
            <a:endParaRPr lang="en-US" sz="2400" dirty="0"/>
          </a:p>
        </p:txBody>
      </p:sp>
    </p:spTree>
    <p:extLst>
      <p:ext uri="{BB962C8B-B14F-4D97-AF65-F5344CB8AC3E}">
        <p14:creationId xmlns:p14="http://schemas.microsoft.com/office/powerpoint/2010/main" val="9229369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78098"/>
          </a:xfrm>
        </p:spPr>
        <p:txBody>
          <a:bodyPr/>
          <a:lstStyle/>
          <a:p>
            <a:r>
              <a:rPr lang="en-US" dirty="0" smtClean="0"/>
              <a:t>Memory Management</a:t>
            </a:r>
            <a:endParaRPr lang="en-US" dirty="0"/>
          </a:p>
        </p:txBody>
      </p:sp>
      <p:sp>
        <p:nvSpPr>
          <p:cNvPr id="3" name="Content Placeholder 2"/>
          <p:cNvSpPr>
            <a:spLocks noGrp="1"/>
          </p:cNvSpPr>
          <p:nvPr>
            <p:ph idx="1"/>
          </p:nvPr>
        </p:nvSpPr>
        <p:spPr>
          <a:xfrm>
            <a:off x="1607711" y="1146220"/>
            <a:ext cx="8296141" cy="5486399"/>
          </a:xfrm>
        </p:spPr>
        <p:txBody>
          <a:bodyPr>
            <a:noAutofit/>
          </a:bodyPr>
          <a:lstStyle/>
          <a:p>
            <a:r>
              <a:rPr lang="en-US" sz="2000" dirty="0"/>
              <a:t>Memory management refers to management of Primary Memory or Main Memory. </a:t>
            </a:r>
            <a:endParaRPr lang="en-US" sz="2000" dirty="0" smtClean="0"/>
          </a:p>
          <a:p>
            <a:pPr lvl="1"/>
            <a:r>
              <a:rPr lang="en-US" sz="1800" dirty="0" smtClean="0"/>
              <a:t>Main </a:t>
            </a:r>
            <a:r>
              <a:rPr lang="en-US" sz="1800" dirty="0"/>
              <a:t>memory is a large array of words or bytes where each word or byte has its own address.</a:t>
            </a:r>
          </a:p>
          <a:p>
            <a:pPr lvl="1"/>
            <a:r>
              <a:rPr lang="en-US" sz="1800" dirty="0"/>
              <a:t>Main memory provides a fast storage that can be </a:t>
            </a:r>
            <a:r>
              <a:rPr lang="en-US" sz="1800" dirty="0" smtClean="0"/>
              <a:t>accessed </a:t>
            </a:r>
            <a:r>
              <a:rPr lang="en-US" sz="1800" dirty="0"/>
              <a:t>directly by the CPU. So for a program to be executed, it must </a:t>
            </a:r>
            <a:r>
              <a:rPr lang="en-US" sz="1800" dirty="0" smtClean="0"/>
              <a:t>be in </a:t>
            </a:r>
            <a:r>
              <a:rPr lang="en-US" sz="1800" dirty="0"/>
              <a:t>the main memory</a:t>
            </a:r>
            <a:r>
              <a:rPr lang="en-US" sz="1800" dirty="0" smtClean="0"/>
              <a:t>.</a:t>
            </a:r>
          </a:p>
          <a:p>
            <a:pPr lvl="1">
              <a:buNone/>
            </a:pPr>
            <a:r>
              <a:rPr lang="en-US" sz="1800" dirty="0" smtClean="0"/>
              <a:t>Activities of O.S for </a:t>
            </a:r>
            <a:r>
              <a:rPr lang="en-US" sz="1800" dirty="0"/>
              <a:t>memory management.</a:t>
            </a:r>
          </a:p>
          <a:p>
            <a:pPr lvl="1"/>
            <a:r>
              <a:rPr lang="en-US" sz="1800" dirty="0"/>
              <a:t>Keeps tracks of primary memory i.e. what part of it are in use by whom, what part are not in use.</a:t>
            </a:r>
          </a:p>
          <a:p>
            <a:pPr lvl="1"/>
            <a:r>
              <a:rPr lang="en-US" sz="1800" dirty="0"/>
              <a:t>In multiprogramming, OS decides which process will get memory when and how much.</a:t>
            </a:r>
          </a:p>
          <a:p>
            <a:pPr lvl="1"/>
            <a:r>
              <a:rPr lang="en-US" sz="1800" dirty="0"/>
              <a:t>Allocates the memory when the process requests it to do so.</a:t>
            </a:r>
          </a:p>
          <a:p>
            <a:pPr lvl="1"/>
            <a:r>
              <a:rPr lang="en-US" sz="1800" dirty="0"/>
              <a:t>De-allocates the memory when the process no longer needs it or has been terminated.</a:t>
            </a:r>
          </a:p>
          <a:p>
            <a:endParaRPr lang="en-US" sz="2000" dirty="0"/>
          </a:p>
        </p:txBody>
      </p:sp>
    </p:spTree>
    <p:extLst>
      <p:ext uri="{BB962C8B-B14F-4D97-AF65-F5344CB8AC3E}">
        <p14:creationId xmlns:p14="http://schemas.microsoft.com/office/powerpoint/2010/main" val="40022583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1544" y="58614"/>
            <a:ext cx="8229600" cy="850106"/>
          </a:xfrm>
        </p:spPr>
        <p:txBody>
          <a:bodyPr/>
          <a:lstStyle/>
          <a:p>
            <a:r>
              <a:rPr lang="en-US" dirty="0" smtClean="0"/>
              <a:t>Processor management</a:t>
            </a:r>
            <a:endParaRPr lang="en-US" dirty="0"/>
          </a:p>
        </p:txBody>
      </p:sp>
      <p:sp>
        <p:nvSpPr>
          <p:cNvPr id="3" name="Content Placeholder 2"/>
          <p:cNvSpPr>
            <a:spLocks noGrp="1"/>
          </p:cNvSpPr>
          <p:nvPr>
            <p:ph idx="1"/>
          </p:nvPr>
        </p:nvSpPr>
        <p:spPr>
          <a:xfrm>
            <a:off x="1684985" y="1063267"/>
            <a:ext cx="8229600" cy="5145435"/>
          </a:xfrm>
        </p:spPr>
        <p:txBody>
          <a:bodyPr>
            <a:normAutofit/>
          </a:bodyPr>
          <a:lstStyle/>
          <a:p>
            <a:r>
              <a:rPr lang="en-US" sz="2800" dirty="0"/>
              <a:t>In multiprogramming environment, OS decides which process gets the processor when and how much time. This function is called </a:t>
            </a:r>
            <a:r>
              <a:rPr lang="en-US" sz="2800" b="1" dirty="0"/>
              <a:t>process scheduling</a:t>
            </a:r>
            <a:r>
              <a:rPr lang="en-US" sz="2800" dirty="0"/>
              <a:t>. </a:t>
            </a:r>
            <a:endParaRPr lang="en-US" sz="2800" dirty="0" smtClean="0"/>
          </a:p>
          <a:p>
            <a:r>
              <a:rPr lang="en-US" sz="2800" dirty="0" smtClean="0"/>
              <a:t>Activities O. S </a:t>
            </a:r>
            <a:r>
              <a:rPr lang="en-US" sz="2800" dirty="0"/>
              <a:t>for processor management.</a:t>
            </a:r>
          </a:p>
          <a:p>
            <a:pPr lvl="1"/>
            <a:r>
              <a:rPr lang="en-US" sz="2400" dirty="0"/>
              <a:t>Keeps tracks of processor and status of process. Program responsible for this task is known as </a:t>
            </a:r>
            <a:r>
              <a:rPr lang="en-US" sz="2400" u="sng" dirty="0"/>
              <a:t>traffic controller.</a:t>
            </a:r>
          </a:p>
          <a:p>
            <a:pPr lvl="1"/>
            <a:r>
              <a:rPr lang="en-US" sz="2400" dirty="0"/>
              <a:t>Allocates the processor(CPU) to a process.</a:t>
            </a:r>
          </a:p>
          <a:p>
            <a:pPr lvl="1"/>
            <a:r>
              <a:rPr lang="en-US" sz="2400" dirty="0"/>
              <a:t>De-allocates processor when processor is no longer required.</a:t>
            </a:r>
          </a:p>
          <a:p>
            <a:endParaRPr lang="en-US" sz="2800" dirty="0"/>
          </a:p>
        </p:txBody>
      </p:sp>
    </p:spTree>
    <p:extLst>
      <p:ext uri="{BB962C8B-B14F-4D97-AF65-F5344CB8AC3E}">
        <p14:creationId xmlns:p14="http://schemas.microsoft.com/office/powerpoint/2010/main" val="14195241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9590" y="147592"/>
            <a:ext cx="8911687" cy="921354"/>
          </a:xfrm>
        </p:spPr>
        <p:txBody>
          <a:bodyPr/>
          <a:lstStyle/>
          <a:p>
            <a:r>
              <a:rPr lang="en-US" dirty="0" smtClean="0"/>
              <a:t>Device management</a:t>
            </a:r>
            <a:endParaRPr lang="en-US" dirty="0"/>
          </a:p>
        </p:txBody>
      </p:sp>
      <p:sp>
        <p:nvSpPr>
          <p:cNvPr id="3" name="Content Placeholder 2"/>
          <p:cNvSpPr>
            <a:spLocks noGrp="1"/>
          </p:cNvSpPr>
          <p:nvPr>
            <p:ph idx="1"/>
          </p:nvPr>
        </p:nvSpPr>
        <p:spPr>
          <a:xfrm>
            <a:off x="677334" y="1094704"/>
            <a:ext cx="11274260" cy="5512157"/>
          </a:xfrm>
        </p:spPr>
        <p:txBody>
          <a:bodyPr>
            <a:normAutofit/>
          </a:bodyPr>
          <a:lstStyle/>
          <a:p>
            <a:pPr>
              <a:lnSpc>
                <a:spcPct val="150000"/>
              </a:lnSpc>
            </a:pPr>
            <a:r>
              <a:rPr lang="en-US" sz="2800" dirty="0"/>
              <a:t>OS manages device communication via their respective drivers. Operating System does the following activities for device management.</a:t>
            </a:r>
          </a:p>
          <a:p>
            <a:pPr lvl="1">
              <a:lnSpc>
                <a:spcPct val="150000"/>
              </a:lnSpc>
            </a:pPr>
            <a:r>
              <a:rPr lang="en-US" sz="2400" dirty="0"/>
              <a:t>Keeps tracks of all devices. Program responsible for this task is known as the </a:t>
            </a:r>
            <a:r>
              <a:rPr lang="en-US" sz="2400" u="sng" dirty="0"/>
              <a:t>I/O controller</a:t>
            </a:r>
            <a:r>
              <a:rPr lang="en-US" sz="2400" dirty="0"/>
              <a:t>.</a:t>
            </a:r>
          </a:p>
          <a:p>
            <a:pPr lvl="1">
              <a:lnSpc>
                <a:spcPct val="150000"/>
              </a:lnSpc>
            </a:pPr>
            <a:r>
              <a:rPr lang="en-US" sz="2400" dirty="0"/>
              <a:t>Decides which process gets the device when and for how much time.</a:t>
            </a:r>
          </a:p>
          <a:p>
            <a:pPr lvl="1">
              <a:lnSpc>
                <a:spcPct val="150000"/>
              </a:lnSpc>
            </a:pPr>
            <a:r>
              <a:rPr lang="en-US" sz="2400" dirty="0"/>
              <a:t>Allocates the device in the efficient way.</a:t>
            </a:r>
          </a:p>
          <a:p>
            <a:pPr lvl="1">
              <a:lnSpc>
                <a:spcPct val="150000"/>
              </a:lnSpc>
            </a:pPr>
            <a:r>
              <a:rPr lang="en-US" sz="2400" dirty="0"/>
              <a:t>De-allocates devices.</a:t>
            </a:r>
          </a:p>
          <a:p>
            <a:pPr lvl="1">
              <a:lnSpc>
                <a:spcPct val="150000"/>
              </a:lnSpc>
            </a:pPr>
            <a:endParaRPr lang="en-US" sz="2400" dirty="0"/>
          </a:p>
        </p:txBody>
      </p:sp>
    </p:spTree>
    <p:extLst>
      <p:ext uri="{BB962C8B-B14F-4D97-AF65-F5344CB8AC3E}">
        <p14:creationId xmlns:p14="http://schemas.microsoft.com/office/powerpoint/2010/main" val="754798476"/>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2798</TotalTime>
  <Words>2084</Words>
  <Application>Microsoft Office PowerPoint</Application>
  <PresentationFormat>Custom</PresentationFormat>
  <Paragraphs>174</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Wisp</vt:lpstr>
      <vt:lpstr>BIT1213  Operating Systems</vt:lpstr>
      <vt:lpstr> Operating System Definition </vt:lpstr>
      <vt:lpstr>Operating System</vt:lpstr>
      <vt:lpstr>PowerPoint Presentation</vt:lpstr>
      <vt:lpstr>PowerPoint Presentation</vt:lpstr>
      <vt:lpstr>Functions of O.S</vt:lpstr>
      <vt:lpstr>Memory Management</vt:lpstr>
      <vt:lpstr>Processor management</vt:lpstr>
      <vt:lpstr>Device management</vt:lpstr>
      <vt:lpstr>File management</vt:lpstr>
      <vt:lpstr>Other activities</vt:lpstr>
      <vt:lpstr>Types of Operating Systems</vt:lpstr>
      <vt:lpstr>Batch operating system</vt:lpstr>
      <vt:lpstr>PowerPoint Presentation</vt:lpstr>
      <vt:lpstr>Multiprogrammed Batch Systems</vt:lpstr>
      <vt:lpstr>OS Features Needed for Multiprogramming</vt:lpstr>
      <vt:lpstr>Time-sharing operating systems </vt:lpstr>
      <vt:lpstr>PowerPoint Presentation</vt:lpstr>
      <vt:lpstr>Distributed operating System </vt:lpstr>
      <vt:lpstr>The advantages of distributed systems are following. </vt:lpstr>
      <vt:lpstr>Network operating System</vt:lpstr>
      <vt:lpstr>The advantages of network operating systems are following. </vt:lpstr>
      <vt:lpstr>Real Time operating System </vt:lpstr>
      <vt:lpstr>Types of real-time operating systems</vt:lpstr>
      <vt:lpstr>Parallel Systems</vt:lpstr>
      <vt:lpstr>Parallel Systems (Cont.)</vt:lpstr>
      <vt:lpstr>Symmetric Multiprocessing Architecture</vt:lpstr>
      <vt:lpstr>General Structure of Client-Server</vt:lpstr>
      <vt:lpstr>Clustered Systems</vt:lpstr>
      <vt:lpstr>Handheld Systems</vt:lpstr>
      <vt:lpstr>Migration of Operating-System Concepts and Features</vt:lpstr>
      <vt:lpstr>Windows Evolution</vt:lpstr>
      <vt:lpstr>Homework</vt:lpstr>
      <vt:lpstr>Homework</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Glooria Munguci C</dc:creator>
  <cp:lastModifiedBy>Glosh</cp:lastModifiedBy>
  <cp:revision>27</cp:revision>
  <dcterms:created xsi:type="dcterms:W3CDTF">2017-08-27T07:33:42Z</dcterms:created>
  <dcterms:modified xsi:type="dcterms:W3CDTF">2020-01-29T05:23:49Z</dcterms:modified>
</cp:coreProperties>
</file>