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258" r:id="rId5"/>
    <p:sldId id="259" r:id="rId6"/>
    <p:sldId id="269" r:id="rId7"/>
    <p:sldId id="282" r:id="rId8"/>
    <p:sldId id="270" r:id="rId9"/>
    <p:sldId id="271" r:id="rId10"/>
    <p:sldId id="273" r:id="rId11"/>
    <p:sldId id="274" r:id="rId12"/>
    <p:sldId id="278" r:id="rId13"/>
    <p:sldId id="279" r:id="rId14"/>
    <p:sldId id="260" r:id="rId15"/>
    <p:sldId id="262" r:id="rId16"/>
    <p:sldId id="264" r:id="rId17"/>
    <p:sldId id="294" r:id="rId18"/>
    <p:sldId id="280" r:id="rId19"/>
    <p:sldId id="266" r:id="rId20"/>
    <p:sldId id="295" r:id="rId21"/>
    <p:sldId id="297" r:id="rId22"/>
    <p:sldId id="296" r:id="rId23"/>
    <p:sldId id="298" r:id="rId24"/>
    <p:sldId id="268" r:id="rId25"/>
    <p:sldId id="287" r:id="rId26"/>
    <p:sldId id="284" r:id="rId27"/>
    <p:sldId id="299" r:id="rId28"/>
    <p:sldId id="281" r:id="rId29"/>
    <p:sldId id="289" r:id="rId30"/>
    <p:sldId id="300" r:id="rId31"/>
    <p:sldId id="290" r:id="rId32"/>
    <p:sldId id="301" r:id="rId33"/>
    <p:sldId id="302"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27674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92568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503148-5011-4A89-8F63-268D3EBA1FE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1194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8AADEF-58D0-453D-8ED2-83CFD1E3A7C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666375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8AADEF-58D0-453D-8ED2-83CFD1E3A7C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503148-5011-4A89-8F63-268D3EBA1FE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3739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8AADEF-58D0-453D-8ED2-83CFD1E3A7C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2549301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75555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274056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46164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AADEF-58D0-453D-8ED2-83CFD1E3A7C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376884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8AADEF-58D0-453D-8ED2-83CFD1E3A7C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82625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8AADEF-58D0-453D-8ED2-83CFD1E3A7CF}"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84968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8AADEF-58D0-453D-8ED2-83CFD1E3A7CF}"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247696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AADEF-58D0-453D-8ED2-83CFD1E3A7CF}"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56281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AADEF-58D0-453D-8ED2-83CFD1E3A7C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319905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AADEF-58D0-453D-8ED2-83CFD1E3A7C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503148-5011-4A89-8F63-268D3EBA1FEA}" type="slidenum">
              <a:rPr lang="en-US" smtClean="0"/>
              <a:t>‹#›</a:t>
            </a:fld>
            <a:endParaRPr lang="en-US"/>
          </a:p>
        </p:txBody>
      </p:sp>
    </p:spTree>
    <p:extLst>
      <p:ext uri="{BB962C8B-B14F-4D97-AF65-F5344CB8AC3E}">
        <p14:creationId xmlns:p14="http://schemas.microsoft.com/office/powerpoint/2010/main" val="172113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8AADEF-58D0-453D-8ED2-83CFD1E3A7CF}" type="datetimeFigureOut">
              <a:rPr lang="en-US" smtClean="0"/>
              <a:t>2/4/2020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503148-5011-4A89-8F63-268D3EBA1FEA}" type="slidenum">
              <a:rPr lang="en-US" smtClean="0"/>
              <a:t>‹#›</a:t>
            </a:fld>
            <a:endParaRPr lang="en-US"/>
          </a:p>
        </p:txBody>
      </p:sp>
    </p:spTree>
    <p:extLst>
      <p:ext uri="{BB962C8B-B14F-4D97-AF65-F5344CB8AC3E}">
        <p14:creationId xmlns:p14="http://schemas.microsoft.com/office/powerpoint/2010/main" val="819877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8300" y="891862"/>
            <a:ext cx="8915399" cy="2262781"/>
          </a:xfrm>
        </p:spPr>
        <p:txBody>
          <a:bodyPr/>
          <a:lstStyle/>
          <a:p>
            <a:r>
              <a:rPr lang="en-US" dirty="0" smtClean="0"/>
              <a:t>BIT11011</a:t>
            </a:r>
            <a:endParaRPr lang="en-US" dirty="0"/>
          </a:p>
        </p:txBody>
      </p:sp>
      <p:sp>
        <p:nvSpPr>
          <p:cNvPr id="3" name="Subtitle 2"/>
          <p:cNvSpPr>
            <a:spLocks noGrp="1"/>
          </p:cNvSpPr>
          <p:nvPr>
            <p:ph type="subTitle" idx="1"/>
          </p:nvPr>
        </p:nvSpPr>
        <p:spPr/>
        <p:txBody>
          <a:bodyPr/>
          <a:lstStyle/>
          <a:p>
            <a:r>
              <a:rPr lang="en-US" b="1" dirty="0" smtClean="0"/>
              <a:t>CPU SCHEDULLING</a:t>
            </a:r>
            <a:endParaRPr lang="en-US" b="1" dirty="0"/>
          </a:p>
        </p:txBody>
      </p:sp>
    </p:spTree>
    <p:extLst>
      <p:ext uri="{BB962C8B-B14F-4D97-AF65-F5344CB8AC3E}">
        <p14:creationId xmlns:p14="http://schemas.microsoft.com/office/powerpoint/2010/main" val="272008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742458"/>
          </a:xfrm>
        </p:spPr>
        <p:txBody>
          <a:bodyPr>
            <a:normAutofit fontScale="90000"/>
          </a:bodyPr>
          <a:lstStyle/>
          <a:p>
            <a:r>
              <a:rPr lang="en-US" sz="3200" b="1" dirty="0" smtClean="0"/>
              <a:t>Queuing </a:t>
            </a:r>
            <a:r>
              <a:rPr lang="en-US" sz="3200" b="1" dirty="0"/>
              <a:t>diagram representation of process scheduling</a:t>
            </a:r>
          </a:p>
        </p:txBody>
      </p:sp>
      <p:pic>
        <p:nvPicPr>
          <p:cNvPr id="4" name="Picture 3"/>
          <p:cNvPicPr>
            <a:picLocks noChangeAspect="1"/>
          </p:cNvPicPr>
          <p:nvPr/>
        </p:nvPicPr>
        <p:blipFill>
          <a:blip r:embed="rId2"/>
          <a:stretch>
            <a:fillRect/>
          </a:stretch>
        </p:blipFill>
        <p:spPr>
          <a:xfrm>
            <a:off x="955944" y="1107585"/>
            <a:ext cx="10397855" cy="5131114"/>
          </a:xfrm>
          <a:prstGeom prst="rect">
            <a:avLst/>
          </a:prstGeom>
        </p:spPr>
      </p:pic>
    </p:spTree>
    <p:extLst>
      <p:ext uri="{BB962C8B-B14F-4D97-AF65-F5344CB8AC3E}">
        <p14:creationId xmlns:p14="http://schemas.microsoft.com/office/powerpoint/2010/main" val="371078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24110"/>
            <a:ext cx="9218613" cy="680255"/>
          </a:xfrm>
        </p:spPr>
        <p:txBody>
          <a:bodyPr/>
          <a:lstStyle/>
          <a:p>
            <a:r>
              <a:rPr lang="en-US" b="1" dirty="0"/>
              <a:t>Goal of CPU scheduling</a:t>
            </a:r>
          </a:p>
        </p:txBody>
      </p:sp>
      <p:sp>
        <p:nvSpPr>
          <p:cNvPr id="3" name="Content Placeholder 2"/>
          <p:cNvSpPr>
            <a:spLocks noGrp="1"/>
          </p:cNvSpPr>
          <p:nvPr>
            <p:ph idx="1"/>
          </p:nvPr>
        </p:nvSpPr>
        <p:spPr>
          <a:xfrm>
            <a:off x="1237128" y="2133599"/>
            <a:ext cx="10824883" cy="4482354"/>
          </a:xfrm>
        </p:spPr>
        <p:txBody>
          <a:bodyPr>
            <a:normAutofit/>
          </a:bodyPr>
          <a:lstStyle/>
          <a:p>
            <a:pPr marL="839788" lvl="1" indent="-495300"/>
            <a:r>
              <a:rPr lang="en-US" sz="4000" dirty="0"/>
              <a:t>Maximize CPU utilization, Throughput, and fairness.</a:t>
            </a:r>
          </a:p>
          <a:p>
            <a:pPr marL="839788" lvl="1" indent="-495300"/>
            <a:r>
              <a:rPr lang="en-US" sz="4000" dirty="0"/>
              <a:t>Minimize turnaround time, waiting time, and response time.</a:t>
            </a:r>
          </a:p>
          <a:p>
            <a:endParaRPr lang="en-US" sz="4400" dirty="0"/>
          </a:p>
        </p:txBody>
      </p:sp>
    </p:spTree>
    <p:extLst>
      <p:ext uri="{BB962C8B-B14F-4D97-AF65-F5344CB8AC3E}">
        <p14:creationId xmlns:p14="http://schemas.microsoft.com/office/powerpoint/2010/main" val="1081524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413202"/>
            <a:ext cx="10515600" cy="1016354"/>
          </a:xfrm>
        </p:spPr>
        <p:txBody>
          <a:bodyPr/>
          <a:lstStyle/>
          <a:p>
            <a:pPr algn="ctr"/>
            <a:r>
              <a:rPr lang="en-US" b="1" dirty="0"/>
              <a:t>Deterministic Modeling</a:t>
            </a:r>
            <a:endParaRPr lang="en-US" dirty="0"/>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427969547"/>
              </p:ext>
            </p:extLst>
          </p:nvPr>
        </p:nvGraphicFramePr>
        <p:xfrm>
          <a:off x="8512934" y="1690686"/>
          <a:ext cx="3438660" cy="4529808"/>
        </p:xfrm>
        <a:graphic>
          <a:graphicData uri="http://schemas.openxmlformats.org/drawingml/2006/table">
            <a:tbl>
              <a:tblPr/>
              <a:tblGrid>
                <a:gridCol w="1719330"/>
                <a:gridCol w="1719330"/>
              </a:tblGrid>
              <a:tr h="754968">
                <a:tc>
                  <a:txBody>
                    <a:bodyPr/>
                    <a:lstStyle/>
                    <a:p>
                      <a:pPr algn="ctr"/>
                      <a:r>
                        <a:rPr lang="en-US" b="1" dirty="0"/>
                        <a:t>Process</a:t>
                      </a:r>
                      <a:endParaRPr lang="en-US" dirty="0"/>
                    </a:p>
                  </a:txBody>
                  <a:tcPr anchor="ctr">
                    <a:lnL>
                      <a:noFill/>
                    </a:lnL>
                    <a:lnR>
                      <a:noFill/>
                    </a:lnR>
                    <a:lnT>
                      <a:noFill/>
                    </a:lnT>
                    <a:lnB>
                      <a:noFill/>
                    </a:lnB>
                  </a:tcPr>
                </a:tc>
                <a:tc>
                  <a:txBody>
                    <a:bodyPr/>
                    <a:lstStyle/>
                    <a:p>
                      <a:pPr algn="ctr"/>
                      <a:r>
                        <a:rPr lang="en-US" b="1" dirty="0"/>
                        <a:t>Burst Time</a:t>
                      </a:r>
                      <a:endParaRPr lang="en-US" dirty="0"/>
                    </a:p>
                  </a:txBody>
                  <a:tcPr anchor="ctr">
                    <a:lnL>
                      <a:noFill/>
                    </a:lnL>
                    <a:lnR>
                      <a:noFill/>
                    </a:lnR>
                    <a:lnT>
                      <a:noFill/>
                    </a:lnT>
                    <a:lnB>
                      <a:noFill/>
                    </a:lnB>
                  </a:tcPr>
                </a:tc>
              </a:tr>
              <a:tr h="754968">
                <a:tc>
                  <a:txBody>
                    <a:bodyPr/>
                    <a:lstStyle/>
                    <a:p>
                      <a:pPr algn="ctr"/>
                      <a:r>
                        <a:rPr lang="en-US"/>
                        <a:t>P1</a:t>
                      </a:r>
                    </a:p>
                  </a:txBody>
                  <a:tcPr anchor="ctr">
                    <a:lnL>
                      <a:noFill/>
                    </a:lnL>
                    <a:lnR>
                      <a:noFill/>
                    </a:lnR>
                    <a:lnT>
                      <a:noFill/>
                    </a:lnT>
                    <a:lnB>
                      <a:noFill/>
                    </a:lnB>
                  </a:tcPr>
                </a:tc>
                <a:tc>
                  <a:txBody>
                    <a:bodyPr/>
                    <a:lstStyle/>
                    <a:p>
                      <a:pPr algn="ctr"/>
                      <a:r>
                        <a:rPr lang="en-US"/>
                        <a:t>9</a:t>
                      </a:r>
                    </a:p>
                  </a:txBody>
                  <a:tcPr anchor="ctr">
                    <a:lnL>
                      <a:noFill/>
                    </a:lnL>
                    <a:lnR>
                      <a:noFill/>
                    </a:lnR>
                    <a:lnT>
                      <a:noFill/>
                    </a:lnT>
                    <a:lnB>
                      <a:noFill/>
                    </a:lnB>
                  </a:tcPr>
                </a:tc>
              </a:tr>
              <a:tr h="754968">
                <a:tc>
                  <a:txBody>
                    <a:bodyPr/>
                    <a:lstStyle/>
                    <a:p>
                      <a:pPr algn="ctr"/>
                      <a:r>
                        <a:rPr lang="en-US" dirty="0"/>
                        <a:t>P2</a:t>
                      </a:r>
                    </a:p>
                  </a:txBody>
                  <a:tcPr anchor="ctr">
                    <a:lnL>
                      <a:noFill/>
                    </a:lnL>
                    <a:lnR>
                      <a:noFill/>
                    </a:lnR>
                    <a:lnT>
                      <a:noFill/>
                    </a:lnT>
                    <a:lnB>
                      <a:noFill/>
                    </a:lnB>
                  </a:tcPr>
                </a:tc>
                <a:tc>
                  <a:txBody>
                    <a:bodyPr/>
                    <a:lstStyle/>
                    <a:p>
                      <a:pPr algn="ctr"/>
                      <a:r>
                        <a:rPr lang="en-US"/>
                        <a:t>33</a:t>
                      </a:r>
                    </a:p>
                  </a:txBody>
                  <a:tcPr anchor="ctr">
                    <a:lnL>
                      <a:noFill/>
                    </a:lnL>
                    <a:lnR>
                      <a:noFill/>
                    </a:lnR>
                    <a:lnT>
                      <a:noFill/>
                    </a:lnT>
                    <a:lnB>
                      <a:noFill/>
                    </a:lnB>
                  </a:tcPr>
                </a:tc>
              </a:tr>
              <a:tr h="754968">
                <a:tc>
                  <a:txBody>
                    <a:bodyPr/>
                    <a:lstStyle/>
                    <a:p>
                      <a:pPr algn="ctr"/>
                      <a:r>
                        <a:rPr lang="en-US"/>
                        <a:t>P3</a:t>
                      </a:r>
                    </a:p>
                  </a:txBody>
                  <a:tcPr anchor="ctr">
                    <a:lnL>
                      <a:noFill/>
                    </a:lnL>
                    <a:lnR>
                      <a:noFill/>
                    </a:lnR>
                    <a:lnT>
                      <a:noFill/>
                    </a:lnT>
                    <a:lnB>
                      <a:noFill/>
                    </a:lnB>
                  </a:tcPr>
                </a:tc>
                <a:tc>
                  <a:txBody>
                    <a:bodyPr/>
                    <a:lstStyle/>
                    <a:p>
                      <a:pPr algn="ctr"/>
                      <a:r>
                        <a:rPr lang="en-US" dirty="0"/>
                        <a:t>2</a:t>
                      </a:r>
                    </a:p>
                  </a:txBody>
                  <a:tcPr anchor="ctr">
                    <a:lnL>
                      <a:noFill/>
                    </a:lnL>
                    <a:lnR>
                      <a:noFill/>
                    </a:lnR>
                    <a:lnT>
                      <a:noFill/>
                    </a:lnT>
                    <a:lnB>
                      <a:noFill/>
                    </a:lnB>
                  </a:tcPr>
                </a:tc>
              </a:tr>
              <a:tr h="754968">
                <a:tc>
                  <a:txBody>
                    <a:bodyPr/>
                    <a:lstStyle/>
                    <a:p>
                      <a:pPr algn="ctr"/>
                      <a:r>
                        <a:rPr lang="en-US"/>
                        <a:t>P4</a:t>
                      </a:r>
                    </a:p>
                  </a:txBody>
                  <a:tcPr anchor="ctr">
                    <a:lnL>
                      <a:noFill/>
                    </a:lnL>
                    <a:lnR>
                      <a:noFill/>
                    </a:lnR>
                    <a:lnT>
                      <a:noFill/>
                    </a:lnT>
                    <a:lnB>
                      <a:noFill/>
                    </a:lnB>
                  </a:tcPr>
                </a:tc>
                <a:tc>
                  <a:txBody>
                    <a:bodyPr/>
                    <a:lstStyle/>
                    <a:p>
                      <a:pPr algn="ctr"/>
                      <a:r>
                        <a:rPr lang="en-US"/>
                        <a:t>5</a:t>
                      </a:r>
                    </a:p>
                  </a:txBody>
                  <a:tcPr anchor="ctr">
                    <a:lnL>
                      <a:noFill/>
                    </a:lnL>
                    <a:lnR>
                      <a:noFill/>
                    </a:lnR>
                    <a:lnT>
                      <a:noFill/>
                    </a:lnT>
                    <a:lnB>
                      <a:noFill/>
                    </a:lnB>
                  </a:tcPr>
                </a:tc>
              </a:tr>
              <a:tr h="754968">
                <a:tc>
                  <a:txBody>
                    <a:bodyPr/>
                    <a:lstStyle/>
                    <a:p>
                      <a:pPr algn="ctr"/>
                      <a:r>
                        <a:rPr lang="en-US"/>
                        <a:t>P5</a:t>
                      </a:r>
                    </a:p>
                  </a:txBody>
                  <a:tcPr anchor="ctr">
                    <a:lnL>
                      <a:noFill/>
                    </a:lnL>
                    <a:lnR>
                      <a:noFill/>
                    </a:lnR>
                    <a:lnT>
                      <a:noFill/>
                    </a:lnT>
                    <a:lnB>
                      <a:noFill/>
                    </a:lnB>
                  </a:tcPr>
                </a:tc>
                <a:tc>
                  <a:txBody>
                    <a:bodyPr/>
                    <a:lstStyle/>
                    <a:p>
                      <a:pPr algn="ctr"/>
                      <a:r>
                        <a:rPr lang="en-US" dirty="0"/>
                        <a:t>14</a:t>
                      </a:r>
                    </a:p>
                  </a:txBody>
                  <a:tcPr anchor="ctr">
                    <a:lnL>
                      <a:noFill/>
                    </a:lnL>
                    <a:lnR>
                      <a:noFill/>
                    </a:lnR>
                    <a:lnT>
                      <a:noFill/>
                    </a:lnT>
                    <a:lnB>
                      <a:noFill/>
                    </a:lnB>
                  </a:tcPr>
                </a:tc>
              </a:tr>
            </a:tbl>
          </a:graphicData>
        </a:graphic>
      </p:graphicFrame>
      <p:sp>
        <p:nvSpPr>
          <p:cNvPr id="13" name="Rectangle 3"/>
          <p:cNvSpPr>
            <a:spLocks noChangeArrowheads="1"/>
          </p:cNvSpPr>
          <p:nvPr/>
        </p:nvSpPr>
        <p:spPr bwMode="auto">
          <a:xfrm>
            <a:off x="0" y="-323165"/>
            <a:ext cx="90357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708338" y="1828799"/>
            <a:ext cx="6375041"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This </a:t>
            </a:r>
            <a:r>
              <a:rPr lang="en-US" sz="3200" dirty="0"/>
              <a:t>evaluation method takes a predetermined workload and evaluates each algorithm using that workload.</a:t>
            </a:r>
            <a:br>
              <a:rPr lang="en-US" sz="3200" dirty="0"/>
            </a:br>
            <a:endParaRPr lang="en-US" sz="3200" dirty="0"/>
          </a:p>
          <a:p>
            <a:pPr marL="457200" indent="-457200">
              <a:buFont typeface="Arial" panose="020B0604020202020204" pitchFamily="34" charset="0"/>
              <a:buChar char="•"/>
            </a:pPr>
            <a:r>
              <a:rPr lang="en-US" sz="3200" dirty="0"/>
              <a:t>Assume we are presented with the following processes, which all arrive at time zero</a:t>
            </a:r>
          </a:p>
          <a:p>
            <a:endParaRPr lang="en-US" sz="3200" dirty="0"/>
          </a:p>
        </p:txBody>
      </p:sp>
    </p:spTree>
    <p:extLst>
      <p:ext uri="{BB962C8B-B14F-4D97-AF65-F5344CB8AC3E}">
        <p14:creationId xmlns:p14="http://schemas.microsoft.com/office/powerpoint/2010/main" val="3734267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15189" y="528034"/>
            <a:ext cx="6387921" cy="6104585"/>
          </a:xfrm>
        </p:spPr>
        <p:txBody>
          <a:bodyPr>
            <a:normAutofit/>
          </a:bodyPr>
          <a:lstStyle/>
          <a:p>
            <a:pPr eaLnBrk="0" fontAlgn="base" hangingPunct="0">
              <a:lnSpc>
                <a:spcPct val="100000"/>
              </a:lnSpc>
              <a:spcBef>
                <a:spcPct val="0"/>
              </a:spcBef>
              <a:spcAft>
                <a:spcPct val="0"/>
              </a:spcAft>
            </a:pPr>
            <a:r>
              <a:rPr lang="en-US" sz="3200" dirty="0">
                <a:solidFill>
                  <a:srgbClr val="000000"/>
                </a:solidFill>
                <a:latin typeface="Times New Roman" panose="02020603050405020304" pitchFamily="18" charset="0"/>
                <a:cs typeface="Times New Roman" panose="02020603050405020304" pitchFamily="18" charset="0"/>
              </a:rPr>
              <a:t>For FCFS the process would be executed in the following order, with the following wait </a:t>
            </a:r>
            <a:r>
              <a:rPr lang="en-US" sz="3200" dirty="0" smtClean="0">
                <a:solidFill>
                  <a:srgbClr val="000000"/>
                </a:solidFill>
                <a:latin typeface="Times New Roman" panose="02020603050405020304" pitchFamily="18" charset="0"/>
                <a:cs typeface="Times New Roman" panose="02020603050405020304" pitchFamily="18" charset="0"/>
              </a:rPr>
              <a:t>times.</a:t>
            </a:r>
            <a:endParaRPr lang="en-US" sz="3200" dirty="0"/>
          </a:p>
          <a:p>
            <a:pPr marL="0" lvl="0" indent="0" eaLnBrk="0" fontAlgn="base" hangingPunct="0">
              <a:lnSpc>
                <a:spcPct val="100000"/>
              </a:lnSpc>
              <a:spcBef>
                <a:spcPct val="0"/>
              </a:spcBef>
              <a:spcAft>
                <a:spcPct val="0"/>
              </a:spcAft>
              <a:buNone/>
            </a:pPr>
            <a:endParaRPr lang="en-US" sz="3200"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3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3200" dirty="0" smtClean="0">
                <a:solidFill>
                  <a:srgbClr val="000000"/>
                </a:solidFill>
                <a:latin typeface="Times New Roman" panose="02020603050405020304" pitchFamily="18" charset="0"/>
                <a:cs typeface="Times New Roman" panose="02020603050405020304" pitchFamily="18" charset="0"/>
              </a:rPr>
              <a:t>Therefore</a:t>
            </a:r>
            <a:r>
              <a:rPr lang="en-US" sz="3200" dirty="0">
                <a:solidFill>
                  <a:srgbClr val="000000"/>
                </a:solidFill>
                <a:latin typeface="Times New Roman" panose="02020603050405020304" pitchFamily="18" charset="0"/>
                <a:cs typeface="Times New Roman" panose="02020603050405020304" pitchFamily="18" charset="0"/>
              </a:rPr>
              <a:t>, the </a:t>
            </a:r>
            <a:r>
              <a:rPr lang="en-US" sz="3200" dirty="0" smtClean="0">
                <a:solidFill>
                  <a:srgbClr val="000000"/>
                </a:solidFill>
                <a:latin typeface="Times New Roman" panose="02020603050405020304" pitchFamily="18" charset="0"/>
                <a:cs typeface="Times New Roman" panose="02020603050405020304" pitchFamily="18" charset="0"/>
              </a:rPr>
              <a:t>average </a:t>
            </a:r>
            <a:r>
              <a:rPr lang="en-US" sz="3200" dirty="0">
                <a:solidFill>
                  <a:srgbClr val="000000"/>
                </a:solidFill>
                <a:latin typeface="Times New Roman" panose="02020603050405020304" pitchFamily="18" charset="0"/>
                <a:cs typeface="Times New Roman" panose="02020603050405020304" pitchFamily="18" charset="0"/>
              </a:rPr>
              <a:t>waiting time is </a:t>
            </a:r>
            <a:endParaRPr lang="en-US" sz="3200" dirty="0" smtClean="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3200" dirty="0">
                <a:solidFill>
                  <a:srgbClr val="000000"/>
                </a:solidFill>
                <a:latin typeface="Times New Roman" panose="02020603050405020304" pitchFamily="18" charset="0"/>
                <a:cs typeface="Times New Roman" panose="02020603050405020304" pitchFamily="18" charset="0"/>
              </a:rPr>
              <a:t>=</a:t>
            </a:r>
            <a:r>
              <a:rPr lang="en-US" sz="3200" dirty="0" smtClean="0">
                <a:solidFill>
                  <a:srgbClr val="000000"/>
                </a:solidFill>
                <a:latin typeface="Times New Roman" panose="02020603050405020304" pitchFamily="18" charset="0"/>
                <a:cs typeface="Times New Roman" panose="02020603050405020304" pitchFamily="18" charset="0"/>
              </a:rPr>
              <a:t>((</a:t>
            </a:r>
            <a:r>
              <a:rPr lang="en-US" sz="3200" dirty="0">
                <a:solidFill>
                  <a:srgbClr val="000000"/>
                </a:solidFill>
                <a:latin typeface="Times New Roman" panose="02020603050405020304" pitchFamily="18" charset="0"/>
                <a:cs typeface="Times New Roman" panose="02020603050405020304" pitchFamily="18" charset="0"/>
              </a:rPr>
              <a:t>0 + 9 + 42 + 44 + 49) / 5) </a:t>
            </a:r>
            <a:endParaRPr lang="en-US" sz="3200" dirty="0" smtClean="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3200" i="1" u="sng" dirty="0" smtClean="0">
                <a:solidFill>
                  <a:srgbClr val="000000"/>
                </a:solidFill>
                <a:latin typeface="Times New Roman" panose="02020603050405020304" pitchFamily="18" charset="0"/>
                <a:cs typeface="Times New Roman" panose="02020603050405020304" pitchFamily="18" charset="0"/>
              </a:rPr>
              <a:t>= </a:t>
            </a:r>
            <a:r>
              <a:rPr lang="en-US" sz="3200" i="1" u="sng" dirty="0">
                <a:solidFill>
                  <a:srgbClr val="000000"/>
                </a:solidFill>
                <a:latin typeface="Times New Roman" panose="02020603050405020304" pitchFamily="18" charset="0"/>
                <a:cs typeface="Times New Roman" panose="02020603050405020304" pitchFamily="18" charset="0"/>
              </a:rPr>
              <a:t>28.80 milliseconds</a:t>
            </a:r>
            <a:endParaRPr lang="en-US" sz="3200" i="1" u="sng" dirty="0">
              <a:latin typeface="Arial" panose="020B0604020202020204" pitchFamily="34" charset="0"/>
            </a:endParaRPr>
          </a:p>
          <a:p>
            <a:endParaRPr lang="en-US" sz="3200"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561879648"/>
              </p:ext>
            </p:extLst>
          </p:nvPr>
        </p:nvGraphicFramePr>
        <p:xfrm>
          <a:off x="1385046" y="685801"/>
          <a:ext cx="3496044" cy="5714998"/>
        </p:xfrm>
        <a:graphic>
          <a:graphicData uri="http://schemas.openxmlformats.org/drawingml/2006/table">
            <a:tbl>
              <a:tblPr/>
              <a:tblGrid>
                <a:gridCol w="1165348"/>
                <a:gridCol w="1165348"/>
                <a:gridCol w="1165348"/>
              </a:tblGrid>
              <a:tr h="1036443">
                <a:tc>
                  <a:txBody>
                    <a:bodyPr/>
                    <a:lstStyle/>
                    <a:p>
                      <a:pPr algn="ctr"/>
                      <a:r>
                        <a:rPr lang="en-US" sz="1800" b="1" dirty="0"/>
                        <a:t>Process</a:t>
                      </a:r>
                      <a:endParaRPr lang="en-US" sz="1800" dirty="0"/>
                    </a:p>
                  </a:txBody>
                  <a:tcPr marL="90115" marR="90115" marT="45057" marB="45057" anchor="ctr">
                    <a:lnL>
                      <a:noFill/>
                    </a:lnL>
                    <a:lnR>
                      <a:noFill/>
                    </a:lnR>
                    <a:lnT>
                      <a:noFill/>
                    </a:lnT>
                    <a:lnB>
                      <a:noFill/>
                    </a:lnB>
                  </a:tcPr>
                </a:tc>
                <a:tc>
                  <a:txBody>
                    <a:bodyPr/>
                    <a:lstStyle/>
                    <a:p>
                      <a:pPr algn="ctr"/>
                      <a:r>
                        <a:rPr lang="en-US" sz="1800" b="1" dirty="0"/>
                        <a:t>Burst Time</a:t>
                      </a:r>
                      <a:endParaRPr lang="en-US" sz="1800" dirty="0"/>
                    </a:p>
                  </a:txBody>
                  <a:tcPr marL="90115" marR="90115" marT="45057" marB="45057" anchor="ctr">
                    <a:lnL>
                      <a:noFill/>
                    </a:lnL>
                    <a:lnR>
                      <a:noFill/>
                    </a:lnR>
                    <a:lnT>
                      <a:noFill/>
                    </a:lnT>
                    <a:lnB>
                      <a:noFill/>
                    </a:lnB>
                  </a:tcPr>
                </a:tc>
                <a:tc>
                  <a:txBody>
                    <a:bodyPr/>
                    <a:lstStyle/>
                    <a:p>
                      <a:pPr algn="ctr"/>
                      <a:r>
                        <a:rPr lang="en-US" sz="1800" b="1"/>
                        <a:t>Wait Time</a:t>
                      </a:r>
                      <a:endParaRPr lang="en-US" sz="1800"/>
                    </a:p>
                  </a:txBody>
                  <a:tcPr marL="90115" marR="90115" marT="45057" marB="45057" anchor="ctr">
                    <a:lnL>
                      <a:noFill/>
                    </a:lnL>
                    <a:lnR>
                      <a:noFill/>
                    </a:lnR>
                    <a:lnT>
                      <a:noFill/>
                    </a:lnT>
                    <a:lnB>
                      <a:noFill/>
                    </a:lnB>
                  </a:tcPr>
                </a:tc>
              </a:tr>
              <a:tr h="935711">
                <a:tc>
                  <a:txBody>
                    <a:bodyPr/>
                    <a:lstStyle/>
                    <a:p>
                      <a:pPr algn="ctr"/>
                      <a:r>
                        <a:rPr lang="en-US" sz="1800"/>
                        <a:t>P1</a:t>
                      </a:r>
                    </a:p>
                  </a:txBody>
                  <a:tcPr marL="90115" marR="90115" marT="45057" marB="45057" anchor="ctr">
                    <a:lnL>
                      <a:noFill/>
                    </a:lnL>
                    <a:lnR>
                      <a:noFill/>
                    </a:lnR>
                    <a:lnT>
                      <a:noFill/>
                    </a:lnT>
                    <a:lnB>
                      <a:noFill/>
                    </a:lnB>
                  </a:tcPr>
                </a:tc>
                <a:tc>
                  <a:txBody>
                    <a:bodyPr/>
                    <a:lstStyle/>
                    <a:p>
                      <a:pPr algn="ctr"/>
                      <a:r>
                        <a:rPr lang="en-US" sz="1800" dirty="0"/>
                        <a:t>9</a:t>
                      </a:r>
                    </a:p>
                  </a:txBody>
                  <a:tcPr marL="90115" marR="90115" marT="45057" marB="45057" anchor="ctr">
                    <a:lnL>
                      <a:noFill/>
                    </a:lnL>
                    <a:lnR>
                      <a:noFill/>
                    </a:lnR>
                    <a:lnT>
                      <a:noFill/>
                    </a:lnT>
                    <a:lnB>
                      <a:noFill/>
                    </a:lnB>
                  </a:tcPr>
                </a:tc>
                <a:tc>
                  <a:txBody>
                    <a:bodyPr/>
                    <a:lstStyle/>
                    <a:p>
                      <a:pPr algn="ctr"/>
                      <a:r>
                        <a:rPr lang="en-US" sz="1800"/>
                        <a:t>0</a:t>
                      </a:r>
                    </a:p>
                  </a:txBody>
                  <a:tcPr marL="90115" marR="90115" marT="45057" marB="45057" anchor="ctr">
                    <a:lnL>
                      <a:noFill/>
                    </a:lnL>
                    <a:lnR>
                      <a:noFill/>
                    </a:lnR>
                    <a:lnT>
                      <a:noFill/>
                    </a:lnT>
                    <a:lnB>
                      <a:noFill/>
                    </a:lnB>
                  </a:tcPr>
                </a:tc>
              </a:tr>
              <a:tr h="935711">
                <a:tc>
                  <a:txBody>
                    <a:bodyPr/>
                    <a:lstStyle/>
                    <a:p>
                      <a:pPr algn="ctr"/>
                      <a:r>
                        <a:rPr lang="en-US" sz="1800"/>
                        <a:t>P2</a:t>
                      </a:r>
                    </a:p>
                  </a:txBody>
                  <a:tcPr marL="90115" marR="90115" marT="45057" marB="45057" anchor="ctr">
                    <a:lnL>
                      <a:noFill/>
                    </a:lnL>
                    <a:lnR>
                      <a:noFill/>
                    </a:lnR>
                    <a:lnT>
                      <a:noFill/>
                    </a:lnT>
                    <a:lnB>
                      <a:noFill/>
                    </a:lnB>
                  </a:tcPr>
                </a:tc>
                <a:tc>
                  <a:txBody>
                    <a:bodyPr/>
                    <a:lstStyle/>
                    <a:p>
                      <a:pPr algn="ctr"/>
                      <a:r>
                        <a:rPr lang="en-US" sz="1800" dirty="0"/>
                        <a:t>33</a:t>
                      </a:r>
                    </a:p>
                  </a:txBody>
                  <a:tcPr marL="90115" marR="90115" marT="45057" marB="45057" anchor="ctr">
                    <a:lnL>
                      <a:noFill/>
                    </a:lnL>
                    <a:lnR>
                      <a:noFill/>
                    </a:lnR>
                    <a:lnT>
                      <a:noFill/>
                    </a:lnT>
                    <a:lnB>
                      <a:noFill/>
                    </a:lnB>
                  </a:tcPr>
                </a:tc>
                <a:tc>
                  <a:txBody>
                    <a:bodyPr/>
                    <a:lstStyle/>
                    <a:p>
                      <a:pPr algn="ctr"/>
                      <a:r>
                        <a:rPr lang="en-US" sz="1800"/>
                        <a:t>9</a:t>
                      </a:r>
                    </a:p>
                  </a:txBody>
                  <a:tcPr marL="90115" marR="90115" marT="45057" marB="45057" anchor="ctr">
                    <a:lnL>
                      <a:noFill/>
                    </a:lnL>
                    <a:lnR>
                      <a:noFill/>
                    </a:lnR>
                    <a:lnT>
                      <a:noFill/>
                    </a:lnT>
                    <a:lnB>
                      <a:noFill/>
                    </a:lnB>
                  </a:tcPr>
                </a:tc>
              </a:tr>
              <a:tr h="935711">
                <a:tc>
                  <a:txBody>
                    <a:bodyPr/>
                    <a:lstStyle/>
                    <a:p>
                      <a:pPr algn="ctr"/>
                      <a:r>
                        <a:rPr lang="en-US" sz="1800"/>
                        <a:t>P3</a:t>
                      </a:r>
                    </a:p>
                  </a:txBody>
                  <a:tcPr marL="90115" marR="90115" marT="45057" marB="45057" anchor="ctr">
                    <a:lnL>
                      <a:noFill/>
                    </a:lnL>
                    <a:lnR>
                      <a:noFill/>
                    </a:lnR>
                    <a:lnT>
                      <a:noFill/>
                    </a:lnT>
                    <a:lnB>
                      <a:noFill/>
                    </a:lnB>
                  </a:tcPr>
                </a:tc>
                <a:tc>
                  <a:txBody>
                    <a:bodyPr/>
                    <a:lstStyle/>
                    <a:p>
                      <a:pPr algn="ctr"/>
                      <a:r>
                        <a:rPr lang="en-US" sz="1800" dirty="0"/>
                        <a:t>2</a:t>
                      </a:r>
                    </a:p>
                  </a:txBody>
                  <a:tcPr marL="90115" marR="90115" marT="45057" marB="45057" anchor="ctr">
                    <a:lnL>
                      <a:noFill/>
                    </a:lnL>
                    <a:lnR>
                      <a:noFill/>
                    </a:lnR>
                    <a:lnT>
                      <a:noFill/>
                    </a:lnT>
                    <a:lnB>
                      <a:noFill/>
                    </a:lnB>
                  </a:tcPr>
                </a:tc>
                <a:tc>
                  <a:txBody>
                    <a:bodyPr/>
                    <a:lstStyle/>
                    <a:p>
                      <a:pPr algn="ctr"/>
                      <a:r>
                        <a:rPr lang="en-US" sz="1800"/>
                        <a:t>42</a:t>
                      </a:r>
                    </a:p>
                  </a:txBody>
                  <a:tcPr marL="90115" marR="90115" marT="45057" marB="45057" anchor="ctr">
                    <a:lnL>
                      <a:noFill/>
                    </a:lnL>
                    <a:lnR>
                      <a:noFill/>
                    </a:lnR>
                    <a:lnT>
                      <a:noFill/>
                    </a:lnT>
                    <a:lnB>
                      <a:noFill/>
                    </a:lnB>
                  </a:tcPr>
                </a:tc>
              </a:tr>
              <a:tr h="935711">
                <a:tc>
                  <a:txBody>
                    <a:bodyPr/>
                    <a:lstStyle/>
                    <a:p>
                      <a:pPr algn="ctr"/>
                      <a:r>
                        <a:rPr lang="en-US" sz="1800"/>
                        <a:t>P4</a:t>
                      </a:r>
                    </a:p>
                  </a:txBody>
                  <a:tcPr marL="90115" marR="90115" marT="45057" marB="45057" anchor="ctr">
                    <a:lnL>
                      <a:noFill/>
                    </a:lnL>
                    <a:lnR>
                      <a:noFill/>
                    </a:lnR>
                    <a:lnT>
                      <a:noFill/>
                    </a:lnT>
                    <a:lnB>
                      <a:noFill/>
                    </a:lnB>
                  </a:tcPr>
                </a:tc>
                <a:tc>
                  <a:txBody>
                    <a:bodyPr/>
                    <a:lstStyle/>
                    <a:p>
                      <a:pPr algn="ctr"/>
                      <a:r>
                        <a:rPr lang="en-US" sz="1800"/>
                        <a:t>5</a:t>
                      </a:r>
                    </a:p>
                  </a:txBody>
                  <a:tcPr marL="90115" marR="90115" marT="45057" marB="45057" anchor="ctr">
                    <a:lnL>
                      <a:noFill/>
                    </a:lnL>
                    <a:lnR>
                      <a:noFill/>
                    </a:lnR>
                    <a:lnT>
                      <a:noFill/>
                    </a:lnT>
                    <a:lnB>
                      <a:noFill/>
                    </a:lnB>
                  </a:tcPr>
                </a:tc>
                <a:tc>
                  <a:txBody>
                    <a:bodyPr/>
                    <a:lstStyle/>
                    <a:p>
                      <a:pPr algn="ctr"/>
                      <a:r>
                        <a:rPr lang="en-US" sz="1800" dirty="0"/>
                        <a:t>44</a:t>
                      </a:r>
                    </a:p>
                  </a:txBody>
                  <a:tcPr marL="90115" marR="90115" marT="45057" marB="45057" anchor="ctr">
                    <a:lnL>
                      <a:noFill/>
                    </a:lnL>
                    <a:lnR>
                      <a:noFill/>
                    </a:lnR>
                    <a:lnT>
                      <a:noFill/>
                    </a:lnT>
                    <a:lnB>
                      <a:noFill/>
                    </a:lnB>
                  </a:tcPr>
                </a:tc>
              </a:tr>
              <a:tr h="935711">
                <a:tc>
                  <a:txBody>
                    <a:bodyPr/>
                    <a:lstStyle/>
                    <a:p>
                      <a:pPr algn="ctr"/>
                      <a:r>
                        <a:rPr lang="en-US" sz="1800"/>
                        <a:t>P5</a:t>
                      </a:r>
                    </a:p>
                  </a:txBody>
                  <a:tcPr marL="90115" marR="90115" marT="45057" marB="45057" anchor="ctr">
                    <a:lnL>
                      <a:noFill/>
                    </a:lnL>
                    <a:lnR>
                      <a:noFill/>
                    </a:lnR>
                    <a:lnT>
                      <a:noFill/>
                    </a:lnT>
                    <a:lnB>
                      <a:noFill/>
                    </a:lnB>
                  </a:tcPr>
                </a:tc>
                <a:tc>
                  <a:txBody>
                    <a:bodyPr/>
                    <a:lstStyle/>
                    <a:p>
                      <a:pPr algn="ctr"/>
                      <a:r>
                        <a:rPr lang="en-US" sz="1800" dirty="0"/>
                        <a:t>14</a:t>
                      </a:r>
                    </a:p>
                  </a:txBody>
                  <a:tcPr marL="90115" marR="90115" marT="45057" marB="45057" anchor="ctr">
                    <a:lnL>
                      <a:noFill/>
                    </a:lnL>
                    <a:lnR>
                      <a:noFill/>
                    </a:lnR>
                    <a:lnT>
                      <a:noFill/>
                    </a:lnT>
                    <a:lnB>
                      <a:noFill/>
                    </a:lnB>
                  </a:tcPr>
                </a:tc>
                <a:tc>
                  <a:txBody>
                    <a:bodyPr/>
                    <a:lstStyle/>
                    <a:p>
                      <a:pPr algn="ctr"/>
                      <a:r>
                        <a:rPr lang="en-US" sz="1800" dirty="0"/>
                        <a:t>49</a:t>
                      </a:r>
                    </a:p>
                  </a:txBody>
                  <a:tcPr marL="90115" marR="90115" marT="45057" marB="45057" anchor="ctr">
                    <a:lnL>
                      <a:noFill/>
                    </a:lnL>
                    <a:lnR>
                      <a:noFill/>
                    </a:lnR>
                    <a:lnT>
                      <a:noFill/>
                    </a:lnT>
                    <a:lnB>
                      <a:noFill/>
                    </a:lnB>
                  </a:tcPr>
                </a:tc>
              </a:tr>
            </a:tbl>
          </a:graphicData>
        </a:graphic>
      </p:graphicFrame>
    </p:spTree>
    <p:extLst>
      <p:ext uri="{BB962C8B-B14F-4D97-AF65-F5344CB8AC3E}">
        <p14:creationId xmlns:p14="http://schemas.microsoft.com/office/powerpoint/2010/main" val="82171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980" y="2832458"/>
            <a:ext cx="8911687" cy="1280890"/>
          </a:xfrm>
        </p:spPr>
        <p:txBody>
          <a:bodyPr>
            <a:normAutofit/>
          </a:bodyPr>
          <a:lstStyle/>
          <a:p>
            <a:r>
              <a:rPr lang="en-US" sz="4000" dirty="0" smtClean="0"/>
              <a:t>Scheduling algorithms</a:t>
            </a:r>
            <a:endParaRPr lang="en-US" sz="4000" dirty="0"/>
          </a:p>
        </p:txBody>
      </p:sp>
    </p:spTree>
    <p:extLst>
      <p:ext uri="{BB962C8B-B14F-4D97-AF65-F5344CB8AC3E}">
        <p14:creationId xmlns:p14="http://schemas.microsoft.com/office/powerpoint/2010/main" val="3143760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069" y="0"/>
            <a:ext cx="4945489" cy="1094704"/>
          </a:xfrm>
        </p:spPr>
        <p:txBody>
          <a:bodyPr>
            <a:noAutofit/>
          </a:bodyPr>
          <a:lstStyle/>
          <a:p>
            <a:pPr algn="ct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t>First Come First Serve(FCFS) Scheduling</a:t>
            </a:r>
            <a:r>
              <a:rPr lang="en-US" sz="2400" dirty="0" smtClean="0"/>
              <a:t/>
            </a:r>
            <a:br>
              <a:rPr lang="en-US" sz="2400" dirty="0" smtClean="0"/>
            </a:br>
            <a:endParaRPr lang="en-US" sz="2400" dirty="0"/>
          </a:p>
        </p:txBody>
      </p:sp>
      <p:pic>
        <p:nvPicPr>
          <p:cNvPr id="5" name="Content Placeholder 4"/>
          <p:cNvPicPr>
            <a:picLocks noGrp="1" noChangeAspect="1"/>
          </p:cNvPicPr>
          <p:nvPr>
            <p:ph idx="1"/>
          </p:nvPr>
        </p:nvPicPr>
        <p:blipFill>
          <a:blip r:embed="rId2"/>
          <a:stretch>
            <a:fillRect/>
          </a:stretch>
        </p:blipFill>
        <p:spPr>
          <a:xfrm>
            <a:off x="6323012" y="296213"/>
            <a:ext cx="5680097" cy="6297769"/>
          </a:xfrm>
          <a:prstGeom prst="rect">
            <a:avLst/>
          </a:prstGeom>
        </p:spPr>
      </p:pic>
      <p:sp>
        <p:nvSpPr>
          <p:cNvPr id="4" name="Text Placeholder 3"/>
          <p:cNvSpPr>
            <a:spLocks noGrp="1"/>
          </p:cNvSpPr>
          <p:nvPr>
            <p:ph type="body" sz="half" idx="2"/>
          </p:nvPr>
        </p:nvSpPr>
        <p:spPr>
          <a:xfrm>
            <a:off x="839788" y="1189273"/>
            <a:ext cx="4607975" cy="5404710"/>
          </a:xfrm>
        </p:spPr>
        <p:txBody>
          <a:bodyPr>
            <a:noAutofit/>
          </a:bodyPr>
          <a:lstStyle/>
          <a:p>
            <a:pPr marL="342900" indent="-342900">
              <a:lnSpc>
                <a:spcPct val="150000"/>
              </a:lnSpc>
              <a:buFont typeface="Arial" panose="020B0604020202020204" pitchFamily="34" charset="0"/>
              <a:buChar char="•"/>
            </a:pPr>
            <a:r>
              <a:rPr lang="en-US" sz="2800" dirty="0" smtClean="0"/>
              <a:t>Jobs are executed on first come, first serve basis.</a:t>
            </a:r>
          </a:p>
          <a:p>
            <a:pPr marL="342900" indent="-342900">
              <a:lnSpc>
                <a:spcPct val="150000"/>
              </a:lnSpc>
              <a:buFont typeface="Arial" panose="020B0604020202020204" pitchFamily="34" charset="0"/>
              <a:buChar char="•"/>
            </a:pPr>
            <a:r>
              <a:rPr lang="en-US" sz="2800" dirty="0" smtClean="0"/>
              <a:t>Easy to understand and implement.</a:t>
            </a:r>
          </a:p>
          <a:p>
            <a:pPr marL="342900" indent="-342900">
              <a:lnSpc>
                <a:spcPct val="150000"/>
              </a:lnSpc>
              <a:buFont typeface="Arial" panose="020B0604020202020204" pitchFamily="34" charset="0"/>
              <a:buChar char="•"/>
            </a:pPr>
            <a:r>
              <a:rPr lang="en-US" sz="2800" dirty="0" smtClean="0"/>
              <a:t>Poor in performance as average wait time is high</a:t>
            </a:r>
            <a:endParaRPr lang="en-US" sz="2800" dirty="0"/>
          </a:p>
        </p:txBody>
      </p:sp>
    </p:spTree>
    <p:extLst>
      <p:ext uri="{BB962C8B-B14F-4D97-AF65-F5344CB8AC3E}">
        <p14:creationId xmlns:p14="http://schemas.microsoft.com/office/powerpoint/2010/main" val="172160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448" y="251138"/>
            <a:ext cx="7093117" cy="895082"/>
          </a:xfrm>
        </p:spPr>
        <p:txBody>
          <a:bodyPr>
            <a:normAutofit/>
          </a:bodyPr>
          <a:lstStyle/>
          <a:p>
            <a:r>
              <a:rPr lang="en-US" sz="2800" b="1" dirty="0" smtClean="0"/>
              <a:t>Shortest-Job-First(SJF) Scheduling</a:t>
            </a:r>
            <a:endParaRPr lang="en-US" sz="2800" b="1" dirty="0"/>
          </a:p>
        </p:txBody>
      </p:sp>
      <p:sp>
        <p:nvSpPr>
          <p:cNvPr id="4" name="Text Placeholder 3"/>
          <p:cNvSpPr>
            <a:spLocks noGrp="1"/>
          </p:cNvSpPr>
          <p:nvPr>
            <p:ph type="body" sz="half" idx="2"/>
          </p:nvPr>
        </p:nvSpPr>
        <p:spPr>
          <a:xfrm>
            <a:off x="839787" y="1294327"/>
            <a:ext cx="9487553" cy="5325414"/>
          </a:xfrm>
        </p:spPr>
        <p:txBody>
          <a:bodyPr>
            <a:normAutofit/>
          </a:bodyPr>
          <a:lstStyle/>
          <a:p>
            <a:pPr marL="285750" indent="-285750">
              <a:lnSpc>
                <a:spcPct val="150000"/>
              </a:lnSpc>
              <a:buFont typeface="Arial" panose="020B0604020202020204" pitchFamily="34" charset="0"/>
              <a:buChar char="•"/>
            </a:pPr>
            <a:r>
              <a:rPr lang="en-US" sz="2800" dirty="0" smtClean="0"/>
              <a:t>Preemptive Shortest Job First Scheduling, jobs are put into ready queue as they arrive, but as a process with short burst time arrives, the existing process is preempted.</a:t>
            </a:r>
          </a:p>
          <a:p>
            <a:pPr marL="285750" indent="-285750">
              <a:lnSpc>
                <a:spcPct val="150000"/>
              </a:lnSpc>
              <a:buFont typeface="Arial" panose="020B0604020202020204" pitchFamily="34" charset="0"/>
              <a:buChar char="•"/>
            </a:pPr>
            <a:r>
              <a:rPr lang="en-US" sz="2800" dirty="0" smtClean="0"/>
              <a:t>Best approach to minimize waiting time.</a:t>
            </a:r>
          </a:p>
          <a:p>
            <a:pPr marL="285750" indent="-285750">
              <a:lnSpc>
                <a:spcPct val="150000"/>
              </a:lnSpc>
              <a:buFont typeface="Arial" panose="020B0604020202020204" pitchFamily="34" charset="0"/>
              <a:buChar char="•"/>
            </a:pPr>
            <a:r>
              <a:rPr lang="en-US" sz="2800" dirty="0" smtClean="0"/>
              <a:t>Actual time taken by the process is already known to processor.</a:t>
            </a:r>
            <a:r>
              <a:rPr lang="en-US" sz="2800" dirty="0"/>
              <a:t> </a:t>
            </a:r>
          </a:p>
        </p:txBody>
      </p:sp>
    </p:spTree>
    <p:extLst>
      <p:ext uri="{BB962C8B-B14F-4D97-AF65-F5344CB8AC3E}">
        <p14:creationId xmlns:p14="http://schemas.microsoft.com/office/powerpoint/2010/main" val="1190630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21224" y="322729"/>
            <a:ext cx="9708776" cy="6277112"/>
          </a:xfrm>
          <a:prstGeom prst="rect">
            <a:avLst/>
          </a:prstGeom>
        </p:spPr>
      </p:pic>
    </p:spTree>
    <p:extLst>
      <p:ext uri="{BB962C8B-B14F-4D97-AF65-F5344CB8AC3E}">
        <p14:creationId xmlns:p14="http://schemas.microsoft.com/office/powerpoint/2010/main" val="245605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659" y="230935"/>
            <a:ext cx="5694176" cy="976312"/>
          </a:xfrm>
        </p:spPr>
        <p:txBody>
          <a:bodyPr>
            <a:noAutofit/>
          </a:bodyPr>
          <a:lstStyle/>
          <a:p>
            <a:r>
              <a:rPr lang="en-US" sz="3200" b="1" dirty="0" smtClean="0"/>
              <a:t>SHORT COMINGS OF SJF</a:t>
            </a:r>
            <a:endParaRPr lang="en-US" sz="3200" b="1" dirty="0"/>
          </a:p>
        </p:txBody>
      </p:sp>
      <p:sp>
        <p:nvSpPr>
          <p:cNvPr id="4" name="Text Placeholder 3"/>
          <p:cNvSpPr>
            <a:spLocks noGrp="1"/>
          </p:cNvSpPr>
          <p:nvPr>
            <p:ph type="body" sz="half" idx="2"/>
          </p:nvPr>
        </p:nvSpPr>
        <p:spPr>
          <a:xfrm>
            <a:off x="1519518" y="1613647"/>
            <a:ext cx="10394576" cy="4894728"/>
          </a:xfrm>
        </p:spPr>
        <p:txBody>
          <a:bodyPr>
            <a:normAutofit/>
          </a:bodyPr>
          <a:lstStyle/>
          <a:p>
            <a:pPr marL="457200" indent="-457200">
              <a:buFont typeface="Arial" panose="020B0604020202020204" pitchFamily="34" charset="0"/>
              <a:buChar char="•"/>
            </a:pPr>
            <a:r>
              <a:rPr lang="en-US" sz="4000" b="1" i="1" dirty="0">
                <a:solidFill>
                  <a:srgbClr val="CC66FF"/>
                </a:solidFill>
              </a:rPr>
              <a:t>Starvation</a:t>
            </a:r>
            <a:r>
              <a:rPr lang="en-US" sz="4000" dirty="0"/>
              <a:t>:  constant arrivals of short jobs can keep long ones from </a:t>
            </a:r>
            <a:r>
              <a:rPr lang="en-US" sz="4000" dirty="0" smtClean="0"/>
              <a:t>running. </a:t>
            </a:r>
          </a:p>
          <a:p>
            <a:pPr marL="457200" indent="-457200">
              <a:buFont typeface="Arial" panose="020B0604020202020204" pitchFamily="34" charset="0"/>
              <a:buChar char="•"/>
            </a:pPr>
            <a:r>
              <a:rPr lang="en-US" sz="4000" dirty="0" smtClean="0"/>
              <a:t>There </a:t>
            </a:r>
            <a:r>
              <a:rPr lang="en-US" sz="4000" dirty="0"/>
              <a:t>is no way to know the completion time of jobs (most of the time</a:t>
            </a:r>
            <a:r>
              <a:rPr lang="en-US" sz="4000" dirty="0" smtClean="0"/>
              <a:t>) </a:t>
            </a:r>
            <a:r>
              <a:rPr lang="en-US" sz="3600" dirty="0" smtClean="0"/>
              <a:t>Some solutions.</a:t>
            </a:r>
            <a:endParaRPr lang="en-US" sz="3600" dirty="0"/>
          </a:p>
          <a:p>
            <a:pPr lvl="2"/>
            <a:endParaRPr lang="en-US" sz="2400" dirty="0"/>
          </a:p>
          <a:p>
            <a:endParaRPr lang="en-US" sz="4000" dirty="0"/>
          </a:p>
        </p:txBody>
      </p:sp>
    </p:spTree>
    <p:extLst>
      <p:ext uri="{BB962C8B-B14F-4D97-AF65-F5344CB8AC3E}">
        <p14:creationId xmlns:p14="http://schemas.microsoft.com/office/powerpoint/2010/main" val="342525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164" y="187313"/>
            <a:ext cx="4841142" cy="611745"/>
          </a:xfrm>
        </p:spPr>
        <p:txBody>
          <a:bodyPr>
            <a:noAutofit/>
          </a:bodyPr>
          <a:lstStyle/>
          <a:p>
            <a:r>
              <a:rPr lang="en-US" sz="3600" b="1" dirty="0" smtClean="0"/>
              <a:t>Priority Scheduling</a:t>
            </a:r>
            <a:endParaRPr lang="en-US" sz="3600" b="1" dirty="0"/>
          </a:p>
        </p:txBody>
      </p:sp>
      <p:sp>
        <p:nvSpPr>
          <p:cNvPr id="4" name="Text Placeholder 3"/>
          <p:cNvSpPr>
            <a:spLocks noGrp="1"/>
          </p:cNvSpPr>
          <p:nvPr>
            <p:ph type="body" sz="half" idx="2"/>
          </p:nvPr>
        </p:nvSpPr>
        <p:spPr>
          <a:xfrm>
            <a:off x="1602273" y="929471"/>
            <a:ext cx="9357079" cy="5673035"/>
          </a:xfrm>
        </p:spPr>
        <p:txBody>
          <a:bodyPr>
            <a:noAutofit/>
          </a:bodyPr>
          <a:lstStyle/>
          <a:p>
            <a:pPr marL="285750" indent="-285750">
              <a:lnSpc>
                <a:spcPct val="150000"/>
              </a:lnSpc>
              <a:buFont typeface="Arial" panose="020B0604020202020204" pitchFamily="34" charset="0"/>
              <a:buChar char="•"/>
            </a:pPr>
            <a:r>
              <a:rPr lang="en-US" sz="2800" dirty="0" smtClean="0"/>
              <a:t>Priority is assigned for each process.</a:t>
            </a:r>
          </a:p>
          <a:p>
            <a:pPr marL="285750" indent="-285750">
              <a:lnSpc>
                <a:spcPct val="150000"/>
              </a:lnSpc>
              <a:buFont typeface="Arial" panose="020B0604020202020204" pitchFamily="34" charset="0"/>
              <a:buChar char="•"/>
            </a:pPr>
            <a:r>
              <a:rPr lang="en-US" sz="2800" dirty="0" smtClean="0"/>
              <a:t>Process with highest priority is executed first and so on.</a:t>
            </a:r>
          </a:p>
          <a:p>
            <a:pPr marL="285750" indent="-285750">
              <a:lnSpc>
                <a:spcPct val="150000"/>
              </a:lnSpc>
              <a:buFont typeface="Arial" panose="020B0604020202020204" pitchFamily="34" charset="0"/>
              <a:buChar char="•"/>
            </a:pPr>
            <a:r>
              <a:rPr lang="en-US" sz="2800" dirty="0" smtClean="0"/>
              <a:t>Processes with same priority are executed in FCFS manner.</a:t>
            </a:r>
          </a:p>
          <a:p>
            <a:pPr marL="285750" indent="-285750">
              <a:lnSpc>
                <a:spcPct val="150000"/>
              </a:lnSpc>
              <a:buFont typeface="Arial" panose="020B0604020202020204" pitchFamily="34" charset="0"/>
              <a:buChar char="•"/>
            </a:pPr>
            <a:r>
              <a:rPr lang="en-US" sz="2800" dirty="0" smtClean="0"/>
              <a:t>Priority can be decided based on memory requirements, time requirements or any other resource requirement.</a:t>
            </a:r>
            <a:endParaRPr lang="en-US" sz="2800" dirty="0"/>
          </a:p>
        </p:txBody>
      </p:sp>
    </p:spTree>
    <p:extLst>
      <p:ext uri="{BB962C8B-B14F-4D97-AF65-F5344CB8AC3E}">
        <p14:creationId xmlns:p14="http://schemas.microsoft.com/office/powerpoint/2010/main" val="1020542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707" y="336176"/>
            <a:ext cx="9016906" cy="1250577"/>
          </a:xfrm>
        </p:spPr>
        <p:txBody>
          <a:bodyPr/>
          <a:lstStyle/>
          <a:p>
            <a:r>
              <a:rPr lang="en-US" b="1" dirty="0" smtClean="0"/>
              <a:t>Outline</a:t>
            </a:r>
            <a:endParaRPr lang="en-US" b="1" dirty="0"/>
          </a:p>
        </p:txBody>
      </p:sp>
      <p:sp>
        <p:nvSpPr>
          <p:cNvPr id="3" name="Content Placeholder 2"/>
          <p:cNvSpPr>
            <a:spLocks noGrp="1"/>
          </p:cNvSpPr>
          <p:nvPr>
            <p:ph idx="1"/>
          </p:nvPr>
        </p:nvSpPr>
        <p:spPr>
          <a:xfrm>
            <a:off x="1734671" y="1586753"/>
            <a:ext cx="9547411" cy="4908176"/>
          </a:xfrm>
        </p:spPr>
        <p:txBody>
          <a:bodyPr>
            <a:normAutofit/>
          </a:bodyPr>
          <a:lstStyle/>
          <a:p>
            <a:pPr marL="0" indent="0" algn="just">
              <a:lnSpc>
                <a:spcPct val="150000"/>
              </a:lnSpc>
              <a:spcBef>
                <a:spcPts val="0"/>
              </a:spcBef>
              <a:buNone/>
            </a:pPr>
            <a:r>
              <a:rPr lang="en-US" sz="3600" dirty="0"/>
              <a:t>CPU Scheduling</a:t>
            </a:r>
          </a:p>
          <a:p>
            <a:pPr marL="0" algn="just">
              <a:lnSpc>
                <a:spcPct val="150000"/>
              </a:lnSpc>
              <a:spcBef>
                <a:spcPts val="0"/>
              </a:spcBef>
            </a:pPr>
            <a:r>
              <a:rPr lang="en-US" sz="3600" dirty="0" smtClean="0"/>
              <a:t>Basic </a:t>
            </a:r>
            <a:r>
              <a:rPr lang="en-US" sz="3600" dirty="0"/>
              <a:t>Concepts </a:t>
            </a:r>
          </a:p>
          <a:p>
            <a:pPr marL="0" algn="just">
              <a:lnSpc>
                <a:spcPct val="150000"/>
              </a:lnSpc>
              <a:spcBef>
                <a:spcPts val="0"/>
              </a:spcBef>
            </a:pPr>
            <a:r>
              <a:rPr lang="en-US" sz="3600" dirty="0" smtClean="0"/>
              <a:t>Scheduling </a:t>
            </a:r>
            <a:r>
              <a:rPr lang="en-US" sz="3600" dirty="0"/>
              <a:t>Criteria </a:t>
            </a:r>
          </a:p>
          <a:p>
            <a:pPr marL="0" algn="just">
              <a:lnSpc>
                <a:spcPct val="150000"/>
              </a:lnSpc>
              <a:spcBef>
                <a:spcPts val="0"/>
              </a:spcBef>
            </a:pPr>
            <a:r>
              <a:rPr lang="en-US" sz="3600" dirty="0" smtClean="0"/>
              <a:t>Scheduling </a:t>
            </a:r>
            <a:r>
              <a:rPr lang="en-US" sz="3600" dirty="0"/>
              <a:t>Algorithms </a:t>
            </a:r>
          </a:p>
          <a:p>
            <a:pPr marL="0" algn="just">
              <a:lnSpc>
                <a:spcPct val="150000"/>
              </a:lnSpc>
              <a:spcBef>
                <a:spcPts val="0"/>
              </a:spcBef>
            </a:pPr>
            <a:r>
              <a:rPr lang="en-US" sz="3600" dirty="0" smtClean="0"/>
              <a:t>Thread </a:t>
            </a:r>
            <a:r>
              <a:rPr lang="en-US" sz="3600" dirty="0"/>
              <a:t>Scheduling </a:t>
            </a:r>
            <a:endParaRPr lang="en-US" sz="3600" dirty="0">
              <a:solidFill>
                <a:srgbClr val="000000"/>
              </a:solidFill>
              <a:latin typeface="Times New Roman" panose="02020603050405020304" pitchFamily="18" charset="0"/>
              <a:ea typeface="Calibri" panose="020F0502020204030204" pitchFamily="34" charset="0"/>
            </a:endParaRPr>
          </a:p>
          <a:p>
            <a:endParaRPr lang="en-US" sz="3600" dirty="0"/>
          </a:p>
        </p:txBody>
      </p:sp>
    </p:spTree>
    <p:extLst>
      <p:ext uri="{BB962C8B-B14F-4D97-AF65-F5344CB8AC3E}">
        <p14:creationId xmlns:p14="http://schemas.microsoft.com/office/powerpoint/2010/main" val="4003801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75764" y="188260"/>
            <a:ext cx="10986247" cy="6669740"/>
          </a:xfrm>
          <a:prstGeom prst="rect">
            <a:avLst/>
          </a:prstGeom>
        </p:spPr>
      </p:pic>
    </p:spTree>
    <p:extLst>
      <p:ext uri="{BB962C8B-B14F-4D97-AF65-F5344CB8AC3E}">
        <p14:creationId xmlns:p14="http://schemas.microsoft.com/office/powerpoint/2010/main" val="235482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08529" y="1169894"/>
            <a:ext cx="10811436" cy="5513294"/>
          </a:xfrm>
        </p:spPr>
        <p:txBody>
          <a:bodyPr>
            <a:noAutofit/>
          </a:bodyPr>
          <a:lstStyle/>
          <a:p>
            <a:pPr marL="342900" indent="-342900">
              <a:buFont typeface="Arial" panose="020B0604020202020204" pitchFamily="34" charset="0"/>
              <a:buChar char="•"/>
            </a:pPr>
            <a:r>
              <a:rPr lang="en-US" sz="2400" dirty="0" smtClean="0"/>
              <a:t>Round </a:t>
            </a:r>
            <a:r>
              <a:rPr lang="en-US" sz="2400" dirty="0"/>
              <a:t>robin scheduling is similar to FCFS scheduling, except that CPU bursts are assigned with limits called time quantum.</a:t>
            </a:r>
          </a:p>
          <a:p>
            <a:pPr marL="342900" indent="-342900">
              <a:buFont typeface="Arial" panose="020B0604020202020204" pitchFamily="34" charset="0"/>
              <a:buChar char="•"/>
            </a:pPr>
            <a:r>
              <a:rPr lang="en-US" sz="2400" dirty="0" smtClean="0"/>
              <a:t>When </a:t>
            </a:r>
            <a:r>
              <a:rPr lang="en-US" sz="2400" dirty="0"/>
              <a:t>a process is given the CPU, a timer is set for whatever value has been set for a time quantum.</a:t>
            </a:r>
          </a:p>
          <a:p>
            <a:pPr marL="800100" lvl="1" indent="-342900">
              <a:buFont typeface="Arial" panose="020B0604020202020204" pitchFamily="34" charset="0"/>
              <a:buChar char="•"/>
            </a:pPr>
            <a:r>
              <a:rPr lang="en-US" sz="2000" dirty="0" smtClean="0"/>
              <a:t>If </a:t>
            </a:r>
            <a:r>
              <a:rPr lang="en-US" sz="2000" dirty="0"/>
              <a:t>the process finishes its burst before the time quantum timer expires, then it is swapped out of the CPU just like the normal FCFS algorithm.</a:t>
            </a:r>
          </a:p>
          <a:p>
            <a:pPr marL="800100" lvl="1" indent="-342900">
              <a:buFont typeface="Arial" panose="020B0604020202020204" pitchFamily="34" charset="0"/>
              <a:buChar char="•"/>
            </a:pPr>
            <a:r>
              <a:rPr lang="en-US" sz="2000" dirty="0" smtClean="0"/>
              <a:t>If </a:t>
            </a:r>
            <a:r>
              <a:rPr lang="en-US" sz="2000" dirty="0"/>
              <a:t>the timer goes off first, then the process is swapped out of the CPU and moved to the back end of the ready queue.</a:t>
            </a:r>
          </a:p>
          <a:p>
            <a:pPr marL="342900" indent="-342900">
              <a:buFont typeface="Arial" panose="020B0604020202020204" pitchFamily="34" charset="0"/>
              <a:buChar char="•"/>
            </a:pPr>
            <a:r>
              <a:rPr lang="en-US" sz="2400" dirty="0" smtClean="0"/>
              <a:t>The </a:t>
            </a:r>
            <a:r>
              <a:rPr lang="en-US" sz="2400" dirty="0"/>
              <a:t>ready queue is maintained as a circular queue, so when all processes have had a turn, then the scheduler gives the first process another turn, and so on.</a:t>
            </a:r>
          </a:p>
          <a:p>
            <a:pPr marL="342900" indent="-342900">
              <a:buFont typeface="Arial" panose="020B0604020202020204" pitchFamily="34" charset="0"/>
              <a:buChar char="•"/>
            </a:pPr>
            <a:r>
              <a:rPr lang="en-US" sz="2400" dirty="0" smtClean="0"/>
              <a:t>RR </a:t>
            </a:r>
            <a:r>
              <a:rPr lang="en-US" sz="2400" dirty="0"/>
              <a:t>scheduling can give the effect of all processors sharing the CPU equally, although the average wait time can be longer than with other scheduling algorithms.</a:t>
            </a:r>
          </a:p>
        </p:txBody>
      </p:sp>
      <p:sp>
        <p:nvSpPr>
          <p:cNvPr id="5" name="TextBox 4"/>
          <p:cNvSpPr txBox="1"/>
          <p:nvPr/>
        </p:nvSpPr>
        <p:spPr>
          <a:xfrm>
            <a:off x="2030506" y="188259"/>
            <a:ext cx="7758953" cy="584775"/>
          </a:xfrm>
          <a:prstGeom prst="rect">
            <a:avLst/>
          </a:prstGeom>
          <a:noFill/>
        </p:spPr>
        <p:txBody>
          <a:bodyPr wrap="square" rtlCol="0">
            <a:spAutoFit/>
          </a:bodyPr>
          <a:lstStyle/>
          <a:p>
            <a:r>
              <a:rPr lang="en-US" sz="3200" b="1" dirty="0" smtClean="0"/>
              <a:t>Round Robin scheduling</a:t>
            </a:r>
            <a:endParaRPr lang="en-US" sz="3200" b="1" dirty="0"/>
          </a:p>
        </p:txBody>
      </p:sp>
    </p:spTree>
    <p:extLst>
      <p:ext uri="{BB962C8B-B14F-4D97-AF65-F5344CB8AC3E}">
        <p14:creationId xmlns:p14="http://schemas.microsoft.com/office/powerpoint/2010/main" val="1544865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53989" y="53788"/>
            <a:ext cx="10443881" cy="6736976"/>
          </a:xfrm>
          <a:prstGeom prst="rect">
            <a:avLst/>
          </a:prstGeom>
        </p:spPr>
      </p:pic>
    </p:spTree>
    <p:extLst>
      <p:ext uri="{BB962C8B-B14F-4D97-AF65-F5344CB8AC3E}">
        <p14:creationId xmlns:p14="http://schemas.microsoft.com/office/powerpoint/2010/main" val="1595690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17612" y="1517930"/>
            <a:ext cx="10306517" cy="5084575"/>
          </a:xfrm>
        </p:spPr>
        <p:txBody>
          <a:bodyPr/>
          <a:lstStyle/>
          <a:p>
            <a:r>
              <a:rPr lang="en-US" dirty="0" smtClean="0"/>
              <a:t>Draw a </a:t>
            </a:r>
            <a:r>
              <a:rPr lang="en-US" dirty="0" err="1" smtClean="0"/>
              <a:t>gantt</a:t>
            </a:r>
            <a:r>
              <a:rPr lang="en-US" dirty="0" smtClean="0"/>
              <a:t> chat and calculate the average waiting time for the following execution.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8357138"/>
              </p:ext>
            </p:extLst>
          </p:nvPr>
        </p:nvGraphicFramePr>
        <p:xfrm>
          <a:off x="1798731" y="2221044"/>
          <a:ext cx="6820834" cy="3359484"/>
        </p:xfrm>
        <a:graphic>
          <a:graphicData uri="http://schemas.openxmlformats.org/drawingml/2006/table">
            <a:tbl>
              <a:tblPr firstRow="1" firstCol="1" bandRow="1">
                <a:tableStyleId>{5C22544A-7EE6-4342-B048-85BDC9FD1C3A}</a:tableStyleId>
              </a:tblPr>
              <a:tblGrid>
                <a:gridCol w="3592639"/>
                <a:gridCol w="3228195"/>
              </a:tblGrid>
              <a:tr h="839871">
                <a:tc>
                  <a:txBody>
                    <a:bodyPr/>
                    <a:lstStyle/>
                    <a:p>
                      <a:pPr marL="0" marR="0" algn="ctr">
                        <a:lnSpc>
                          <a:spcPct val="107000"/>
                        </a:lnSpc>
                        <a:spcBef>
                          <a:spcPts val="0"/>
                        </a:spcBef>
                        <a:spcAft>
                          <a:spcPts val="0"/>
                        </a:spcAft>
                      </a:pPr>
                      <a:r>
                        <a:rPr lang="en-US" sz="1200" dirty="0">
                          <a:effectLst/>
                        </a:rPr>
                        <a:t>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lgn="ctr">
                        <a:lnSpc>
                          <a:spcPct val="107000"/>
                        </a:lnSpc>
                        <a:spcBef>
                          <a:spcPts val="0"/>
                        </a:spcBef>
                        <a:spcAft>
                          <a:spcPts val="0"/>
                        </a:spcAft>
                      </a:pPr>
                      <a:r>
                        <a:rPr lang="en-US" sz="1200">
                          <a:effectLst/>
                        </a:rPr>
                        <a:t>Burst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r>
              <a:tr h="839871">
                <a:tc>
                  <a:txBody>
                    <a:bodyPr/>
                    <a:lstStyle/>
                    <a:p>
                      <a:pPr marL="0" marR="0" algn="ctr">
                        <a:lnSpc>
                          <a:spcPct val="107000"/>
                        </a:lnSpc>
                        <a:spcBef>
                          <a:spcPts val="0"/>
                        </a:spcBef>
                        <a:spcAft>
                          <a:spcPts val="0"/>
                        </a:spcAft>
                      </a:pPr>
                      <a:r>
                        <a:rPr lang="en-US" sz="1200">
                          <a:effectLst/>
                        </a:rPr>
                        <a:t>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lgn="ctr">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r>
              <a:tr h="839871">
                <a:tc>
                  <a:txBody>
                    <a:bodyPr/>
                    <a:lstStyle/>
                    <a:p>
                      <a:pPr marL="0" marR="0" algn="ctr">
                        <a:lnSpc>
                          <a:spcPct val="107000"/>
                        </a:lnSpc>
                        <a:spcBef>
                          <a:spcPts val="0"/>
                        </a:spcBef>
                        <a:spcAft>
                          <a:spcPts val="0"/>
                        </a:spcAft>
                      </a:pPr>
                      <a:r>
                        <a:rPr lang="en-US" sz="1200">
                          <a:effectLst/>
                        </a:rPr>
                        <a:t>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r>
              <a:tr h="839871">
                <a:tc>
                  <a:txBody>
                    <a:bodyPr/>
                    <a:lstStyle/>
                    <a:p>
                      <a:pPr marL="0" marR="0" algn="ctr">
                        <a:lnSpc>
                          <a:spcPct val="107000"/>
                        </a:lnSpc>
                        <a:spcBef>
                          <a:spcPts val="0"/>
                        </a:spcBef>
                        <a:spcAft>
                          <a:spcPts val="0"/>
                        </a:spcAft>
                      </a:pPr>
                      <a:r>
                        <a:rPr lang="en-US" sz="1200">
                          <a:effectLst/>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r>
            </a:tbl>
          </a:graphicData>
        </a:graphic>
      </p:graphicFrame>
    </p:spTree>
    <p:extLst>
      <p:ext uri="{BB962C8B-B14F-4D97-AF65-F5344CB8AC3E}">
        <p14:creationId xmlns:p14="http://schemas.microsoft.com/office/powerpoint/2010/main" val="55751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150" y="230114"/>
            <a:ext cx="6099662" cy="716969"/>
          </a:xfrm>
        </p:spPr>
        <p:txBody>
          <a:bodyPr>
            <a:noAutofit/>
          </a:bodyPr>
          <a:lstStyle/>
          <a:p>
            <a:r>
              <a:rPr lang="en-US" sz="3200" b="1" dirty="0" smtClean="0"/>
              <a:t>Multilevel Queue Scheduling</a:t>
            </a:r>
            <a:endParaRPr lang="en-US" sz="3200" b="1" dirty="0"/>
          </a:p>
        </p:txBody>
      </p:sp>
      <p:sp>
        <p:nvSpPr>
          <p:cNvPr id="4" name="Text Placeholder 3"/>
          <p:cNvSpPr>
            <a:spLocks noGrp="1"/>
          </p:cNvSpPr>
          <p:nvPr>
            <p:ph type="body" sz="half" idx="2"/>
          </p:nvPr>
        </p:nvSpPr>
        <p:spPr>
          <a:xfrm>
            <a:off x="839787" y="1390917"/>
            <a:ext cx="10980178" cy="5104012"/>
          </a:xfrm>
        </p:spPr>
        <p:txBody>
          <a:bodyPr>
            <a:normAutofit/>
          </a:bodyPr>
          <a:lstStyle/>
          <a:p>
            <a:pPr marL="342900" indent="-342900">
              <a:lnSpc>
                <a:spcPct val="150000"/>
              </a:lnSpc>
              <a:buFont typeface="Arial" panose="020B0604020202020204" pitchFamily="34" charset="0"/>
              <a:buChar char="•"/>
            </a:pPr>
            <a:r>
              <a:rPr lang="en-US" sz="3200" dirty="0" smtClean="0"/>
              <a:t>Multiple queues are maintained for processes.</a:t>
            </a:r>
          </a:p>
          <a:p>
            <a:pPr marL="342900" indent="-342900">
              <a:lnSpc>
                <a:spcPct val="150000"/>
              </a:lnSpc>
              <a:buFont typeface="Arial" panose="020B0604020202020204" pitchFamily="34" charset="0"/>
              <a:buChar char="•"/>
            </a:pPr>
            <a:r>
              <a:rPr lang="en-US" sz="3200" dirty="0" smtClean="0"/>
              <a:t>Each queue can have its own scheduling algorithms.</a:t>
            </a:r>
          </a:p>
          <a:p>
            <a:pPr marL="342900" indent="-342900">
              <a:lnSpc>
                <a:spcPct val="150000"/>
              </a:lnSpc>
              <a:buFont typeface="Arial" panose="020B0604020202020204" pitchFamily="34" charset="0"/>
              <a:buChar char="•"/>
            </a:pPr>
            <a:r>
              <a:rPr lang="en-US" sz="3200" dirty="0" smtClean="0"/>
              <a:t>Priorities are assigned to each queue.</a:t>
            </a:r>
          </a:p>
          <a:p>
            <a:pPr marL="342900" indent="-342900">
              <a:lnSpc>
                <a:spcPct val="150000"/>
              </a:lnSpc>
              <a:buFont typeface="Arial" panose="020B0604020202020204" pitchFamily="34" charset="0"/>
              <a:buChar char="•"/>
            </a:pPr>
            <a:r>
              <a:rPr lang="en-US" sz="3200" dirty="0" smtClean="0"/>
              <a:t>In this kind of algorithm, jobs can not switch from one queue to the other.</a:t>
            </a:r>
            <a:endParaRPr lang="en-US" sz="3200" dirty="0"/>
          </a:p>
        </p:txBody>
      </p:sp>
    </p:spTree>
    <p:extLst>
      <p:ext uri="{BB962C8B-B14F-4D97-AF65-F5344CB8AC3E}">
        <p14:creationId xmlns:p14="http://schemas.microsoft.com/office/powerpoint/2010/main" val="223350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8834" y="336177"/>
            <a:ext cx="9587753" cy="6021086"/>
          </a:xfrm>
          <a:prstGeom prst="rect">
            <a:avLst/>
          </a:prstGeom>
        </p:spPr>
      </p:pic>
    </p:spTree>
    <p:extLst>
      <p:ext uri="{BB962C8B-B14F-4D97-AF65-F5344CB8AC3E}">
        <p14:creationId xmlns:p14="http://schemas.microsoft.com/office/powerpoint/2010/main" val="246284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332" y="207251"/>
            <a:ext cx="9111036" cy="505443"/>
          </a:xfrm>
        </p:spPr>
        <p:txBody>
          <a:bodyPr>
            <a:normAutofit fontScale="90000"/>
          </a:bodyPr>
          <a:lstStyle/>
          <a:p>
            <a:r>
              <a:rPr lang="en-US" b="1" dirty="0"/>
              <a:t>Multilevel </a:t>
            </a:r>
            <a:r>
              <a:rPr lang="en-US" sz="3100" b="1" dirty="0"/>
              <a:t>Feedback-Queue</a:t>
            </a:r>
            <a:r>
              <a:rPr lang="en-US" b="1" dirty="0"/>
              <a:t> Scheduling</a:t>
            </a:r>
            <a:br>
              <a:rPr lang="en-US" b="1" dirty="0"/>
            </a:br>
            <a:endParaRPr lang="en-US" b="1" dirty="0"/>
          </a:p>
        </p:txBody>
      </p:sp>
      <p:sp>
        <p:nvSpPr>
          <p:cNvPr id="3" name="Content Placeholder 2"/>
          <p:cNvSpPr>
            <a:spLocks noGrp="1"/>
          </p:cNvSpPr>
          <p:nvPr>
            <p:ph idx="1"/>
          </p:nvPr>
        </p:nvSpPr>
        <p:spPr>
          <a:xfrm>
            <a:off x="793376" y="1277471"/>
            <a:ext cx="11295530" cy="5432611"/>
          </a:xfrm>
        </p:spPr>
        <p:txBody>
          <a:bodyPr>
            <a:noAutofit/>
          </a:bodyPr>
          <a:lstStyle/>
          <a:p>
            <a:r>
              <a:rPr lang="en-US" sz="2800" dirty="0" smtClean="0"/>
              <a:t>Multilevel </a:t>
            </a:r>
            <a:r>
              <a:rPr lang="en-US" sz="2800" dirty="0"/>
              <a:t>feedback queue scheduling is similar to the ordinary multilevel queue scheduling described above, except jobs may be moved from one queue to another for a variety of reasons:</a:t>
            </a:r>
          </a:p>
          <a:p>
            <a:r>
              <a:rPr lang="en-US" sz="2800" dirty="0"/>
              <a:t>If the characteristics of a job change between CPU-intensive and I/O intensive, then it may be appropriate to switch a job from one queue to another.</a:t>
            </a:r>
          </a:p>
          <a:p>
            <a:r>
              <a:rPr lang="en-US" sz="2800" dirty="0"/>
              <a:t>Aging can also be incorporated, so that a job that has waited for a long time can get bumped up into a higher priority queue for a while</a:t>
            </a:r>
            <a:r>
              <a:rPr lang="en-US" sz="2800" dirty="0" smtClean="0"/>
              <a:t>.</a:t>
            </a:r>
            <a:endParaRPr lang="en-US" sz="2800" dirty="0"/>
          </a:p>
        </p:txBody>
      </p:sp>
    </p:spTree>
    <p:extLst>
      <p:ext uri="{BB962C8B-B14F-4D97-AF65-F5344CB8AC3E}">
        <p14:creationId xmlns:p14="http://schemas.microsoft.com/office/powerpoint/2010/main" val="3543619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329" y="624110"/>
            <a:ext cx="9810283" cy="666808"/>
          </a:xfrm>
        </p:spPr>
        <p:txBody>
          <a:bodyPr>
            <a:normAutofit fontScale="90000"/>
          </a:bodyPr>
          <a:lstStyle/>
          <a:p>
            <a:r>
              <a:rPr lang="en-US" dirty="0" smtClean="0"/>
              <a:t>Multilevel feedback-queue scheduling </a:t>
            </a:r>
            <a:r>
              <a:rPr lang="en-US" dirty="0" err="1" smtClean="0"/>
              <a:t>cont</a:t>
            </a:r>
            <a:r>
              <a:rPr lang="en-US" dirty="0" smtClean="0"/>
              <a:t>;</a:t>
            </a:r>
            <a:endParaRPr lang="en-US" dirty="0"/>
          </a:p>
        </p:txBody>
      </p:sp>
      <p:sp>
        <p:nvSpPr>
          <p:cNvPr id="3" name="Content Placeholder 2"/>
          <p:cNvSpPr>
            <a:spLocks noGrp="1"/>
          </p:cNvSpPr>
          <p:nvPr>
            <p:ph idx="1"/>
          </p:nvPr>
        </p:nvSpPr>
        <p:spPr>
          <a:xfrm>
            <a:off x="995081" y="1290919"/>
            <a:ext cx="10986247" cy="5432610"/>
          </a:xfrm>
        </p:spPr>
        <p:txBody>
          <a:bodyPr>
            <a:normAutofit/>
          </a:bodyPr>
          <a:lstStyle/>
          <a:p>
            <a:pPr>
              <a:lnSpc>
                <a:spcPct val="150000"/>
              </a:lnSpc>
            </a:pPr>
            <a:r>
              <a:rPr lang="en-US" sz="2400" dirty="0"/>
              <a:t>Multilevel feedback queue scheduling is the most flexible, because it can be tuned for any situation. But it is also the most complex to implement because of all the adjustable parameters. Some of the parameters which define one of these systems include:</a:t>
            </a:r>
          </a:p>
          <a:p>
            <a:pPr lvl="2">
              <a:lnSpc>
                <a:spcPct val="150000"/>
              </a:lnSpc>
            </a:pPr>
            <a:r>
              <a:rPr lang="en-US" sz="2000" dirty="0"/>
              <a:t>The number of queues.</a:t>
            </a:r>
          </a:p>
          <a:p>
            <a:pPr lvl="2">
              <a:lnSpc>
                <a:spcPct val="150000"/>
              </a:lnSpc>
            </a:pPr>
            <a:r>
              <a:rPr lang="en-US" sz="2000" dirty="0"/>
              <a:t>The scheduling algorithm for each queue.</a:t>
            </a:r>
          </a:p>
          <a:p>
            <a:pPr lvl="2">
              <a:lnSpc>
                <a:spcPct val="150000"/>
              </a:lnSpc>
            </a:pPr>
            <a:r>
              <a:rPr lang="en-US" sz="2000" dirty="0"/>
              <a:t>The methods used to upgrade or demote processes from one queue to another. ( Which may be different. )</a:t>
            </a:r>
          </a:p>
          <a:p>
            <a:pPr lvl="2">
              <a:lnSpc>
                <a:spcPct val="150000"/>
              </a:lnSpc>
            </a:pPr>
            <a:r>
              <a:rPr lang="en-US" sz="2000" dirty="0"/>
              <a:t>The method used to determine which queue a process enters initially.</a:t>
            </a:r>
          </a:p>
          <a:p>
            <a:pPr lvl="2">
              <a:lnSpc>
                <a:spcPct val="150000"/>
              </a:lnSpc>
            </a:pPr>
            <a:endParaRPr lang="en-US" sz="2000" dirty="0"/>
          </a:p>
        </p:txBody>
      </p:sp>
    </p:spTree>
    <p:extLst>
      <p:ext uri="{BB962C8B-B14F-4D97-AF65-F5344CB8AC3E}">
        <p14:creationId xmlns:p14="http://schemas.microsoft.com/office/powerpoint/2010/main" val="4162578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82587" y="507855"/>
            <a:ext cx="8673353" cy="5861195"/>
          </a:xfrm>
          <a:prstGeom prst="rect">
            <a:avLst/>
          </a:prstGeom>
        </p:spPr>
      </p:pic>
    </p:spTree>
    <p:extLst>
      <p:ext uri="{BB962C8B-B14F-4D97-AF65-F5344CB8AC3E}">
        <p14:creationId xmlns:p14="http://schemas.microsoft.com/office/powerpoint/2010/main" val="332865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979" y="484094"/>
            <a:ext cx="8911687" cy="626466"/>
          </a:xfrm>
        </p:spPr>
        <p:txBody>
          <a:bodyPr>
            <a:normAutofit fontScale="90000"/>
          </a:bodyPr>
          <a:lstStyle/>
          <a:p>
            <a:r>
              <a:rPr lang="en-US" dirty="0"/>
              <a:t>Thread Scheduling</a:t>
            </a:r>
            <a:br>
              <a:rPr lang="en-US" dirty="0"/>
            </a:br>
            <a:endParaRPr lang="en-US" dirty="0"/>
          </a:p>
        </p:txBody>
      </p:sp>
      <p:sp>
        <p:nvSpPr>
          <p:cNvPr id="3" name="Content Placeholder 2"/>
          <p:cNvSpPr>
            <a:spLocks noGrp="1"/>
          </p:cNvSpPr>
          <p:nvPr>
            <p:ph idx="1"/>
          </p:nvPr>
        </p:nvSpPr>
        <p:spPr>
          <a:xfrm>
            <a:off x="860611" y="1250576"/>
            <a:ext cx="11174507" cy="5204011"/>
          </a:xfrm>
        </p:spPr>
        <p:txBody>
          <a:bodyPr>
            <a:normAutofit/>
          </a:bodyPr>
          <a:lstStyle/>
          <a:p>
            <a:pPr>
              <a:lnSpc>
                <a:spcPct val="150000"/>
              </a:lnSpc>
            </a:pPr>
            <a:r>
              <a:rPr lang="en-US" sz="2800" dirty="0" smtClean="0"/>
              <a:t>The </a:t>
            </a:r>
            <a:r>
              <a:rPr lang="en-US" sz="2800" dirty="0"/>
              <a:t>process scheduler schedules only the kernel threads.</a:t>
            </a:r>
          </a:p>
          <a:p>
            <a:pPr>
              <a:lnSpc>
                <a:spcPct val="150000"/>
              </a:lnSpc>
            </a:pPr>
            <a:r>
              <a:rPr lang="en-US" sz="2800" dirty="0"/>
              <a:t>User threads are mapped to kernel threads by the thread library - The OS ( and in particular the scheduler ) is unaware of them</a:t>
            </a:r>
            <a:r>
              <a:rPr lang="en-US" sz="2800" dirty="0" smtClean="0"/>
              <a:t>.</a:t>
            </a:r>
            <a:endParaRPr lang="en-US" sz="2800" dirty="0"/>
          </a:p>
          <a:p>
            <a:pPr>
              <a:lnSpc>
                <a:spcPct val="150000"/>
              </a:lnSpc>
            </a:pPr>
            <a:r>
              <a:rPr lang="en-US" sz="2800" b="1" dirty="0" err="1" smtClean="0"/>
              <a:t>Pthread</a:t>
            </a:r>
            <a:r>
              <a:rPr lang="en-US" sz="2800" b="1" dirty="0" smtClean="0"/>
              <a:t> Scheduling</a:t>
            </a:r>
          </a:p>
          <a:p>
            <a:pPr>
              <a:lnSpc>
                <a:spcPct val="150000"/>
              </a:lnSpc>
            </a:pPr>
            <a:r>
              <a:rPr lang="en-US" sz="2800" dirty="0" smtClean="0"/>
              <a:t>The </a:t>
            </a:r>
            <a:r>
              <a:rPr lang="en-US" sz="2800" dirty="0" err="1" smtClean="0"/>
              <a:t>Pthread</a:t>
            </a:r>
            <a:r>
              <a:rPr lang="en-US" sz="2800" dirty="0" smtClean="0"/>
              <a:t> library provides the platform for specifying scope contention:</a:t>
            </a:r>
          </a:p>
          <a:p>
            <a:pPr>
              <a:lnSpc>
                <a:spcPct val="150000"/>
              </a:lnSpc>
            </a:pPr>
            <a:endParaRPr lang="en-US" sz="2800" dirty="0"/>
          </a:p>
        </p:txBody>
      </p:sp>
    </p:spTree>
    <p:extLst>
      <p:ext uri="{BB962C8B-B14F-4D97-AF65-F5344CB8AC3E}">
        <p14:creationId xmlns:p14="http://schemas.microsoft.com/office/powerpoint/2010/main" val="33279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219" y="180357"/>
            <a:ext cx="8911687" cy="962643"/>
          </a:xfrm>
        </p:spPr>
        <p:txBody>
          <a:bodyPr>
            <a:normAutofit/>
          </a:bodyPr>
          <a:lstStyle/>
          <a:p>
            <a:r>
              <a:rPr lang="en-US" sz="4400" dirty="0"/>
              <a:t>CPU </a:t>
            </a:r>
            <a:r>
              <a:rPr lang="en-US" sz="4400" dirty="0" smtClean="0"/>
              <a:t>Scheduling</a:t>
            </a:r>
            <a:endParaRPr lang="en-US" sz="4400" dirty="0"/>
          </a:p>
        </p:txBody>
      </p:sp>
      <p:sp>
        <p:nvSpPr>
          <p:cNvPr id="3" name="Content Placeholder 2"/>
          <p:cNvSpPr>
            <a:spLocks noGrp="1"/>
          </p:cNvSpPr>
          <p:nvPr>
            <p:ph idx="1"/>
          </p:nvPr>
        </p:nvSpPr>
        <p:spPr>
          <a:xfrm>
            <a:off x="1075765" y="1143001"/>
            <a:ext cx="10811435" cy="5540188"/>
          </a:xfrm>
        </p:spPr>
        <p:txBody>
          <a:bodyPr>
            <a:noAutofit/>
          </a:bodyPr>
          <a:lstStyle/>
          <a:p>
            <a:pPr>
              <a:lnSpc>
                <a:spcPct val="150000"/>
              </a:lnSpc>
            </a:pPr>
            <a:r>
              <a:rPr lang="en-US" sz="2800" dirty="0"/>
              <a:t>CPU scheduling is a process which allows one process to use the </a:t>
            </a:r>
            <a:r>
              <a:rPr lang="en-US" sz="2800" dirty="0" smtClean="0"/>
              <a:t>CPU.</a:t>
            </a:r>
          </a:p>
          <a:p>
            <a:pPr>
              <a:lnSpc>
                <a:spcPct val="150000"/>
              </a:lnSpc>
            </a:pPr>
            <a:r>
              <a:rPr lang="en-US" sz="2800" dirty="0" smtClean="0"/>
              <a:t>While </a:t>
            </a:r>
            <a:r>
              <a:rPr lang="en-US" sz="2800" dirty="0"/>
              <a:t>the execution of another process is on hold(in waiting state) due to unavailability of any resource like I/O </a:t>
            </a:r>
            <a:r>
              <a:rPr lang="en-US" sz="2800" dirty="0" err="1"/>
              <a:t>etc</a:t>
            </a:r>
            <a:r>
              <a:rPr lang="en-US" sz="2800" dirty="0"/>
              <a:t>, thereby making full use of CPU. </a:t>
            </a:r>
            <a:endParaRPr lang="en-US" sz="2800" dirty="0" smtClean="0"/>
          </a:p>
          <a:p>
            <a:pPr>
              <a:lnSpc>
                <a:spcPct val="150000"/>
              </a:lnSpc>
            </a:pPr>
            <a:r>
              <a:rPr lang="en-US" sz="2800" dirty="0" smtClean="0"/>
              <a:t>The </a:t>
            </a:r>
            <a:r>
              <a:rPr lang="en-US" sz="2800" dirty="0"/>
              <a:t>aim of CPU scheduling is to make the system efficient, fast and fair.</a:t>
            </a:r>
          </a:p>
          <a:p>
            <a:pPr marL="0" indent="0">
              <a:lnSpc>
                <a:spcPct val="150000"/>
              </a:lnSpc>
              <a:buNone/>
            </a:pPr>
            <a:r>
              <a:rPr lang="en-US" sz="2800" dirty="0"/>
              <a:t/>
            </a:r>
            <a:br>
              <a:rPr lang="en-US" sz="2800" dirty="0"/>
            </a:br>
            <a:endParaRPr lang="en-US" sz="2800" dirty="0"/>
          </a:p>
        </p:txBody>
      </p:sp>
    </p:spTree>
    <p:extLst>
      <p:ext uri="{BB962C8B-B14F-4D97-AF65-F5344CB8AC3E}">
        <p14:creationId xmlns:p14="http://schemas.microsoft.com/office/powerpoint/2010/main" val="4026407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113122"/>
            <a:ext cx="9554788" cy="976090"/>
          </a:xfrm>
        </p:spPr>
        <p:txBody>
          <a:bodyPr/>
          <a:lstStyle/>
          <a:p>
            <a:r>
              <a:rPr lang="en-US" dirty="0" smtClean="0"/>
              <a:t>Contention Scope </a:t>
            </a:r>
            <a:endParaRPr lang="en-US" dirty="0"/>
          </a:p>
        </p:txBody>
      </p:sp>
      <p:sp>
        <p:nvSpPr>
          <p:cNvPr id="3" name="Content Placeholder 2"/>
          <p:cNvSpPr>
            <a:spLocks noGrp="1"/>
          </p:cNvSpPr>
          <p:nvPr>
            <p:ph idx="1"/>
          </p:nvPr>
        </p:nvSpPr>
        <p:spPr>
          <a:xfrm>
            <a:off x="1371600" y="1183341"/>
            <a:ext cx="10542494" cy="5526741"/>
          </a:xfrm>
        </p:spPr>
        <p:txBody>
          <a:bodyPr>
            <a:normAutofit/>
          </a:bodyPr>
          <a:lstStyle/>
          <a:p>
            <a:r>
              <a:rPr lang="en-US" sz="2000" dirty="0"/>
              <a:t>Contention scope refers to the scope in which threads compete for the use of physical CPUs.</a:t>
            </a:r>
          </a:p>
          <a:p>
            <a:r>
              <a:rPr lang="en-US" sz="2000" dirty="0"/>
              <a:t>On systems implementing many-to-one and many-to-many threads, Process Contention Scope, PCS, occurs, because competition occurs between threads that are part of the same process. ( This is the management / scheduling of multiple user threads on a single kernel thread, and is managed by the thread library. )</a:t>
            </a:r>
          </a:p>
          <a:p>
            <a:r>
              <a:rPr lang="en-US" sz="2000" dirty="0"/>
              <a:t>System Contention Scope, SCS, involves the system scheduler scheduling kernel threads to run on one or more CPUs. Systems implementing one-to-one threads ( XP, Solaris 9, Linux ), use only SCS.</a:t>
            </a:r>
          </a:p>
          <a:p>
            <a:r>
              <a:rPr lang="en-US" sz="2000" dirty="0"/>
              <a:t>PCS scheduling is typically done with priority, where the programmer can set and/or change the priority of threads created by his or her programs. Even time slicing is not guaranteed among threads of equal priority</a:t>
            </a:r>
          </a:p>
        </p:txBody>
      </p:sp>
    </p:spTree>
    <p:extLst>
      <p:ext uri="{BB962C8B-B14F-4D97-AF65-F5344CB8AC3E}">
        <p14:creationId xmlns:p14="http://schemas.microsoft.com/office/powerpoint/2010/main" val="1030210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Multiple-Processor Scheduling</a:t>
            </a:r>
            <a:br>
              <a:rPr lang="en-US" dirty="0"/>
            </a:br>
            <a:endParaRPr lang="en-US" dirty="0"/>
          </a:p>
        </p:txBody>
      </p:sp>
      <p:sp>
        <p:nvSpPr>
          <p:cNvPr id="3" name="Content Placeholder 2"/>
          <p:cNvSpPr>
            <a:spLocks noGrp="1"/>
          </p:cNvSpPr>
          <p:nvPr>
            <p:ph idx="1"/>
          </p:nvPr>
        </p:nvSpPr>
        <p:spPr>
          <a:xfrm>
            <a:off x="766482" y="1506071"/>
            <a:ext cx="10738130" cy="4975411"/>
          </a:xfrm>
        </p:spPr>
        <p:txBody>
          <a:bodyPr>
            <a:noAutofit/>
          </a:bodyPr>
          <a:lstStyle/>
          <a:p>
            <a:r>
              <a:rPr lang="en-US" sz="2400" dirty="0" smtClean="0"/>
              <a:t>When </a:t>
            </a:r>
            <a:r>
              <a:rPr lang="en-US" sz="2400" dirty="0"/>
              <a:t>multiple processors are available, then the scheduling gets more complicated, because now there is more than one CPU which must be kept busy and in effective use at all times.</a:t>
            </a:r>
          </a:p>
          <a:p>
            <a:r>
              <a:rPr lang="en-US" sz="2400" dirty="0"/>
              <a:t>Load sharing revolves around balancing the load between multiple processors.</a:t>
            </a:r>
          </a:p>
          <a:p>
            <a:r>
              <a:rPr lang="en-US" sz="2400" dirty="0"/>
              <a:t>Multi-processor systems may be heterogeneous, ( different kinds of CPUs ), or homogenous, ( all the same kind of CPU ). </a:t>
            </a:r>
            <a:endParaRPr lang="en-US" sz="2400" dirty="0" smtClean="0"/>
          </a:p>
          <a:p>
            <a:r>
              <a:rPr lang="en-US" sz="2400" dirty="0" smtClean="0"/>
              <a:t>Even </a:t>
            </a:r>
            <a:r>
              <a:rPr lang="en-US" sz="2400" dirty="0"/>
              <a:t>in the latter case there may be special scheduling constraints, such as devices which are connected via a private bus to only one of the CPUs. </a:t>
            </a:r>
          </a:p>
        </p:txBody>
      </p:sp>
    </p:spTree>
    <p:extLst>
      <p:ext uri="{BB962C8B-B14F-4D97-AF65-F5344CB8AC3E}">
        <p14:creationId xmlns:p14="http://schemas.microsoft.com/office/powerpoint/2010/main" val="3926040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937" y="0"/>
            <a:ext cx="8911687" cy="559231"/>
          </a:xfrm>
        </p:spPr>
        <p:txBody>
          <a:bodyPr>
            <a:normAutofit fontScale="90000"/>
          </a:bodyPr>
          <a:lstStyle/>
          <a:p>
            <a:r>
              <a:rPr lang="en-US" dirty="0"/>
              <a:t>Processor Affinity</a:t>
            </a:r>
            <a:br>
              <a:rPr lang="en-US" dirty="0"/>
            </a:br>
            <a:endParaRPr lang="en-US" dirty="0"/>
          </a:p>
        </p:txBody>
      </p:sp>
      <p:sp>
        <p:nvSpPr>
          <p:cNvPr id="3" name="Content Placeholder 2"/>
          <p:cNvSpPr>
            <a:spLocks noGrp="1"/>
          </p:cNvSpPr>
          <p:nvPr>
            <p:ph idx="1"/>
          </p:nvPr>
        </p:nvSpPr>
        <p:spPr>
          <a:xfrm>
            <a:off x="658906" y="1129553"/>
            <a:ext cx="11479306" cy="5607423"/>
          </a:xfrm>
        </p:spPr>
        <p:txBody>
          <a:bodyPr>
            <a:noAutofit/>
          </a:bodyPr>
          <a:lstStyle/>
          <a:p>
            <a:r>
              <a:rPr lang="en-US" sz="2400" dirty="0" smtClean="0"/>
              <a:t>Processors </a:t>
            </a:r>
            <a:r>
              <a:rPr lang="en-US" sz="2400" dirty="0"/>
              <a:t>contain cache memory, which speeds up repeated accesses to the same memory locations.</a:t>
            </a:r>
          </a:p>
          <a:p>
            <a:r>
              <a:rPr lang="en-US" sz="2400" dirty="0"/>
              <a:t>If a process were to switch </a:t>
            </a:r>
            <a:r>
              <a:rPr lang="en-US" sz="2400" dirty="0" smtClean="0"/>
              <a:t>between processors each </a:t>
            </a:r>
            <a:r>
              <a:rPr lang="en-US" sz="2400" dirty="0"/>
              <a:t>time it got a time slice, the data in the cache ( for that process ) would have to be invalidated and re-loaded from main memory, thereby </a:t>
            </a:r>
            <a:r>
              <a:rPr lang="en-US" sz="2400" dirty="0" smtClean="0"/>
              <a:t>removing </a:t>
            </a:r>
            <a:r>
              <a:rPr lang="en-US" sz="2400" dirty="0"/>
              <a:t>the benefit of the cache.</a:t>
            </a:r>
          </a:p>
          <a:p>
            <a:r>
              <a:rPr lang="en-US" sz="2400" dirty="0" smtClean="0"/>
              <a:t>SMP </a:t>
            </a:r>
            <a:r>
              <a:rPr lang="en-US" sz="2400" dirty="0"/>
              <a:t>systems attempt to keep processes on the same processor, via processor affinity. </a:t>
            </a:r>
            <a:endParaRPr lang="en-US" sz="2400" dirty="0" smtClean="0"/>
          </a:p>
          <a:p>
            <a:pPr lvl="1"/>
            <a:r>
              <a:rPr lang="en-US" sz="1800" dirty="0" smtClean="0"/>
              <a:t>Soft </a:t>
            </a:r>
            <a:r>
              <a:rPr lang="en-US" sz="1800" dirty="0"/>
              <a:t>affinity occurs when the system attempts to keep processes on the same processor but makes no guarantees. </a:t>
            </a:r>
            <a:endParaRPr lang="en-US" sz="1800" dirty="0" smtClean="0"/>
          </a:p>
          <a:p>
            <a:pPr lvl="1"/>
            <a:r>
              <a:rPr lang="en-US" sz="1800" dirty="0" smtClean="0"/>
              <a:t>Hard </a:t>
            </a:r>
            <a:r>
              <a:rPr lang="en-US" sz="1800" dirty="0"/>
              <a:t>affinity, </a:t>
            </a:r>
            <a:r>
              <a:rPr lang="en-US" sz="1800" dirty="0" smtClean="0"/>
              <a:t>a </a:t>
            </a:r>
            <a:r>
              <a:rPr lang="en-US" sz="1800" dirty="0"/>
              <a:t>process specifies that it is not to be moved between processors.</a:t>
            </a:r>
          </a:p>
          <a:p>
            <a:r>
              <a:rPr lang="en-US" sz="2400" dirty="0"/>
              <a:t>Main memory architecture can also affect process affinity, if particular CPUs have faster access to memory on the same chip or board than to other memory loaded elsewhere. ( Non-Uniform Memory Access, </a:t>
            </a:r>
            <a:r>
              <a:rPr lang="en-US" sz="2400" dirty="0" smtClean="0"/>
              <a:t>NUMA). )</a:t>
            </a:r>
            <a:endParaRPr lang="en-US" sz="2400" dirty="0"/>
          </a:p>
        </p:txBody>
      </p:sp>
    </p:spTree>
    <p:extLst>
      <p:ext uri="{BB962C8B-B14F-4D97-AF65-F5344CB8AC3E}">
        <p14:creationId xmlns:p14="http://schemas.microsoft.com/office/powerpoint/2010/main" val="1216271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776" y="220698"/>
            <a:ext cx="9635471" cy="760937"/>
          </a:xfrm>
        </p:spPr>
        <p:txBody>
          <a:bodyPr>
            <a:normAutofit fontScale="90000"/>
          </a:bodyPr>
          <a:lstStyle/>
          <a:p>
            <a:r>
              <a:rPr lang="en-US" dirty="0"/>
              <a:t>Approaches to Multiple-Processor Scheduling</a:t>
            </a:r>
            <a:br>
              <a:rPr lang="en-US" dirty="0"/>
            </a:br>
            <a:endParaRPr lang="en-US" dirty="0"/>
          </a:p>
        </p:txBody>
      </p:sp>
      <p:sp>
        <p:nvSpPr>
          <p:cNvPr id="3" name="Content Placeholder 2"/>
          <p:cNvSpPr>
            <a:spLocks noGrp="1"/>
          </p:cNvSpPr>
          <p:nvPr>
            <p:ph idx="1"/>
          </p:nvPr>
        </p:nvSpPr>
        <p:spPr>
          <a:xfrm>
            <a:off x="658906" y="1183340"/>
            <a:ext cx="10845706" cy="5284695"/>
          </a:xfrm>
        </p:spPr>
        <p:txBody>
          <a:bodyPr>
            <a:normAutofit/>
          </a:bodyPr>
          <a:lstStyle/>
          <a:p>
            <a:pPr>
              <a:lnSpc>
                <a:spcPct val="150000"/>
              </a:lnSpc>
            </a:pPr>
            <a:r>
              <a:rPr lang="en-US" sz="2400" dirty="0" smtClean="0"/>
              <a:t>Asymmetric </a:t>
            </a:r>
            <a:r>
              <a:rPr lang="en-US" sz="2400" dirty="0"/>
              <a:t>multiprocessing, in which one processor is the master, controlling all activities and running all kernel code, while the other runs only user code. This approach is relatively simple, as there is no need to share critical system data.</a:t>
            </a:r>
          </a:p>
          <a:p>
            <a:pPr>
              <a:lnSpc>
                <a:spcPct val="150000"/>
              </a:lnSpc>
            </a:pPr>
            <a:r>
              <a:rPr lang="en-US" sz="2400" dirty="0" smtClean="0"/>
              <a:t>Symmetric </a:t>
            </a:r>
            <a:r>
              <a:rPr lang="en-US" sz="2400" dirty="0"/>
              <a:t>multiprocessing, SMP, where each processor schedules its own jobs, either from a common ready queue or from separate ready queues for each processor.</a:t>
            </a:r>
          </a:p>
          <a:p>
            <a:pPr>
              <a:lnSpc>
                <a:spcPct val="150000"/>
              </a:lnSpc>
            </a:pPr>
            <a:r>
              <a:rPr lang="en-US" sz="2400" dirty="0"/>
              <a:t>Virtually all modern </a:t>
            </a:r>
            <a:r>
              <a:rPr lang="en-US" sz="2400" dirty="0" smtClean="0"/>
              <a:t>OSs </a:t>
            </a:r>
            <a:r>
              <a:rPr lang="en-US" sz="2400" dirty="0"/>
              <a:t>support </a:t>
            </a:r>
            <a:r>
              <a:rPr lang="en-US" sz="2400" dirty="0" smtClean="0"/>
              <a:t>SMP.</a:t>
            </a:r>
            <a:endParaRPr lang="en-US" sz="2400" dirty="0"/>
          </a:p>
        </p:txBody>
      </p:sp>
    </p:spTree>
    <p:extLst>
      <p:ext uri="{BB962C8B-B14F-4D97-AF65-F5344CB8AC3E}">
        <p14:creationId xmlns:p14="http://schemas.microsoft.com/office/powerpoint/2010/main" val="3726754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2443" y="322730"/>
            <a:ext cx="9903427" cy="6384148"/>
          </a:xfrm>
          <a:prstGeom prst="rect">
            <a:avLst/>
          </a:prstGeom>
        </p:spPr>
      </p:pic>
    </p:spTree>
    <p:extLst>
      <p:ext uri="{BB962C8B-B14F-4D97-AF65-F5344CB8AC3E}">
        <p14:creationId xmlns:p14="http://schemas.microsoft.com/office/powerpoint/2010/main" val="131603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82" y="90154"/>
            <a:ext cx="8529918" cy="785610"/>
          </a:xfrm>
        </p:spPr>
        <p:txBody>
          <a:bodyPr>
            <a:normAutofit/>
          </a:bodyPr>
          <a:lstStyle/>
          <a:p>
            <a:r>
              <a:rPr lang="en-US" b="1" dirty="0" smtClean="0"/>
              <a:t>Scheduling Criteria</a:t>
            </a:r>
            <a:endParaRPr lang="en-US" b="1" dirty="0"/>
          </a:p>
        </p:txBody>
      </p:sp>
      <p:sp>
        <p:nvSpPr>
          <p:cNvPr id="3" name="Content Placeholder 2"/>
          <p:cNvSpPr>
            <a:spLocks noGrp="1"/>
          </p:cNvSpPr>
          <p:nvPr>
            <p:ph idx="1"/>
          </p:nvPr>
        </p:nvSpPr>
        <p:spPr>
          <a:xfrm>
            <a:off x="838200" y="1018944"/>
            <a:ext cx="11223813" cy="5462538"/>
          </a:xfrm>
        </p:spPr>
        <p:txBody>
          <a:bodyPr>
            <a:noAutofit/>
          </a:bodyPr>
          <a:lstStyle/>
          <a:p>
            <a:r>
              <a:rPr lang="en-US" sz="2800" b="1" dirty="0"/>
              <a:t>CPU </a:t>
            </a:r>
            <a:r>
              <a:rPr lang="en-US" sz="2800" b="1" dirty="0" smtClean="0"/>
              <a:t>utilization. </a:t>
            </a:r>
            <a:r>
              <a:rPr lang="en-US" sz="2800" dirty="0" smtClean="0"/>
              <a:t>To </a:t>
            </a:r>
            <a:r>
              <a:rPr lang="en-US" sz="2800" dirty="0"/>
              <a:t>make out the best use of CPU and not to waste any CPU cycle, CPU would be working most of the time(Ideally 100% of the time). Considering a real system, CPU usage should range from 40% (lightly loaded) to 90% (heavily loaded.)</a:t>
            </a:r>
          </a:p>
          <a:p>
            <a:r>
              <a:rPr lang="en-US" sz="2800" b="1" dirty="0" smtClean="0"/>
              <a:t>Throughput. </a:t>
            </a:r>
            <a:r>
              <a:rPr lang="en-US" sz="2800" dirty="0" smtClean="0"/>
              <a:t>It </a:t>
            </a:r>
            <a:r>
              <a:rPr lang="en-US" sz="2800" dirty="0"/>
              <a:t>is the total number of processes completed per unit time or rather say total amount of work done in a unit of time. This may range from 10/second to 1/hour depending on the specific processes.</a:t>
            </a:r>
          </a:p>
          <a:p>
            <a:r>
              <a:rPr lang="en-US" sz="2800" b="1" dirty="0"/>
              <a:t>Turnaround </a:t>
            </a:r>
            <a:r>
              <a:rPr lang="en-US" sz="2800" b="1" dirty="0" smtClean="0"/>
              <a:t>time.</a:t>
            </a:r>
            <a:r>
              <a:rPr lang="en-US" sz="2800" dirty="0" smtClean="0"/>
              <a:t> It </a:t>
            </a:r>
            <a:r>
              <a:rPr lang="en-US" sz="2800" dirty="0"/>
              <a:t>is the amount of time taken to execute a particular process, i.e. The interval from time of submission of the process to the time of completion of the process(Wall clock time).</a:t>
            </a:r>
          </a:p>
          <a:p>
            <a:endParaRPr lang="en-US" sz="2800" dirty="0"/>
          </a:p>
        </p:txBody>
      </p:sp>
    </p:spTree>
    <p:extLst>
      <p:ext uri="{BB962C8B-B14F-4D97-AF65-F5344CB8AC3E}">
        <p14:creationId xmlns:p14="http://schemas.microsoft.com/office/powerpoint/2010/main" val="291848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8" y="202246"/>
            <a:ext cx="9699812" cy="716700"/>
          </a:xfrm>
        </p:spPr>
        <p:txBody>
          <a:bodyPr/>
          <a:lstStyle/>
          <a:p>
            <a:r>
              <a:rPr lang="en-US" b="1" dirty="0"/>
              <a:t>S</a:t>
            </a:r>
            <a:r>
              <a:rPr lang="en-US" b="1" dirty="0" smtClean="0"/>
              <a:t>cheduling Criteria </a:t>
            </a:r>
            <a:r>
              <a:rPr lang="en-US" b="1" dirty="0" err="1" smtClean="0"/>
              <a:t>cont</a:t>
            </a:r>
            <a:r>
              <a:rPr lang="en-US" b="1" dirty="0" smtClean="0"/>
              <a:t>;</a:t>
            </a:r>
            <a:endParaRPr lang="en-US" b="1" dirty="0"/>
          </a:p>
        </p:txBody>
      </p:sp>
      <p:sp>
        <p:nvSpPr>
          <p:cNvPr id="3" name="Content Placeholder 2"/>
          <p:cNvSpPr>
            <a:spLocks noGrp="1"/>
          </p:cNvSpPr>
          <p:nvPr>
            <p:ph idx="1"/>
          </p:nvPr>
        </p:nvSpPr>
        <p:spPr>
          <a:xfrm>
            <a:off x="838200" y="1102659"/>
            <a:ext cx="11139152" cy="5542840"/>
          </a:xfrm>
        </p:spPr>
        <p:txBody>
          <a:bodyPr>
            <a:normAutofit/>
          </a:bodyPr>
          <a:lstStyle/>
          <a:p>
            <a:r>
              <a:rPr lang="en-US" sz="2800" b="1" dirty="0" smtClean="0"/>
              <a:t>Waiting time. </a:t>
            </a:r>
            <a:r>
              <a:rPr lang="en-US" sz="2800" dirty="0" smtClean="0"/>
              <a:t>The sum of the periods spent waiting in the ready queue amount of time a process has been waiting in the ready queue to acquire get control on the CPU.</a:t>
            </a:r>
          </a:p>
          <a:p>
            <a:r>
              <a:rPr lang="en-US" sz="2800" b="1" dirty="0" smtClean="0"/>
              <a:t>Load average. </a:t>
            </a:r>
            <a:r>
              <a:rPr lang="en-US" sz="2800" dirty="0" smtClean="0"/>
              <a:t>It is the average number of processes residing in the ready queue waiting for their turn to get into the CPU.</a:t>
            </a:r>
          </a:p>
          <a:p>
            <a:r>
              <a:rPr lang="en-US" sz="2800" b="1" dirty="0" smtClean="0"/>
              <a:t>Response time. </a:t>
            </a:r>
            <a:r>
              <a:rPr lang="en-US" sz="2800" dirty="0" smtClean="0"/>
              <a:t>Amount of time it takes from when a request was submitted until the first response is produced. Remember, it is the time till the first response and not the completion of process execution(final response).</a:t>
            </a:r>
          </a:p>
          <a:p>
            <a:pPr lvl="1"/>
            <a:r>
              <a:rPr lang="en-US" sz="2600" dirty="0" smtClean="0"/>
              <a:t>In general CPU utilization and Throughput are maximized and other factors are reduced for proper optimization.</a:t>
            </a:r>
          </a:p>
          <a:p>
            <a:endParaRPr lang="en-US" sz="2800" dirty="0"/>
          </a:p>
        </p:txBody>
      </p:sp>
    </p:spTree>
    <p:extLst>
      <p:ext uri="{BB962C8B-B14F-4D97-AF65-F5344CB8AC3E}">
        <p14:creationId xmlns:p14="http://schemas.microsoft.com/office/powerpoint/2010/main" val="2979574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3121"/>
            <a:ext cx="8911687" cy="841620"/>
          </a:xfrm>
        </p:spPr>
        <p:txBody>
          <a:bodyPr/>
          <a:lstStyle/>
          <a:p>
            <a:r>
              <a:rPr lang="en-US" b="1" dirty="0"/>
              <a:t>CPU scheduler</a:t>
            </a:r>
            <a:endParaRPr lang="en-US" dirty="0"/>
          </a:p>
        </p:txBody>
      </p:sp>
      <p:sp>
        <p:nvSpPr>
          <p:cNvPr id="5" name="Content Placeholder 4"/>
          <p:cNvSpPr>
            <a:spLocks noGrp="1"/>
          </p:cNvSpPr>
          <p:nvPr>
            <p:ph idx="1"/>
          </p:nvPr>
        </p:nvSpPr>
        <p:spPr>
          <a:xfrm>
            <a:off x="1068946" y="1129553"/>
            <a:ext cx="10908406" cy="5567461"/>
          </a:xfrm>
        </p:spPr>
        <p:txBody>
          <a:bodyPr>
            <a:normAutofit fontScale="92500"/>
          </a:bodyPr>
          <a:lstStyle/>
          <a:p>
            <a:r>
              <a:rPr lang="en-US" sz="2800" dirty="0"/>
              <a:t>CPU Scheduler </a:t>
            </a:r>
            <a:r>
              <a:rPr lang="en-US" sz="2800" dirty="0" smtClean="0"/>
              <a:t>is responsible for selecting another job from the ready queue </a:t>
            </a:r>
            <a:r>
              <a:rPr lang="en-US" sz="2800" dirty="0"/>
              <a:t>to run </a:t>
            </a:r>
            <a:r>
              <a:rPr lang="en-US" sz="2800" dirty="0" smtClean="0"/>
              <a:t>next whenever </a:t>
            </a:r>
            <a:r>
              <a:rPr lang="en-US" sz="2800" dirty="0"/>
              <a:t>the </a:t>
            </a:r>
            <a:r>
              <a:rPr lang="en-US" sz="2800" dirty="0" smtClean="0"/>
              <a:t>CPU </a:t>
            </a:r>
            <a:r>
              <a:rPr lang="en-US" sz="2800" dirty="0"/>
              <a:t>becomes </a:t>
            </a:r>
            <a:r>
              <a:rPr lang="en-US" sz="2800" dirty="0" smtClean="0"/>
              <a:t>idle.</a:t>
            </a:r>
            <a:endParaRPr lang="en-US" sz="2800" dirty="0"/>
          </a:p>
          <a:p>
            <a:r>
              <a:rPr lang="en-US" sz="2800" dirty="0" smtClean="0"/>
              <a:t>The storage structure for the ready queue and the algorithm used to select the next process are not necessarily a FIFO queue. </a:t>
            </a:r>
          </a:p>
          <a:p>
            <a:pPr marL="0" indent="0">
              <a:buNone/>
            </a:pPr>
            <a:r>
              <a:rPr lang="en-US" sz="2800" u="sng" dirty="0" smtClean="0"/>
              <a:t>When does CPU scheduling happen?</a:t>
            </a:r>
          </a:p>
          <a:p>
            <a:pPr lvl="1">
              <a:lnSpc>
                <a:spcPct val="90000"/>
              </a:lnSpc>
            </a:pPr>
            <a:r>
              <a:rPr lang="en-US" sz="2400" dirty="0" smtClean="0"/>
              <a:t> </a:t>
            </a:r>
            <a:r>
              <a:rPr lang="en-US" sz="2400" dirty="0"/>
              <a:t>Four cases:</a:t>
            </a:r>
          </a:p>
          <a:p>
            <a:pPr lvl="2">
              <a:lnSpc>
                <a:spcPct val="90000"/>
              </a:lnSpc>
            </a:pPr>
            <a:r>
              <a:rPr lang="en-US" sz="2400" dirty="0"/>
              <a:t>A process switches from the running state to waiting state (e.g. I/O request)</a:t>
            </a:r>
          </a:p>
          <a:p>
            <a:pPr lvl="2">
              <a:lnSpc>
                <a:spcPct val="90000"/>
              </a:lnSpc>
            </a:pPr>
            <a:r>
              <a:rPr lang="en-US" sz="2400" dirty="0"/>
              <a:t>A process switches from the running state to the ready state.</a:t>
            </a:r>
          </a:p>
          <a:p>
            <a:pPr lvl="2">
              <a:lnSpc>
                <a:spcPct val="90000"/>
              </a:lnSpc>
            </a:pPr>
            <a:r>
              <a:rPr lang="en-US" sz="2400" dirty="0"/>
              <a:t>A process switches from waiting state to ready state (completion of an I/O operation)</a:t>
            </a:r>
          </a:p>
          <a:p>
            <a:pPr lvl="2">
              <a:lnSpc>
                <a:spcPct val="90000"/>
              </a:lnSpc>
            </a:pPr>
            <a:r>
              <a:rPr lang="en-US" sz="2400" dirty="0"/>
              <a:t>A process terminates</a:t>
            </a:r>
          </a:p>
          <a:p>
            <a:endParaRPr lang="en-US" sz="2000" dirty="0"/>
          </a:p>
        </p:txBody>
      </p:sp>
    </p:spTree>
    <p:extLst>
      <p:ext uri="{BB962C8B-B14F-4D97-AF65-F5344CB8AC3E}">
        <p14:creationId xmlns:p14="http://schemas.microsoft.com/office/powerpoint/2010/main" val="2893539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8113" y="301380"/>
            <a:ext cx="8911687" cy="639914"/>
          </a:xfrm>
        </p:spPr>
        <p:txBody>
          <a:bodyPr>
            <a:normAutofit fontScale="90000"/>
          </a:bodyPr>
          <a:lstStyle/>
          <a:p>
            <a:r>
              <a:rPr lang="en-US" b="1" dirty="0"/>
              <a:t>Dispatcher</a:t>
            </a:r>
            <a:br>
              <a:rPr lang="en-US" b="1" dirty="0"/>
            </a:br>
            <a:endParaRPr lang="en-US" dirty="0"/>
          </a:p>
        </p:txBody>
      </p:sp>
      <p:sp>
        <p:nvSpPr>
          <p:cNvPr id="3" name="Content Placeholder 2"/>
          <p:cNvSpPr>
            <a:spLocks noGrp="1"/>
          </p:cNvSpPr>
          <p:nvPr>
            <p:ph idx="1"/>
          </p:nvPr>
        </p:nvSpPr>
        <p:spPr>
          <a:xfrm>
            <a:off x="1317810" y="1223681"/>
            <a:ext cx="10738130" cy="5419165"/>
          </a:xfrm>
        </p:spPr>
        <p:txBody>
          <a:bodyPr>
            <a:normAutofit/>
          </a:bodyPr>
          <a:lstStyle/>
          <a:p>
            <a:r>
              <a:rPr lang="en-US" sz="2800" b="1" dirty="0"/>
              <a:t> </a:t>
            </a:r>
            <a:r>
              <a:rPr lang="en-US" sz="2800" dirty="0" smtClean="0"/>
              <a:t>The</a:t>
            </a:r>
            <a:r>
              <a:rPr lang="en-US" sz="2800" dirty="0"/>
              <a:t> </a:t>
            </a:r>
            <a:r>
              <a:rPr lang="en-US" sz="2800" b="1" dirty="0"/>
              <a:t>dispatcher</a:t>
            </a:r>
            <a:r>
              <a:rPr lang="en-US" sz="2800" dirty="0"/>
              <a:t> is the module that gives control of the CPU to the process selected by the scheduler. This function involves:</a:t>
            </a:r>
          </a:p>
          <a:p>
            <a:pPr lvl="1"/>
            <a:r>
              <a:rPr lang="en-US" sz="2400" dirty="0"/>
              <a:t>Switching context.</a:t>
            </a:r>
          </a:p>
          <a:p>
            <a:pPr lvl="1"/>
            <a:r>
              <a:rPr lang="en-US" sz="2400" dirty="0"/>
              <a:t>Switching to user mode.</a:t>
            </a:r>
          </a:p>
          <a:p>
            <a:pPr lvl="1"/>
            <a:r>
              <a:rPr lang="en-US" sz="2400" dirty="0"/>
              <a:t>Jumping to the proper location in the newly loaded program.</a:t>
            </a:r>
          </a:p>
          <a:p>
            <a:r>
              <a:rPr lang="en-US" sz="2800" dirty="0"/>
              <a:t>The dispatcher needs to be as fast as possible, as it is run on every context switch. </a:t>
            </a:r>
            <a:endParaRPr lang="en-US" sz="2800" dirty="0" smtClean="0"/>
          </a:p>
          <a:p>
            <a:r>
              <a:rPr lang="en-US" sz="2800" dirty="0" smtClean="0"/>
              <a:t>The </a:t>
            </a:r>
            <a:r>
              <a:rPr lang="en-US" sz="2800" dirty="0"/>
              <a:t>time consumed by the dispatcher is known as </a:t>
            </a:r>
            <a:r>
              <a:rPr lang="en-US" sz="2800" b="1" dirty="0"/>
              <a:t>dispatch latency.</a:t>
            </a:r>
            <a:endParaRPr lang="en-US" sz="2800" dirty="0"/>
          </a:p>
          <a:p>
            <a:endParaRPr lang="en-US" sz="2800" dirty="0"/>
          </a:p>
        </p:txBody>
      </p:sp>
    </p:spTree>
    <p:extLst>
      <p:ext uri="{BB962C8B-B14F-4D97-AF65-F5344CB8AC3E}">
        <p14:creationId xmlns:p14="http://schemas.microsoft.com/office/powerpoint/2010/main" val="2359782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0" y="365126"/>
            <a:ext cx="9653789" cy="716700"/>
          </a:xfrm>
        </p:spPr>
        <p:txBody>
          <a:bodyPr/>
          <a:lstStyle/>
          <a:p>
            <a:r>
              <a:rPr lang="en-US" b="1" dirty="0"/>
              <a:t>Scheduling queues</a:t>
            </a:r>
          </a:p>
        </p:txBody>
      </p:sp>
      <p:sp>
        <p:nvSpPr>
          <p:cNvPr id="3" name="Content Placeholder 2"/>
          <p:cNvSpPr>
            <a:spLocks noGrp="1"/>
          </p:cNvSpPr>
          <p:nvPr>
            <p:ph idx="1"/>
          </p:nvPr>
        </p:nvSpPr>
        <p:spPr>
          <a:xfrm>
            <a:off x="477587" y="1358722"/>
            <a:ext cx="11602796" cy="5499278"/>
          </a:xfrm>
        </p:spPr>
        <p:txBody>
          <a:bodyPr>
            <a:normAutofit/>
          </a:bodyPr>
          <a:lstStyle/>
          <a:p>
            <a:r>
              <a:rPr lang="en-US" sz="2400" b="1" u="sng" dirty="0" smtClean="0"/>
              <a:t>Ready </a:t>
            </a:r>
            <a:r>
              <a:rPr lang="en-US" sz="2400" b="1" u="sng" dirty="0"/>
              <a:t>queue</a:t>
            </a:r>
          </a:p>
          <a:p>
            <a:pPr lvl="2"/>
            <a:r>
              <a:rPr lang="en-US" sz="3200" dirty="0"/>
              <a:t>All processes that are ready and waiting for execution are in the ready queue.</a:t>
            </a:r>
          </a:p>
          <a:p>
            <a:pPr lvl="2"/>
            <a:r>
              <a:rPr lang="en-US" sz="3200" dirty="0"/>
              <a:t>Usually, a long-term scheduler/job scheduler selects processes from the job queue to the ready queue.</a:t>
            </a:r>
          </a:p>
          <a:p>
            <a:pPr lvl="2"/>
            <a:r>
              <a:rPr lang="en-US" sz="3200" dirty="0">
                <a:solidFill>
                  <a:srgbClr val="CC3300"/>
                </a:solidFill>
              </a:rPr>
              <a:t>CPU scheduler/short-term scheduler selects a process from the ready queue for execution.</a:t>
            </a:r>
          </a:p>
          <a:p>
            <a:pPr lvl="3"/>
            <a:r>
              <a:rPr lang="en-US" sz="2800" dirty="0"/>
              <a:t>Simple systems may not have a long-term job scheduler</a:t>
            </a:r>
          </a:p>
        </p:txBody>
      </p:sp>
    </p:spTree>
    <p:extLst>
      <p:ext uri="{BB962C8B-B14F-4D97-AF65-F5344CB8AC3E}">
        <p14:creationId xmlns:p14="http://schemas.microsoft.com/office/powerpoint/2010/main" val="3255115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132" y="365126"/>
            <a:ext cx="9666668" cy="974278"/>
          </a:xfrm>
        </p:spPr>
        <p:txBody>
          <a:bodyPr/>
          <a:lstStyle/>
          <a:p>
            <a:r>
              <a:rPr lang="en-US" b="1" dirty="0" smtClean="0"/>
              <a:t>Scheduling queue</a:t>
            </a:r>
            <a:endParaRPr lang="en-US" b="1" dirty="0"/>
          </a:p>
        </p:txBody>
      </p:sp>
      <p:sp>
        <p:nvSpPr>
          <p:cNvPr id="3" name="Content Placeholder 2"/>
          <p:cNvSpPr>
            <a:spLocks noGrp="1"/>
          </p:cNvSpPr>
          <p:nvPr>
            <p:ph idx="1"/>
          </p:nvPr>
        </p:nvSpPr>
        <p:spPr>
          <a:xfrm>
            <a:off x="838199" y="1184856"/>
            <a:ext cx="11087637" cy="5525037"/>
          </a:xfrm>
        </p:spPr>
        <p:txBody>
          <a:bodyPr>
            <a:normAutofit/>
          </a:bodyPr>
          <a:lstStyle/>
          <a:p>
            <a:pPr marL="403225" lvl="1" indent="-403225"/>
            <a:r>
              <a:rPr lang="en-US" sz="3200" b="1" u="sng" dirty="0"/>
              <a:t>Job queue: consists of all processes</a:t>
            </a:r>
          </a:p>
          <a:p>
            <a:pPr lvl="2"/>
            <a:r>
              <a:rPr lang="en-US" sz="2800" dirty="0"/>
              <a:t>All jobs (processes), once submitted, are in the job queue.</a:t>
            </a:r>
          </a:p>
          <a:p>
            <a:pPr lvl="2"/>
            <a:r>
              <a:rPr lang="en-US" sz="2800" dirty="0"/>
              <a:t>Some processes cannot be executed (e.g. not in memory).</a:t>
            </a:r>
          </a:p>
          <a:p>
            <a:r>
              <a:rPr lang="en-US" sz="2800" b="1" dirty="0" smtClean="0"/>
              <a:t>Device </a:t>
            </a:r>
            <a:r>
              <a:rPr lang="en-US" sz="2800" b="1" dirty="0"/>
              <a:t>queue</a:t>
            </a:r>
          </a:p>
          <a:p>
            <a:pPr lvl="1"/>
            <a:r>
              <a:rPr lang="en-US" sz="2800" dirty="0"/>
              <a:t>When a process is blocked in an I/O operation, it is usually put in a device queue (waiting for the device).</a:t>
            </a:r>
          </a:p>
          <a:p>
            <a:pPr lvl="1"/>
            <a:r>
              <a:rPr lang="en-US" sz="2800" dirty="0"/>
              <a:t>When the I/O operation is completed, the process is moved from the device queue to the ready queue.</a:t>
            </a:r>
          </a:p>
          <a:p>
            <a:pPr lvl="1"/>
            <a:endParaRPr lang="en-US" sz="2800" dirty="0"/>
          </a:p>
          <a:p>
            <a:endParaRPr lang="en-US" sz="4400" dirty="0"/>
          </a:p>
        </p:txBody>
      </p:sp>
    </p:spTree>
    <p:extLst>
      <p:ext uri="{BB962C8B-B14F-4D97-AF65-F5344CB8AC3E}">
        <p14:creationId xmlns:p14="http://schemas.microsoft.com/office/powerpoint/2010/main" val="2322911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1026</TotalTime>
  <Words>1813</Words>
  <Application>Microsoft Office PowerPoint</Application>
  <PresentationFormat>Custom</PresentationFormat>
  <Paragraphs>169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Wisp</vt:lpstr>
      <vt:lpstr>BIT11011</vt:lpstr>
      <vt:lpstr>Outline</vt:lpstr>
      <vt:lpstr>CPU Scheduling</vt:lpstr>
      <vt:lpstr>Scheduling Criteria</vt:lpstr>
      <vt:lpstr>Scheduling Criteria cont;</vt:lpstr>
      <vt:lpstr>CPU scheduler</vt:lpstr>
      <vt:lpstr>Dispatcher </vt:lpstr>
      <vt:lpstr>Scheduling queues</vt:lpstr>
      <vt:lpstr>Scheduling queue</vt:lpstr>
      <vt:lpstr>Queuing diagram representation of process scheduling</vt:lpstr>
      <vt:lpstr>Goal of CPU scheduling</vt:lpstr>
      <vt:lpstr>Deterministic Modeling</vt:lpstr>
      <vt:lpstr>PowerPoint Presentation</vt:lpstr>
      <vt:lpstr>Scheduling algorithms</vt:lpstr>
      <vt:lpstr>                  First Come First Serve(FCFS) Scheduling </vt:lpstr>
      <vt:lpstr>Shortest-Job-First(SJF) Scheduling</vt:lpstr>
      <vt:lpstr>PowerPoint Presentation</vt:lpstr>
      <vt:lpstr>SHORT COMINGS OF SJF</vt:lpstr>
      <vt:lpstr>Priority Scheduling</vt:lpstr>
      <vt:lpstr>PowerPoint Presentation</vt:lpstr>
      <vt:lpstr>PowerPoint Presentation</vt:lpstr>
      <vt:lpstr>PowerPoint Presentation</vt:lpstr>
      <vt:lpstr>PowerPoint Presentation</vt:lpstr>
      <vt:lpstr>Multilevel Queue Scheduling</vt:lpstr>
      <vt:lpstr>PowerPoint Presentation</vt:lpstr>
      <vt:lpstr>Multilevel Feedback-Queue Scheduling </vt:lpstr>
      <vt:lpstr>Multilevel feedback-queue scheduling cont;</vt:lpstr>
      <vt:lpstr>PowerPoint Presentation</vt:lpstr>
      <vt:lpstr>Thread Scheduling </vt:lpstr>
      <vt:lpstr>Contention Scope </vt:lpstr>
      <vt:lpstr>Multiple-Processor Scheduling </vt:lpstr>
      <vt:lpstr>Processor Affinity </vt:lpstr>
      <vt:lpstr>Approaches to Multiple-Processor Scheduling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Glooria Munguci C</dc:creator>
  <cp:lastModifiedBy>Glosh</cp:lastModifiedBy>
  <cp:revision>48</cp:revision>
  <dcterms:created xsi:type="dcterms:W3CDTF">2017-09-20T08:24:07Z</dcterms:created>
  <dcterms:modified xsi:type="dcterms:W3CDTF">2020-02-04T12:16:36Z</dcterms:modified>
</cp:coreProperties>
</file>