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7" r:id="rId21"/>
    <p:sldId id="276" r:id="rId22"/>
    <p:sldId id="288" r:id="rId23"/>
    <p:sldId id="277" r:id="rId24"/>
    <p:sldId id="289"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0C35-5F89-4CBF-B49E-59204596E63E}"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95B91-765F-499D-B469-DE25BE22F346}" type="slidenum">
              <a:rPr lang="en-US" smtClean="0"/>
              <a:t>‹#›</a:t>
            </a:fld>
            <a:endParaRPr lang="en-US"/>
          </a:p>
        </p:txBody>
      </p:sp>
    </p:spTree>
    <p:extLst>
      <p:ext uri="{BB962C8B-B14F-4D97-AF65-F5344CB8AC3E}">
        <p14:creationId xmlns:p14="http://schemas.microsoft.com/office/powerpoint/2010/main" val="90105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Voluntary or involuntarily</a:t>
            </a:r>
            <a:r>
              <a:rPr lang="en-US" baseline="0" dirty="0"/>
              <a:t> </a:t>
            </a:r>
            <a:endParaRPr lang="en-US" dirty="0"/>
          </a:p>
        </p:txBody>
      </p:sp>
      <p:sp>
        <p:nvSpPr>
          <p:cNvPr id="4" name="Slide Number Placeholder 3"/>
          <p:cNvSpPr>
            <a:spLocks noGrp="1"/>
          </p:cNvSpPr>
          <p:nvPr>
            <p:ph type="sldNum" sz="quarter" idx="10"/>
          </p:nvPr>
        </p:nvSpPr>
        <p:spPr/>
        <p:txBody>
          <a:bodyPr/>
          <a:lstStyle/>
          <a:p>
            <a:fld id="{1BA71A70-4B1E-4254-8158-4DEDF0D1799D}" type="slidenum">
              <a:rPr lang="en-US" smtClean="0"/>
              <a:t>23</a:t>
            </a:fld>
            <a:endParaRPr lang="en-US"/>
          </a:p>
        </p:txBody>
      </p:sp>
    </p:spTree>
    <p:extLst>
      <p:ext uri="{BB962C8B-B14F-4D97-AF65-F5344CB8AC3E}">
        <p14:creationId xmlns:p14="http://schemas.microsoft.com/office/powerpoint/2010/main" val="4029648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89C8285-2941-493D-B93D-6C0A419D3E3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911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8823F-9D4B-423C-A854-DD09E568F2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176993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998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11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3202292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94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239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894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43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22653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8823F-9D4B-423C-A854-DD09E568F27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C8285-2941-493D-B93D-6C0A419D3E3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64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8823F-9D4B-423C-A854-DD09E568F2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291441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8823F-9D4B-423C-A854-DD09E568F277}"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C8285-2941-493D-B93D-6C0A419D3E3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95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8823F-9D4B-423C-A854-DD09E568F277}"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C8285-2941-493D-B93D-6C0A419D3E3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12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8823F-9D4B-423C-A854-DD09E568F277}"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87209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8823F-9D4B-423C-A854-DD09E568F2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C8285-2941-493D-B93D-6C0A419D3E3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5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8823F-9D4B-423C-A854-DD09E568F27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C8285-2941-493D-B93D-6C0A419D3E31}" type="slidenum">
              <a:rPr lang="en-US" smtClean="0"/>
              <a:t>‹#›</a:t>
            </a:fld>
            <a:endParaRPr lang="en-US"/>
          </a:p>
        </p:txBody>
      </p:sp>
    </p:spTree>
    <p:extLst>
      <p:ext uri="{BB962C8B-B14F-4D97-AF65-F5344CB8AC3E}">
        <p14:creationId xmlns:p14="http://schemas.microsoft.com/office/powerpoint/2010/main" val="185202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8823F-9D4B-423C-A854-DD09E568F277}" type="datetimeFigureOut">
              <a:rPr lang="en-US" smtClean="0"/>
              <a:t>11/30/2020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9C8285-2941-493D-B93D-6C0A419D3E31}" type="slidenum">
              <a:rPr lang="en-US" smtClean="0"/>
              <a:t>‹#›</a:t>
            </a:fld>
            <a:endParaRPr lang="en-US"/>
          </a:p>
        </p:txBody>
      </p:sp>
    </p:spTree>
    <p:extLst>
      <p:ext uri="{BB962C8B-B14F-4D97-AF65-F5344CB8AC3E}">
        <p14:creationId xmlns:p14="http://schemas.microsoft.com/office/powerpoint/2010/main" val="209926426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71600"/>
            <a:ext cx="7851648" cy="4419600"/>
          </a:xfrm>
        </p:spPr>
        <p:txBody>
          <a:bodyPr/>
          <a:lstStyle/>
          <a:p>
            <a:pPr algn="ctr"/>
            <a:r>
              <a:rPr lang="en-US" dirty="0"/>
              <a:t>PROCESS MANAGEMENT</a:t>
            </a:r>
            <a:br>
              <a:rPr lang="en-US" sz="5400" dirty="0"/>
            </a:br>
            <a:endParaRPr lang="en-US" dirty="0"/>
          </a:p>
        </p:txBody>
      </p:sp>
    </p:spTree>
    <p:extLst>
      <p:ext uri="{BB962C8B-B14F-4D97-AF65-F5344CB8AC3E}">
        <p14:creationId xmlns:p14="http://schemas.microsoft.com/office/powerpoint/2010/main" val="175402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4106"/>
            <a:ext cx="8229600" cy="914400"/>
          </a:xfrm>
        </p:spPr>
        <p:txBody>
          <a:bodyPr/>
          <a:lstStyle/>
          <a:p>
            <a:r>
              <a:rPr lang="en-US" dirty="0"/>
              <a:t>Threads</a:t>
            </a:r>
          </a:p>
        </p:txBody>
      </p:sp>
      <p:sp>
        <p:nvSpPr>
          <p:cNvPr id="3" name="Content Placeholder 2"/>
          <p:cNvSpPr>
            <a:spLocks noGrp="1"/>
          </p:cNvSpPr>
          <p:nvPr>
            <p:ph idx="1"/>
          </p:nvPr>
        </p:nvSpPr>
        <p:spPr>
          <a:xfrm>
            <a:off x="1089212" y="1268506"/>
            <a:ext cx="10192870" cy="5056094"/>
          </a:xfrm>
        </p:spPr>
        <p:txBody>
          <a:bodyPr>
            <a:noAutofit/>
          </a:bodyPr>
          <a:lstStyle/>
          <a:p>
            <a:pPr algn="just"/>
            <a:r>
              <a:rPr lang="en-US" sz="2400" dirty="0"/>
              <a:t>The process model discussed so far has implied that a process is a program that performs a single </a:t>
            </a:r>
            <a:r>
              <a:rPr lang="en-US" sz="2400" b="1" dirty="0"/>
              <a:t>thread </a:t>
            </a:r>
            <a:r>
              <a:rPr lang="en-US" sz="2400" dirty="0"/>
              <a:t>of execution. </a:t>
            </a:r>
          </a:p>
          <a:p>
            <a:pPr algn="just"/>
            <a:r>
              <a:rPr lang="en-US" sz="2400" dirty="0"/>
              <a:t>This single thread of control allows the process to perform only one task at a time. The user cannot simultaneously type in characters and run the spell Checker within the same process, for example. </a:t>
            </a:r>
          </a:p>
          <a:p>
            <a:pPr algn="just"/>
            <a:r>
              <a:rPr lang="en-US" sz="2400" dirty="0"/>
              <a:t>Most modern operating systems have extended the process concept to allow a process to have multiple threads of execution and thus to perform more than one task at a time. </a:t>
            </a:r>
          </a:p>
          <a:p>
            <a:pPr algn="just"/>
            <a:r>
              <a:rPr lang="en-US" sz="2400" dirty="0"/>
              <a:t>On a system that supports threads, the PCB is expanded to include information for each thread. </a:t>
            </a:r>
          </a:p>
        </p:txBody>
      </p:sp>
    </p:spTree>
    <p:extLst>
      <p:ext uri="{BB962C8B-B14F-4D97-AF65-F5344CB8AC3E}">
        <p14:creationId xmlns:p14="http://schemas.microsoft.com/office/powerpoint/2010/main" val="116334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1"/>
          </p:nvPr>
        </p:nvSpPr>
        <p:spPr>
          <a:xfrm>
            <a:off x="1295401" y="2420471"/>
            <a:ext cx="10000128" cy="3711388"/>
          </a:xfrm>
        </p:spPr>
        <p:txBody>
          <a:bodyPr>
            <a:normAutofit/>
          </a:bodyPr>
          <a:lstStyle/>
          <a:p>
            <a:r>
              <a:rPr lang="en-US" sz="2800" dirty="0"/>
              <a:t>The act of determining which process in the ready state should be moved to the running state is known as </a:t>
            </a:r>
            <a:r>
              <a:rPr lang="en-US" sz="2800" b="1" dirty="0"/>
              <a:t>Process Scheduling.</a:t>
            </a:r>
          </a:p>
          <a:p>
            <a:r>
              <a:rPr lang="en-US" sz="2800" dirty="0"/>
              <a:t>The prime aim of the process scheduling system is to </a:t>
            </a:r>
            <a:r>
              <a:rPr lang="en-US" sz="2800" u="sng" dirty="0"/>
              <a:t>keep the CPU busy all the time</a:t>
            </a:r>
            <a:r>
              <a:rPr lang="en-US" sz="2800" dirty="0"/>
              <a:t> and to deliver </a:t>
            </a:r>
            <a:r>
              <a:rPr lang="en-US" sz="2800" u="sng" dirty="0"/>
              <a:t>minimum response time </a:t>
            </a:r>
            <a:r>
              <a:rPr lang="en-US" sz="2800" dirty="0"/>
              <a:t>for all programs. </a:t>
            </a:r>
          </a:p>
          <a:p>
            <a:r>
              <a:rPr lang="en-US" sz="2800" dirty="0"/>
              <a:t>For achieving this, the scheduler must apply appropriate rules for swapping processes IN and OUT of CPU.</a:t>
            </a:r>
          </a:p>
        </p:txBody>
      </p:sp>
    </p:spTree>
    <p:extLst>
      <p:ext uri="{BB962C8B-B14F-4D97-AF65-F5344CB8AC3E}">
        <p14:creationId xmlns:p14="http://schemas.microsoft.com/office/powerpoint/2010/main" val="108618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743712"/>
          </a:xfrm>
        </p:spPr>
        <p:txBody>
          <a:bodyPr>
            <a:normAutofit fontScale="90000"/>
          </a:bodyPr>
          <a:lstStyle/>
          <a:p>
            <a:r>
              <a:rPr lang="en-US" dirty="0"/>
              <a:t>Process Scheduling</a:t>
            </a:r>
          </a:p>
        </p:txBody>
      </p:sp>
      <p:sp>
        <p:nvSpPr>
          <p:cNvPr id="3" name="Content Placeholder 2"/>
          <p:cNvSpPr>
            <a:spLocks noGrp="1"/>
          </p:cNvSpPr>
          <p:nvPr>
            <p:ph idx="1"/>
          </p:nvPr>
        </p:nvSpPr>
        <p:spPr>
          <a:xfrm>
            <a:off x="954741" y="1371600"/>
            <a:ext cx="10408024" cy="4953000"/>
          </a:xfrm>
        </p:spPr>
        <p:txBody>
          <a:bodyPr>
            <a:normAutofit/>
          </a:bodyPr>
          <a:lstStyle/>
          <a:p>
            <a:pPr>
              <a:lnSpc>
                <a:spcPct val="80000"/>
              </a:lnSpc>
            </a:pPr>
            <a:r>
              <a:rPr lang="en-US" altLang="zh-CN" sz="3200" dirty="0">
                <a:ea typeface="SimSun" pitchFamily="2" charset="-122"/>
              </a:rPr>
              <a:t>The objective of multiprogramming is to have some process running at all times, to </a:t>
            </a:r>
            <a:r>
              <a:rPr lang="en-US" altLang="zh-CN" sz="3200" i="1" u="sng" dirty="0">
                <a:ea typeface="SimSun" pitchFamily="2" charset="-122"/>
              </a:rPr>
              <a:t>maximize CPU utilization</a:t>
            </a:r>
            <a:r>
              <a:rPr lang="en-US" altLang="zh-CN" sz="3200" dirty="0">
                <a:ea typeface="SimSun" pitchFamily="2" charset="-122"/>
              </a:rPr>
              <a:t>.</a:t>
            </a:r>
          </a:p>
          <a:p>
            <a:pPr marL="0" indent="0">
              <a:lnSpc>
                <a:spcPct val="80000"/>
              </a:lnSpc>
              <a:buNone/>
            </a:pPr>
            <a:endParaRPr lang="en-US" altLang="zh-CN" sz="3200" dirty="0">
              <a:ea typeface="SimSun" pitchFamily="2" charset="-122"/>
            </a:endParaRPr>
          </a:p>
          <a:p>
            <a:pPr>
              <a:lnSpc>
                <a:spcPct val="80000"/>
              </a:lnSpc>
            </a:pPr>
            <a:r>
              <a:rPr lang="en-US" altLang="zh-CN" sz="3200" dirty="0">
                <a:ea typeface="SimSun" pitchFamily="2" charset="-122"/>
              </a:rPr>
              <a:t>The objective of time sharing is to </a:t>
            </a:r>
            <a:r>
              <a:rPr lang="en-US" altLang="zh-CN" sz="3200" i="1" u="sng" dirty="0">
                <a:ea typeface="SimSun" pitchFamily="2" charset="-122"/>
              </a:rPr>
              <a:t>switch the CPU among processes so frequently</a:t>
            </a:r>
            <a:r>
              <a:rPr lang="en-US" altLang="zh-CN" sz="3200" dirty="0">
                <a:ea typeface="SimSun" pitchFamily="2" charset="-122"/>
              </a:rPr>
              <a:t> that users can interact with each program while it is running.</a:t>
            </a:r>
          </a:p>
          <a:p>
            <a:pPr>
              <a:lnSpc>
                <a:spcPct val="80000"/>
              </a:lnSpc>
            </a:pPr>
            <a:r>
              <a:rPr lang="en-US" altLang="zh-CN" sz="3200" dirty="0">
                <a:ea typeface="SimSun" pitchFamily="2" charset="-122"/>
              </a:rPr>
              <a:t>For a uniprocessor system, there will never be more than one running process.</a:t>
            </a:r>
          </a:p>
          <a:p>
            <a:pPr lvl="1">
              <a:lnSpc>
                <a:spcPct val="80000"/>
              </a:lnSpc>
            </a:pPr>
            <a:r>
              <a:rPr lang="en-US" altLang="zh-CN" sz="3200" dirty="0">
                <a:ea typeface="SimSun" pitchFamily="2" charset="-122"/>
              </a:rPr>
              <a:t>If there are more processes, the rest will have to wait until the CPU is free and can be rescheduled.</a:t>
            </a:r>
          </a:p>
          <a:p>
            <a:pPr marL="0" indent="0">
              <a:buNone/>
            </a:pPr>
            <a:endParaRPr lang="en-US" sz="3200" dirty="0"/>
          </a:p>
        </p:txBody>
      </p:sp>
    </p:spTree>
    <p:extLst>
      <p:ext uri="{BB962C8B-B14F-4D97-AF65-F5344CB8AC3E}">
        <p14:creationId xmlns:p14="http://schemas.microsoft.com/office/powerpoint/2010/main" val="157430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 cont’d</a:t>
            </a:r>
          </a:p>
        </p:txBody>
      </p:sp>
      <p:sp>
        <p:nvSpPr>
          <p:cNvPr id="3" name="Content Placeholder 2"/>
          <p:cNvSpPr>
            <a:spLocks noGrp="1"/>
          </p:cNvSpPr>
          <p:nvPr>
            <p:ph idx="1"/>
          </p:nvPr>
        </p:nvSpPr>
        <p:spPr>
          <a:xfrm>
            <a:off x="1295401" y="2556931"/>
            <a:ext cx="10040470" cy="3655609"/>
          </a:xfrm>
        </p:spPr>
        <p:txBody>
          <a:bodyPr>
            <a:normAutofit/>
          </a:bodyPr>
          <a:lstStyle/>
          <a:p>
            <a:pPr marL="0" indent="0">
              <a:buNone/>
            </a:pPr>
            <a:r>
              <a:rPr lang="en-US" sz="3200" dirty="0"/>
              <a:t>Schedulers fall into one of the two general categories :</a:t>
            </a:r>
          </a:p>
          <a:p>
            <a:r>
              <a:rPr lang="en-US" sz="3200" b="1" dirty="0"/>
              <a:t>Non pre-emptive scheduling.</a:t>
            </a:r>
            <a:r>
              <a:rPr lang="en-US" sz="3200" dirty="0"/>
              <a:t> When the currently executing process gives up the CPU voluntarily.</a:t>
            </a:r>
          </a:p>
          <a:p>
            <a:r>
              <a:rPr lang="en-US" sz="3200" b="1" dirty="0"/>
              <a:t>Pre-emptive scheduling.</a:t>
            </a:r>
            <a:r>
              <a:rPr lang="en-US" sz="3200" dirty="0"/>
              <a:t> When the operating system decides to favor another process, pre-empting the currently executing process.</a:t>
            </a:r>
          </a:p>
          <a:p>
            <a:endParaRPr lang="en-US" sz="3200" dirty="0"/>
          </a:p>
        </p:txBody>
      </p:sp>
    </p:spTree>
    <p:extLst>
      <p:ext uri="{BB962C8B-B14F-4D97-AF65-F5344CB8AC3E}">
        <p14:creationId xmlns:p14="http://schemas.microsoft.com/office/powerpoint/2010/main" val="43016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Queues</a:t>
            </a:r>
          </a:p>
        </p:txBody>
      </p:sp>
      <p:sp>
        <p:nvSpPr>
          <p:cNvPr id="3" name="Content Placeholder 2"/>
          <p:cNvSpPr>
            <a:spLocks noGrp="1"/>
          </p:cNvSpPr>
          <p:nvPr>
            <p:ph idx="1"/>
          </p:nvPr>
        </p:nvSpPr>
        <p:spPr>
          <a:xfrm>
            <a:off x="900953" y="2407023"/>
            <a:ext cx="10434918" cy="3724835"/>
          </a:xfrm>
        </p:spPr>
        <p:txBody>
          <a:bodyPr>
            <a:normAutofit/>
          </a:bodyPr>
          <a:lstStyle/>
          <a:p>
            <a:pPr marL="0" indent="0">
              <a:buNone/>
            </a:pPr>
            <a:r>
              <a:rPr lang="en-US" sz="3200" dirty="0"/>
              <a:t>System queues</a:t>
            </a:r>
          </a:p>
          <a:p>
            <a:r>
              <a:rPr lang="en-US" sz="3200" b="1" dirty="0"/>
              <a:t>Job queue</a:t>
            </a:r>
            <a:r>
              <a:rPr lang="en-US" sz="3200" dirty="0"/>
              <a:t>: Set of all processes in the system </a:t>
            </a:r>
          </a:p>
          <a:p>
            <a:r>
              <a:rPr lang="en-US" sz="3200" b="1" dirty="0"/>
              <a:t>Ready queue</a:t>
            </a:r>
            <a:r>
              <a:rPr lang="en-US" sz="3200" dirty="0"/>
              <a:t>: Set of all processes in the main memory  ready and waiting to execute.</a:t>
            </a:r>
          </a:p>
          <a:p>
            <a:r>
              <a:rPr lang="en-US" sz="3200" b="1" dirty="0"/>
              <a:t>Device queues</a:t>
            </a:r>
            <a:r>
              <a:rPr lang="en-US" sz="3200" dirty="0"/>
              <a:t>: Set of processes waiting for an I/O device to become available .</a:t>
            </a:r>
          </a:p>
          <a:p>
            <a:pPr marL="0" indent="0">
              <a:buNone/>
            </a:pPr>
            <a:endParaRPr lang="en-US" sz="3200" dirty="0"/>
          </a:p>
        </p:txBody>
      </p:sp>
    </p:spTree>
    <p:extLst>
      <p:ext uri="{BB962C8B-B14F-4D97-AF65-F5344CB8AC3E}">
        <p14:creationId xmlns:p14="http://schemas.microsoft.com/office/powerpoint/2010/main" val="65600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143000"/>
          </a:xfrm>
        </p:spPr>
        <p:txBody>
          <a:bodyPr>
            <a:normAutofit/>
          </a:bodyPr>
          <a:lstStyle/>
          <a:p>
            <a:r>
              <a:rPr lang="en-US" dirty="0"/>
              <a:t>Types of Schedulers</a:t>
            </a:r>
          </a:p>
        </p:txBody>
      </p:sp>
      <p:sp>
        <p:nvSpPr>
          <p:cNvPr id="3" name="Content Placeholder 2"/>
          <p:cNvSpPr>
            <a:spLocks noGrp="1"/>
          </p:cNvSpPr>
          <p:nvPr>
            <p:ph idx="1"/>
          </p:nvPr>
        </p:nvSpPr>
        <p:spPr>
          <a:xfrm>
            <a:off x="968188" y="1210235"/>
            <a:ext cx="10340788" cy="5114365"/>
          </a:xfrm>
        </p:spPr>
        <p:txBody>
          <a:bodyPr>
            <a:normAutofit/>
          </a:bodyPr>
          <a:lstStyle/>
          <a:p>
            <a:pPr marL="0" indent="0">
              <a:buNone/>
            </a:pPr>
            <a:r>
              <a:rPr lang="en-US" dirty="0"/>
              <a:t>There are three types of schedulers available :</a:t>
            </a:r>
          </a:p>
          <a:p>
            <a:r>
              <a:rPr lang="en-US" b="1" dirty="0"/>
              <a:t>Long Term Scheduler</a:t>
            </a:r>
            <a:r>
              <a:rPr lang="en-US" dirty="0"/>
              <a:t> : not invoked frequently. Decides which program must get into the job queue. From the job queue, the Job Processor, selects processes and loads them into the memory for execution. Primary aim of the Job Scheduler is to maintain a good degree of Multiprogramming. </a:t>
            </a:r>
          </a:p>
          <a:p>
            <a:r>
              <a:rPr lang="en-US" b="1" dirty="0"/>
              <a:t>Short Term Scheduler</a:t>
            </a:r>
            <a:r>
              <a:rPr lang="en-US" dirty="0"/>
              <a:t> : This is also known as CPU Scheduler and runs very frequently. The primary aim of this scheduler is to </a:t>
            </a:r>
            <a:r>
              <a:rPr lang="en-US" b="1" u="sng" dirty="0"/>
              <a:t>enhance CPU performance and increase process execution rate.</a:t>
            </a:r>
          </a:p>
          <a:p>
            <a:r>
              <a:rPr lang="en-US" b="1" dirty="0"/>
              <a:t>Medium Term Scheduler</a:t>
            </a:r>
            <a:r>
              <a:rPr lang="en-US" dirty="0"/>
              <a:t> : During extra load, this scheduler picks out big processes from the ready queue for some time, to allow smaller processes to execute, thereby reducing the number of processes in the ready queue. It also does </a:t>
            </a:r>
            <a:r>
              <a:rPr lang="en-US" b="1" dirty="0"/>
              <a:t>swapping .</a:t>
            </a:r>
          </a:p>
          <a:p>
            <a:pPr marL="0" indent="0">
              <a:buNone/>
            </a:pPr>
            <a:endParaRPr lang="en-US" dirty="0"/>
          </a:p>
        </p:txBody>
      </p:sp>
    </p:spTree>
    <p:extLst>
      <p:ext uri="{BB962C8B-B14F-4D97-AF65-F5344CB8AC3E}">
        <p14:creationId xmlns:p14="http://schemas.microsoft.com/office/powerpoint/2010/main" val="363337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 cont’d </a:t>
            </a:r>
          </a:p>
        </p:txBody>
      </p:sp>
      <p:sp>
        <p:nvSpPr>
          <p:cNvPr id="3" name="Content Placeholder 2"/>
          <p:cNvSpPr>
            <a:spLocks noGrp="1"/>
          </p:cNvSpPr>
          <p:nvPr>
            <p:ph idx="1"/>
          </p:nvPr>
        </p:nvSpPr>
        <p:spPr>
          <a:xfrm>
            <a:off x="1035424" y="2285999"/>
            <a:ext cx="10313894" cy="3872753"/>
          </a:xfrm>
        </p:spPr>
        <p:txBody>
          <a:bodyPr>
            <a:normAutofit/>
          </a:bodyPr>
          <a:lstStyle/>
          <a:p>
            <a:r>
              <a:rPr lang="en-US" sz="3200" dirty="0"/>
              <a:t>It is important that the long-term scheduler make a careful selection. In general, most processes can be described as either I/O bound or CPU bound.</a:t>
            </a:r>
            <a:endParaRPr lang="en-US" altLang="zh-CN" sz="3200" dirty="0">
              <a:ea typeface="SimSun" pitchFamily="2" charset="-122"/>
              <a:sym typeface="Symbol" pitchFamily="18" charset="2"/>
            </a:endParaRPr>
          </a:p>
          <a:p>
            <a:pPr lvl="1"/>
            <a:r>
              <a:rPr lang="en-US" altLang="zh-CN" sz="2800" dirty="0">
                <a:ea typeface="SimSun" pitchFamily="2" charset="-122"/>
                <a:sym typeface="Symbol" pitchFamily="18" charset="2"/>
              </a:rPr>
              <a:t>I/O-</a:t>
            </a:r>
            <a:r>
              <a:rPr lang="en-US" altLang="zh-CN" sz="2800" i="1" dirty="0">
                <a:ea typeface="SimSun" pitchFamily="2" charset="-122"/>
                <a:sym typeface="Symbol" pitchFamily="18" charset="2"/>
              </a:rPr>
              <a:t>bound process</a:t>
            </a:r>
            <a:r>
              <a:rPr lang="en-US" altLang="zh-CN" sz="2800" dirty="0">
                <a:ea typeface="SimSun" pitchFamily="2" charset="-122"/>
                <a:sym typeface="Symbol" pitchFamily="18" charset="2"/>
              </a:rPr>
              <a:t> </a:t>
            </a:r>
            <a:r>
              <a:rPr lang="en-US" altLang="zh-CN" sz="2800" dirty="0">
                <a:latin typeface="Helvetica"/>
                <a:ea typeface="SimSun" pitchFamily="2" charset="-122"/>
                <a:sym typeface="Symbol" pitchFamily="18" charset="2"/>
              </a:rPr>
              <a:t>–</a:t>
            </a:r>
            <a:r>
              <a:rPr lang="en-US" altLang="zh-CN" sz="2800" dirty="0">
                <a:ea typeface="SimSun" pitchFamily="2" charset="-122"/>
                <a:sym typeface="Symbol" pitchFamily="18" charset="2"/>
              </a:rPr>
              <a:t> spends more time doing I/O than computations, many short CPU bursts.</a:t>
            </a:r>
          </a:p>
          <a:p>
            <a:pPr lvl="1"/>
            <a:r>
              <a:rPr lang="en-US" altLang="zh-CN" sz="2800" i="1" dirty="0">
                <a:ea typeface="SimSun" pitchFamily="2" charset="-122"/>
                <a:sym typeface="Symbol" pitchFamily="18" charset="2"/>
              </a:rPr>
              <a:t>CPU</a:t>
            </a:r>
            <a:r>
              <a:rPr lang="en-US" altLang="zh-CN" sz="2800" dirty="0">
                <a:ea typeface="SimSun" pitchFamily="2" charset="-122"/>
                <a:sym typeface="Symbol" pitchFamily="18" charset="2"/>
              </a:rPr>
              <a:t>-</a:t>
            </a:r>
            <a:r>
              <a:rPr lang="en-US" altLang="zh-CN" sz="2800" i="1" dirty="0">
                <a:ea typeface="SimSun" pitchFamily="2" charset="-122"/>
                <a:sym typeface="Symbol" pitchFamily="18" charset="2"/>
              </a:rPr>
              <a:t>bound process</a:t>
            </a:r>
            <a:r>
              <a:rPr lang="en-US" altLang="zh-CN" sz="2800" dirty="0">
                <a:ea typeface="SimSun" pitchFamily="2" charset="-122"/>
                <a:sym typeface="Symbol" pitchFamily="18" charset="2"/>
              </a:rPr>
              <a:t> </a:t>
            </a:r>
            <a:r>
              <a:rPr lang="en-US" altLang="zh-CN" sz="2800" dirty="0">
                <a:latin typeface="Helvetica"/>
                <a:ea typeface="SimSun" pitchFamily="2" charset="-122"/>
                <a:sym typeface="Symbol" pitchFamily="18" charset="2"/>
              </a:rPr>
              <a:t>–</a:t>
            </a:r>
            <a:r>
              <a:rPr lang="en-US" altLang="zh-CN" sz="2800" dirty="0">
                <a:ea typeface="SimSun" pitchFamily="2" charset="-122"/>
                <a:sym typeface="Symbol" pitchFamily="18" charset="2"/>
              </a:rPr>
              <a:t> spends more time doing computations; few very long CPU bursts.</a:t>
            </a:r>
          </a:p>
          <a:p>
            <a:pPr marL="0" indent="0">
              <a:buNone/>
            </a:pPr>
            <a:endParaRPr lang="en-US" dirty="0"/>
          </a:p>
        </p:txBody>
      </p:sp>
    </p:spTree>
    <p:extLst>
      <p:ext uri="{BB962C8B-B14F-4D97-AF65-F5344CB8AC3E}">
        <p14:creationId xmlns:p14="http://schemas.microsoft.com/office/powerpoint/2010/main" val="666761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 </a:t>
            </a:r>
          </a:p>
        </p:txBody>
      </p:sp>
      <p:sp>
        <p:nvSpPr>
          <p:cNvPr id="3" name="Content Placeholder 2"/>
          <p:cNvSpPr>
            <a:spLocks noGrp="1"/>
          </p:cNvSpPr>
          <p:nvPr>
            <p:ph idx="1"/>
          </p:nvPr>
        </p:nvSpPr>
        <p:spPr>
          <a:xfrm>
            <a:off x="914400" y="2433918"/>
            <a:ext cx="10408023" cy="3792070"/>
          </a:xfrm>
        </p:spPr>
        <p:txBody>
          <a:bodyPr>
            <a:normAutofit/>
          </a:bodyPr>
          <a:lstStyle/>
          <a:p>
            <a:r>
              <a:rPr lang="en-US" altLang="zh-CN" sz="3200" dirty="0">
                <a:ea typeface="SimSun" pitchFamily="2" charset="-122"/>
              </a:rPr>
              <a:t>Switching the CPU to another process requires saving the state of the old process and loading the saved state for the new process. This task is known as a </a:t>
            </a:r>
            <a:r>
              <a:rPr lang="en-US" altLang="zh-CN" sz="3200" b="1" dirty="0">
                <a:ea typeface="SimSun" pitchFamily="2" charset="-122"/>
              </a:rPr>
              <a:t>context</a:t>
            </a:r>
            <a:r>
              <a:rPr lang="zh-CN" altLang="en-US" sz="3200" b="1" dirty="0">
                <a:ea typeface="SimSun" pitchFamily="2" charset="-122"/>
              </a:rPr>
              <a:t> </a:t>
            </a:r>
            <a:r>
              <a:rPr lang="en-US" altLang="zh-CN" sz="3200" b="1" dirty="0">
                <a:ea typeface="SimSun" pitchFamily="2" charset="-122"/>
              </a:rPr>
              <a:t>switch</a:t>
            </a:r>
            <a:r>
              <a:rPr lang="en-US" altLang="zh-CN" sz="3200" dirty="0">
                <a:ea typeface="SimSun" pitchFamily="2" charset="-122"/>
              </a:rPr>
              <a:t>.</a:t>
            </a:r>
          </a:p>
          <a:p>
            <a:r>
              <a:rPr lang="en-US" altLang="zh-CN" sz="3200" dirty="0">
                <a:ea typeface="SimSun" pitchFamily="2" charset="-122"/>
              </a:rPr>
              <a:t>The context of a process is represented in the PCB of a process; it includes the value of the CPU registers, the process state, and memory- management information.</a:t>
            </a:r>
          </a:p>
        </p:txBody>
      </p:sp>
    </p:spTree>
    <p:extLst>
      <p:ext uri="{BB962C8B-B14F-4D97-AF65-F5344CB8AC3E}">
        <p14:creationId xmlns:p14="http://schemas.microsoft.com/office/powerpoint/2010/main" val="351152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33221"/>
          </a:xfrm>
        </p:spPr>
        <p:txBody>
          <a:bodyPr/>
          <a:lstStyle/>
          <a:p>
            <a:r>
              <a:rPr lang="en-US" dirty="0"/>
              <a:t>Context switch  cont’d</a:t>
            </a:r>
          </a:p>
        </p:txBody>
      </p:sp>
      <p:sp>
        <p:nvSpPr>
          <p:cNvPr id="3" name="Content Placeholder 2"/>
          <p:cNvSpPr>
            <a:spLocks noGrp="1"/>
          </p:cNvSpPr>
          <p:nvPr>
            <p:ph idx="1"/>
          </p:nvPr>
        </p:nvSpPr>
        <p:spPr>
          <a:xfrm>
            <a:off x="927847" y="1815353"/>
            <a:ext cx="10461812" cy="4397188"/>
          </a:xfrm>
        </p:spPr>
        <p:txBody>
          <a:bodyPr>
            <a:noAutofit/>
          </a:bodyPr>
          <a:lstStyle/>
          <a:p>
            <a:pPr algn="just"/>
            <a:r>
              <a:rPr lang="en-US" sz="3200" dirty="0"/>
              <a:t>When a context switch occurs, the kernel saves the context of the old process in its PCB and loads the saved context of the new process scheduled to run.</a:t>
            </a:r>
          </a:p>
          <a:p>
            <a:pPr algn="just"/>
            <a:r>
              <a:rPr lang="en-US" sz="3200" dirty="0"/>
              <a:t> Context-switch time is pure overhead, because the system does no useful work while switching. Switching speed varies from machine to machine, depending on the memory speed, the number of registers that must be copied, and the existence of special instructions.</a:t>
            </a:r>
          </a:p>
        </p:txBody>
      </p:sp>
    </p:spTree>
    <p:extLst>
      <p:ext uri="{BB962C8B-B14F-4D97-AF65-F5344CB8AC3E}">
        <p14:creationId xmlns:p14="http://schemas.microsoft.com/office/powerpoint/2010/main" val="105718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726141"/>
          </a:xfrm>
        </p:spPr>
        <p:txBody>
          <a:bodyPr>
            <a:normAutofit fontScale="90000"/>
          </a:bodyPr>
          <a:lstStyle/>
          <a:p>
            <a:br>
              <a:rPr lang="en-US" b="1" dirty="0"/>
            </a:br>
            <a:r>
              <a:rPr lang="en-US" b="1" dirty="0"/>
              <a:t>Process Creation</a:t>
            </a:r>
            <a:br>
              <a:rPr lang="en-US" b="1" dirty="0"/>
            </a:br>
            <a:endParaRPr lang="en-US" dirty="0"/>
          </a:p>
        </p:txBody>
      </p:sp>
      <p:sp>
        <p:nvSpPr>
          <p:cNvPr id="3" name="Content Placeholder 2"/>
          <p:cNvSpPr>
            <a:spLocks noGrp="1"/>
          </p:cNvSpPr>
          <p:nvPr>
            <p:ph idx="1"/>
          </p:nvPr>
        </p:nvSpPr>
        <p:spPr>
          <a:xfrm>
            <a:off x="779929" y="726141"/>
            <a:ext cx="10569389" cy="5598459"/>
          </a:xfrm>
        </p:spPr>
        <p:txBody>
          <a:bodyPr>
            <a:normAutofit/>
          </a:bodyPr>
          <a:lstStyle/>
          <a:p>
            <a:r>
              <a:rPr lang="en-US" sz="2800" dirty="0"/>
              <a:t>Through appropriate system calls, such as fork or spawn, processes may create other processes. The process which creates other process, is termed the </a:t>
            </a:r>
            <a:r>
              <a:rPr lang="en-US" sz="2800" b="1" dirty="0"/>
              <a:t>parent</a:t>
            </a:r>
            <a:r>
              <a:rPr lang="en-US" sz="2800" dirty="0"/>
              <a:t> of the other process, while the created sub-process is termed its </a:t>
            </a:r>
            <a:r>
              <a:rPr lang="en-US" sz="2800" b="1" dirty="0"/>
              <a:t>child</a:t>
            </a:r>
            <a:r>
              <a:rPr lang="en-US" sz="2800" dirty="0"/>
              <a:t>.</a:t>
            </a:r>
          </a:p>
          <a:p>
            <a:r>
              <a:rPr lang="en-US" sz="2800" dirty="0"/>
              <a:t>Each process is given an integer identifier, termed as process identifier, or PID. The parent PID (PPID) is also stored for each process.</a:t>
            </a:r>
          </a:p>
          <a:p>
            <a:r>
              <a:rPr lang="en-US" sz="2800" dirty="0"/>
              <a:t>On a typical UNIX systems the process scheduler is termed as </a:t>
            </a:r>
            <a:r>
              <a:rPr lang="en-US" sz="2800" dirty="0" err="1"/>
              <a:t>sched</a:t>
            </a:r>
            <a:r>
              <a:rPr lang="en-US" sz="2800" dirty="0"/>
              <a:t>, and is given PID 0. The first thing done by it at system start-up time is to launch </a:t>
            </a:r>
            <a:r>
              <a:rPr lang="en-US" sz="2800" dirty="0" err="1"/>
              <a:t>init</a:t>
            </a:r>
            <a:r>
              <a:rPr lang="en-US" sz="2800" dirty="0"/>
              <a:t>, which gives that process PID 1. Further </a:t>
            </a:r>
            <a:r>
              <a:rPr lang="en-US" sz="2800" dirty="0" err="1"/>
              <a:t>Init</a:t>
            </a:r>
            <a:r>
              <a:rPr lang="en-US" sz="2800" dirty="0"/>
              <a:t> launches all the system daemons and user logins, and becomes the ultimate parent of all other processes.</a:t>
            </a:r>
          </a:p>
          <a:p>
            <a:endParaRPr lang="en-US" sz="2800" dirty="0"/>
          </a:p>
        </p:txBody>
      </p:sp>
    </p:spTree>
    <p:extLst>
      <p:ext uri="{BB962C8B-B14F-4D97-AF65-F5344CB8AC3E}">
        <p14:creationId xmlns:p14="http://schemas.microsoft.com/office/powerpoint/2010/main" val="22941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OBJECTIVES</a:t>
            </a:r>
          </a:p>
        </p:txBody>
      </p:sp>
      <p:sp>
        <p:nvSpPr>
          <p:cNvPr id="3" name="Content Placeholder 2"/>
          <p:cNvSpPr>
            <a:spLocks noGrp="1"/>
          </p:cNvSpPr>
          <p:nvPr>
            <p:ph idx="1"/>
          </p:nvPr>
        </p:nvSpPr>
        <p:spPr>
          <a:xfrm>
            <a:off x="981635" y="1721223"/>
            <a:ext cx="10663517" cy="4773705"/>
          </a:xfrm>
        </p:spPr>
        <p:txBody>
          <a:bodyPr>
            <a:normAutofit/>
          </a:bodyPr>
          <a:lstStyle/>
          <a:p>
            <a:pPr>
              <a:lnSpc>
                <a:spcPct val="150000"/>
              </a:lnSpc>
            </a:pPr>
            <a:r>
              <a:rPr lang="en-US" dirty="0"/>
              <a:t>To introduce the concept of a process—a program in execution, which forms the basis of all computation.</a:t>
            </a:r>
          </a:p>
          <a:p>
            <a:pPr>
              <a:lnSpc>
                <a:spcPct val="150000"/>
              </a:lnSpc>
            </a:pPr>
            <a:r>
              <a:rPr lang="en-US" dirty="0"/>
              <a:t>To describe the various features of processes, including scheduling, creation, and termination.</a:t>
            </a:r>
          </a:p>
          <a:p>
            <a:pPr>
              <a:lnSpc>
                <a:spcPct val="150000"/>
              </a:lnSpc>
            </a:pPr>
            <a:r>
              <a:rPr lang="en-US" dirty="0"/>
              <a:t>To explore inter process communication using shared memory and message passing.</a:t>
            </a:r>
          </a:p>
          <a:p>
            <a:pPr>
              <a:lnSpc>
                <a:spcPct val="150000"/>
              </a:lnSpc>
            </a:pPr>
            <a:r>
              <a:rPr lang="en-US" dirty="0"/>
              <a:t> To describe communication in client–server systems.</a:t>
            </a:r>
          </a:p>
        </p:txBody>
      </p:sp>
    </p:spTree>
    <p:extLst>
      <p:ext uri="{BB962C8B-B14F-4D97-AF65-F5344CB8AC3E}">
        <p14:creationId xmlns:p14="http://schemas.microsoft.com/office/powerpoint/2010/main" val="348778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17315"/>
          </a:xfrm>
        </p:spPr>
        <p:txBody>
          <a:bodyPr/>
          <a:lstStyle/>
          <a:p>
            <a:r>
              <a:rPr lang="en-US" dirty="0"/>
              <a:t>Daemon </a:t>
            </a:r>
          </a:p>
        </p:txBody>
      </p:sp>
      <p:sp>
        <p:nvSpPr>
          <p:cNvPr id="3" name="Content Placeholder 2"/>
          <p:cNvSpPr>
            <a:spLocks noGrp="1"/>
          </p:cNvSpPr>
          <p:nvPr>
            <p:ph idx="1"/>
          </p:nvPr>
        </p:nvSpPr>
        <p:spPr>
          <a:xfrm>
            <a:off x="887506" y="2299447"/>
            <a:ext cx="10434917" cy="3845859"/>
          </a:xfrm>
        </p:spPr>
        <p:txBody>
          <a:bodyPr>
            <a:noAutofit/>
          </a:bodyPr>
          <a:lstStyle/>
          <a:p>
            <a:r>
              <a:rPr lang="en-US" sz="3200" dirty="0"/>
              <a:t>A daemon is a long-running background process that answers requests for services. It does not require interaction with user.</a:t>
            </a:r>
          </a:p>
          <a:p>
            <a:r>
              <a:rPr lang="en-US" sz="3200" dirty="0"/>
              <a:t>The term originated with Unix, but most operating systems use daemons in some form or another. </a:t>
            </a:r>
          </a:p>
          <a:p>
            <a:r>
              <a:rPr lang="en-US" sz="3200" dirty="0"/>
              <a:t>In Unix, the names of daemons conventionally end in "d". </a:t>
            </a:r>
          </a:p>
          <a:p>
            <a:r>
              <a:rPr lang="en-US" sz="3200" dirty="0"/>
              <a:t>Some examples include </a:t>
            </a:r>
            <a:r>
              <a:rPr lang="en-US" sz="3200" dirty="0" err="1"/>
              <a:t>inetd</a:t>
            </a:r>
            <a:r>
              <a:rPr lang="en-US" sz="3200" dirty="0"/>
              <a:t>, </a:t>
            </a:r>
            <a:r>
              <a:rPr lang="en-US" sz="3200" dirty="0" err="1"/>
              <a:t>httpd</a:t>
            </a:r>
            <a:r>
              <a:rPr lang="en-US" sz="3200" dirty="0"/>
              <a:t>, </a:t>
            </a:r>
            <a:r>
              <a:rPr lang="en-US" sz="3200" dirty="0" err="1"/>
              <a:t>nfsd</a:t>
            </a:r>
            <a:r>
              <a:rPr lang="en-US" sz="3200" dirty="0"/>
              <a:t>, </a:t>
            </a:r>
            <a:r>
              <a:rPr lang="en-US" sz="3200" dirty="0" err="1"/>
              <a:t>sshd</a:t>
            </a:r>
            <a:r>
              <a:rPr lang="en-US" sz="3200" dirty="0"/>
              <a:t>, named, and </a:t>
            </a:r>
            <a:r>
              <a:rPr lang="en-US" sz="3200" dirty="0" err="1"/>
              <a:t>lpd</a:t>
            </a:r>
            <a:r>
              <a:rPr lang="en-US" sz="3200" dirty="0"/>
              <a:t>.</a:t>
            </a:r>
          </a:p>
        </p:txBody>
      </p:sp>
    </p:spTree>
    <p:extLst>
      <p:ext uri="{BB962C8B-B14F-4D97-AF65-F5344CB8AC3E}">
        <p14:creationId xmlns:p14="http://schemas.microsoft.com/office/powerpoint/2010/main" val="281603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536" y="592168"/>
            <a:ext cx="9601196" cy="779433"/>
          </a:xfrm>
        </p:spPr>
        <p:txBody>
          <a:bodyPr/>
          <a:lstStyle/>
          <a:p>
            <a:r>
              <a:rPr lang="en-US" b="1" dirty="0"/>
              <a:t>Process Creation cont’d</a:t>
            </a:r>
            <a:endParaRPr lang="en-US" dirty="0"/>
          </a:p>
        </p:txBody>
      </p:sp>
      <p:sp>
        <p:nvSpPr>
          <p:cNvPr id="3" name="Content Placeholder 2"/>
          <p:cNvSpPr>
            <a:spLocks noGrp="1"/>
          </p:cNvSpPr>
          <p:nvPr>
            <p:ph idx="1"/>
          </p:nvPr>
        </p:nvSpPr>
        <p:spPr>
          <a:xfrm>
            <a:off x="847164" y="2474259"/>
            <a:ext cx="10555941" cy="3738281"/>
          </a:xfrm>
        </p:spPr>
        <p:txBody>
          <a:bodyPr>
            <a:noAutofit/>
          </a:bodyPr>
          <a:lstStyle/>
          <a:p>
            <a:r>
              <a:rPr lang="en-US" sz="3200" dirty="0"/>
              <a:t>A child process may receive some amount of shared resources with its parent depending on system implementation. </a:t>
            </a:r>
          </a:p>
          <a:p>
            <a:r>
              <a:rPr lang="en-US" sz="3200" dirty="0"/>
              <a:t>To prevent runaway children from consuming all of a certain system resource, child processes may or may not be limited to a subset of the resources originally allocated to the parent.</a:t>
            </a:r>
          </a:p>
          <a:p>
            <a:endParaRPr lang="en-US" sz="3200" dirty="0"/>
          </a:p>
        </p:txBody>
      </p:sp>
    </p:spTree>
    <p:extLst>
      <p:ext uri="{BB962C8B-B14F-4D97-AF65-F5344CB8AC3E}">
        <p14:creationId xmlns:p14="http://schemas.microsoft.com/office/powerpoint/2010/main" val="298772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20" y="403910"/>
            <a:ext cx="9601196" cy="900456"/>
          </a:xfrm>
        </p:spPr>
        <p:txBody>
          <a:bodyPr/>
          <a:lstStyle/>
          <a:p>
            <a:r>
              <a:rPr lang="en-US" dirty="0"/>
              <a:t>Options for parent process</a:t>
            </a:r>
          </a:p>
        </p:txBody>
      </p:sp>
      <p:sp>
        <p:nvSpPr>
          <p:cNvPr id="3" name="Content Placeholder 2"/>
          <p:cNvSpPr>
            <a:spLocks noGrp="1"/>
          </p:cNvSpPr>
          <p:nvPr>
            <p:ph idx="1"/>
          </p:nvPr>
        </p:nvSpPr>
        <p:spPr>
          <a:xfrm>
            <a:off x="806824" y="1479176"/>
            <a:ext cx="10569388" cy="4746813"/>
          </a:xfrm>
        </p:spPr>
        <p:txBody>
          <a:bodyPr>
            <a:noAutofit/>
          </a:bodyPr>
          <a:lstStyle/>
          <a:p>
            <a:pPr marL="0" indent="0">
              <a:buNone/>
            </a:pPr>
            <a:r>
              <a:rPr lang="en-US" sz="3200" dirty="0"/>
              <a:t>There are two options for the parent process after creating the child :</a:t>
            </a:r>
          </a:p>
          <a:p>
            <a:r>
              <a:rPr lang="en-US" sz="3200" dirty="0"/>
              <a:t>Wait for the child process to terminate before proceeding. Parent process makes a wait() system call. UNIX shells normally wait for their children to complete before issuing a new prompt.</a:t>
            </a:r>
          </a:p>
          <a:p>
            <a:r>
              <a:rPr lang="en-US" sz="3200" dirty="0"/>
              <a:t>Run concurrently with the child, continuing to process without waiting. </a:t>
            </a:r>
          </a:p>
        </p:txBody>
      </p:sp>
    </p:spTree>
    <p:extLst>
      <p:ext uri="{BB962C8B-B14F-4D97-AF65-F5344CB8AC3E}">
        <p14:creationId xmlns:p14="http://schemas.microsoft.com/office/powerpoint/2010/main" val="128800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959582"/>
            <a:ext cx="8229600" cy="743712"/>
          </a:xfrm>
        </p:spPr>
        <p:txBody>
          <a:bodyPr>
            <a:normAutofit fontScale="90000"/>
          </a:bodyPr>
          <a:lstStyle/>
          <a:p>
            <a:r>
              <a:rPr lang="en-US" b="1" dirty="0"/>
              <a:t>Process Termination</a:t>
            </a:r>
            <a:endParaRPr lang="en-US" dirty="0"/>
          </a:p>
        </p:txBody>
      </p:sp>
      <p:sp>
        <p:nvSpPr>
          <p:cNvPr id="3" name="Content Placeholder 2"/>
          <p:cNvSpPr>
            <a:spLocks noGrp="1"/>
          </p:cNvSpPr>
          <p:nvPr>
            <p:ph idx="1"/>
          </p:nvPr>
        </p:nvSpPr>
        <p:spPr>
          <a:xfrm>
            <a:off x="818029" y="2514601"/>
            <a:ext cx="10555941" cy="3514164"/>
          </a:xfrm>
        </p:spPr>
        <p:txBody>
          <a:bodyPr>
            <a:normAutofit/>
          </a:bodyPr>
          <a:lstStyle/>
          <a:p>
            <a:r>
              <a:rPr lang="en-US" sz="3200" dirty="0"/>
              <a:t>By making the exit(system call), typically returning an </a:t>
            </a:r>
            <a:r>
              <a:rPr lang="en-US" sz="3200" dirty="0" err="1"/>
              <a:t>int</a:t>
            </a:r>
            <a:r>
              <a:rPr lang="en-US" sz="3200" dirty="0"/>
              <a:t>, processes may request their own termination. </a:t>
            </a:r>
          </a:p>
          <a:p>
            <a:r>
              <a:rPr lang="en-US" sz="3200" dirty="0"/>
              <a:t>This </a:t>
            </a:r>
            <a:r>
              <a:rPr lang="en-US" sz="3200" dirty="0" err="1"/>
              <a:t>int</a:t>
            </a:r>
            <a:r>
              <a:rPr lang="en-US" sz="3200" dirty="0"/>
              <a:t> is passed along to the parent if it is doing a wait(), and is typically zero on successful completion and some non-zero code in the event of any problem.</a:t>
            </a:r>
          </a:p>
          <a:p>
            <a:endParaRPr lang="en-US" sz="3200" dirty="0"/>
          </a:p>
        </p:txBody>
      </p:sp>
    </p:spTree>
    <p:extLst>
      <p:ext uri="{BB962C8B-B14F-4D97-AF65-F5344CB8AC3E}">
        <p14:creationId xmlns:p14="http://schemas.microsoft.com/office/powerpoint/2010/main" val="3668968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why processes are terminated.</a:t>
            </a:r>
          </a:p>
        </p:txBody>
      </p:sp>
      <p:sp>
        <p:nvSpPr>
          <p:cNvPr id="3" name="Content Placeholder 2"/>
          <p:cNvSpPr>
            <a:spLocks noGrp="1"/>
          </p:cNvSpPr>
          <p:nvPr>
            <p:ph idx="1"/>
          </p:nvPr>
        </p:nvSpPr>
        <p:spPr>
          <a:xfrm>
            <a:off x="779929" y="2420471"/>
            <a:ext cx="10663518" cy="3832411"/>
          </a:xfrm>
        </p:spPr>
        <p:txBody>
          <a:bodyPr>
            <a:noAutofit/>
          </a:bodyPr>
          <a:lstStyle/>
          <a:p>
            <a:r>
              <a:rPr lang="en-US" sz="2800" dirty="0"/>
              <a:t>The inability of the system to deliver the necessary system resources.</a:t>
            </a:r>
          </a:p>
          <a:p>
            <a:r>
              <a:rPr lang="en-US" sz="2800" dirty="0"/>
              <a:t>In response to a KILL command or other unhandled process interrupts.</a:t>
            </a:r>
          </a:p>
          <a:p>
            <a:r>
              <a:rPr lang="en-US" sz="2800" dirty="0"/>
              <a:t>A parent may kill its children if the task assigned to them is no longer needed i.e. if the need of having a child terminates.</a:t>
            </a:r>
          </a:p>
          <a:p>
            <a:r>
              <a:rPr lang="en-US" sz="2800" dirty="0"/>
              <a:t>If the parent exits, the system may or may not allow the child to continue without a parent .</a:t>
            </a:r>
          </a:p>
          <a:p>
            <a:endParaRPr lang="en-US" sz="2800" dirty="0"/>
          </a:p>
        </p:txBody>
      </p:sp>
    </p:spTree>
    <p:extLst>
      <p:ext uri="{BB962C8B-B14F-4D97-AF65-F5344CB8AC3E}">
        <p14:creationId xmlns:p14="http://schemas.microsoft.com/office/powerpoint/2010/main" val="219216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Termination cont’d</a:t>
            </a:r>
            <a:endParaRPr lang="en-US" dirty="0"/>
          </a:p>
        </p:txBody>
      </p:sp>
      <p:sp>
        <p:nvSpPr>
          <p:cNvPr id="3" name="Content Placeholder 2"/>
          <p:cNvSpPr>
            <a:spLocks noGrp="1"/>
          </p:cNvSpPr>
          <p:nvPr>
            <p:ph idx="1"/>
          </p:nvPr>
        </p:nvSpPr>
        <p:spPr>
          <a:xfrm>
            <a:off x="847165" y="2420471"/>
            <a:ext cx="10502153" cy="3778623"/>
          </a:xfrm>
        </p:spPr>
        <p:txBody>
          <a:bodyPr/>
          <a:lstStyle/>
          <a:p>
            <a:r>
              <a:rPr lang="en-US" dirty="0"/>
              <a:t>When a process ends, all of its system resources are freed up, open files flushed and closed, etc. </a:t>
            </a:r>
          </a:p>
          <a:p>
            <a:r>
              <a:rPr lang="en-US" dirty="0"/>
              <a:t>The process termination status and execution times are returned to the parent if the parent is waiting for the child to terminate, or eventually returned to </a:t>
            </a:r>
            <a:r>
              <a:rPr lang="en-US" dirty="0" err="1"/>
              <a:t>init</a:t>
            </a:r>
            <a:r>
              <a:rPr lang="en-US" dirty="0"/>
              <a:t> if the process already became an orphan.</a:t>
            </a:r>
          </a:p>
          <a:p>
            <a:r>
              <a:rPr lang="en-US" dirty="0"/>
              <a:t>The processes which are trying to terminate but cannot do so because their parent is not waiting for them are termed </a:t>
            </a:r>
            <a:r>
              <a:rPr lang="en-US" b="1" dirty="0"/>
              <a:t>zombies</a:t>
            </a:r>
            <a:r>
              <a:rPr lang="en-US" dirty="0"/>
              <a:t>. </a:t>
            </a:r>
          </a:p>
          <a:p>
            <a:r>
              <a:rPr lang="en-US" dirty="0"/>
              <a:t>These are eventually inherited by </a:t>
            </a:r>
            <a:r>
              <a:rPr lang="en-US" dirty="0" err="1"/>
              <a:t>init</a:t>
            </a:r>
            <a:r>
              <a:rPr lang="en-US" dirty="0"/>
              <a:t> as orphans and killed off.</a:t>
            </a:r>
          </a:p>
          <a:p>
            <a:endParaRPr lang="en-US" dirty="0"/>
          </a:p>
        </p:txBody>
      </p:sp>
    </p:spTree>
    <p:extLst>
      <p:ext uri="{BB962C8B-B14F-4D97-AF65-F5344CB8AC3E}">
        <p14:creationId xmlns:p14="http://schemas.microsoft.com/office/powerpoint/2010/main" val="2770760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71" y="726638"/>
            <a:ext cx="9601196" cy="806327"/>
          </a:xfrm>
        </p:spPr>
        <p:txBody>
          <a:bodyPr/>
          <a:lstStyle/>
          <a:p>
            <a:r>
              <a:rPr lang="en-US" dirty="0"/>
              <a:t>Inter process Communication</a:t>
            </a:r>
          </a:p>
        </p:txBody>
      </p:sp>
      <p:sp>
        <p:nvSpPr>
          <p:cNvPr id="3" name="Content Placeholder 2"/>
          <p:cNvSpPr>
            <a:spLocks noGrp="1"/>
          </p:cNvSpPr>
          <p:nvPr>
            <p:ph idx="1"/>
          </p:nvPr>
        </p:nvSpPr>
        <p:spPr>
          <a:xfrm>
            <a:off x="753034" y="2393575"/>
            <a:ext cx="10650071" cy="3765177"/>
          </a:xfrm>
        </p:spPr>
        <p:txBody>
          <a:bodyPr>
            <a:noAutofit/>
          </a:bodyPr>
          <a:lstStyle/>
          <a:p>
            <a:r>
              <a:rPr lang="en-US" sz="2800" dirty="0"/>
              <a:t>Processes executing concurrently in the operating system may be either </a:t>
            </a:r>
            <a:r>
              <a:rPr lang="en-US" sz="2800" b="1" dirty="0"/>
              <a:t>independent</a:t>
            </a:r>
            <a:r>
              <a:rPr lang="en-US" sz="2800" dirty="0"/>
              <a:t> or c</a:t>
            </a:r>
            <a:r>
              <a:rPr lang="en-US" sz="2800" b="1" dirty="0"/>
              <a:t>ooperating </a:t>
            </a:r>
            <a:r>
              <a:rPr lang="en-US" sz="2800" dirty="0"/>
              <a:t>processes. </a:t>
            </a:r>
          </a:p>
          <a:p>
            <a:r>
              <a:rPr lang="en-US" sz="2800" dirty="0"/>
              <a:t>A process is </a:t>
            </a:r>
            <a:r>
              <a:rPr lang="en-US" sz="2800" b="1" i="1" dirty="0"/>
              <a:t>independent </a:t>
            </a:r>
            <a:r>
              <a:rPr lang="en-US" sz="2800" dirty="0"/>
              <a:t>if it cannot affect or be affected by the other processes executing in the system.</a:t>
            </a:r>
          </a:p>
          <a:p>
            <a:r>
              <a:rPr lang="en-US" sz="2800" dirty="0"/>
              <a:t>A process is </a:t>
            </a:r>
            <a:r>
              <a:rPr lang="en-US" sz="2800" b="1" i="1" dirty="0"/>
              <a:t>cooperating </a:t>
            </a:r>
            <a:r>
              <a:rPr lang="en-US" sz="2800" dirty="0"/>
              <a:t>if it can affect or be affected by the other processes executing in the system. </a:t>
            </a:r>
          </a:p>
          <a:p>
            <a:r>
              <a:rPr lang="en-US" sz="2800" dirty="0"/>
              <a:t>Clearly, any process that shares data with other processes is a cooperating process.</a:t>
            </a:r>
          </a:p>
        </p:txBody>
      </p:sp>
    </p:spTree>
    <p:extLst>
      <p:ext uri="{BB962C8B-B14F-4D97-AF65-F5344CB8AC3E}">
        <p14:creationId xmlns:p14="http://schemas.microsoft.com/office/powerpoint/2010/main" val="4104710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914400"/>
          </a:xfrm>
        </p:spPr>
        <p:txBody>
          <a:bodyPr/>
          <a:lstStyle/>
          <a:p>
            <a:r>
              <a:rPr lang="en-US" dirty="0"/>
              <a:t>Inter-process Communication</a:t>
            </a:r>
          </a:p>
        </p:txBody>
      </p:sp>
      <p:sp>
        <p:nvSpPr>
          <p:cNvPr id="3" name="Content Placeholder 2"/>
          <p:cNvSpPr>
            <a:spLocks noGrp="1"/>
          </p:cNvSpPr>
          <p:nvPr>
            <p:ph idx="1"/>
          </p:nvPr>
        </p:nvSpPr>
        <p:spPr>
          <a:xfrm>
            <a:off x="874059" y="1089212"/>
            <a:ext cx="10515600" cy="5387788"/>
          </a:xfrm>
        </p:spPr>
        <p:txBody>
          <a:bodyPr>
            <a:noAutofit/>
          </a:bodyPr>
          <a:lstStyle/>
          <a:p>
            <a:pPr marL="0" indent="0">
              <a:buNone/>
            </a:pPr>
            <a:r>
              <a:rPr lang="en-US" dirty="0"/>
              <a:t>There are several reasons for providing an environment that allows process cooperation:</a:t>
            </a:r>
          </a:p>
          <a:p>
            <a:r>
              <a:rPr lang="en-US" sz="2800" b="1" dirty="0"/>
              <a:t>Information sharing</a:t>
            </a:r>
            <a:r>
              <a:rPr lang="en-US" sz="2800" dirty="0"/>
              <a:t>.</a:t>
            </a:r>
          </a:p>
          <a:p>
            <a:r>
              <a:rPr lang="en-US" sz="2800" b="1" dirty="0"/>
              <a:t>Computation speedup</a:t>
            </a:r>
            <a:r>
              <a:rPr lang="en-US" sz="2800" dirty="0"/>
              <a:t>. If we want a particular task to run faster, we must break it into subtasks, each of which will be executing in parallel with the others. </a:t>
            </a:r>
          </a:p>
          <a:p>
            <a:r>
              <a:rPr lang="en-US" sz="2800" b="1" dirty="0"/>
              <a:t>Modularity</a:t>
            </a:r>
            <a:r>
              <a:rPr lang="en-US" sz="2800" dirty="0"/>
              <a:t>. We may want to construct the system in a modular fashion, dividing the system functions into separate processes or threads.</a:t>
            </a:r>
          </a:p>
          <a:p>
            <a:r>
              <a:rPr lang="en-US" sz="2800" b="1" dirty="0"/>
              <a:t>Convenience</a:t>
            </a:r>
            <a:r>
              <a:rPr lang="en-US" sz="2800" dirty="0"/>
              <a:t>. Even an individual user may work on many tasks at the same time. For instance, a user may be editing, listening to music, and compiling in parallel.</a:t>
            </a:r>
          </a:p>
        </p:txBody>
      </p:sp>
    </p:spTree>
    <p:extLst>
      <p:ext uri="{BB962C8B-B14F-4D97-AF65-F5344CB8AC3E}">
        <p14:creationId xmlns:p14="http://schemas.microsoft.com/office/powerpoint/2010/main" val="2293822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71" y="645957"/>
            <a:ext cx="9601196" cy="739092"/>
          </a:xfrm>
        </p:spPr>
        <p:txBody>
          <a:bodyPr>
            <a:normAutofit fontScale="90000"/>
          </a:bodyPr>
          <a:lstStyle/>
          <a:p>
            <a:r>
              <a:rPr lang="en-US" dirty="0" err="1"/>
              <a:t>Interprocess</a:t>
            </a:r>
            <a:r>
              <a:rPr lang="en-US" dirty="0"/>
              <a:t> Communication</a:t>
            </a:r>
          </a:p>
        </p:txBody>
      </p:sp>
      <p:sp>
        <p:nvSpPr>
          <p:cNvPr id="3" name="Content Placeholder 2"/>
          <p:cNvSpPr>
            <a:spLocks noGrp="1"/>
          </p:cNvSpPr>
          <p:nvPr>
            <p:ph idx="1"/>
          </p:nvPr>
        </p:nvSpPr>
        <p:spPr>
          <a:xfrm>
            <a:off x="753033" y="1385049"/>
            <a:ext cx="10650071" cy="4814045"/>
          </a:xfrm>
        </p:spPr>
        <p:txBody>
          <a:bodyPr>
            <a:normAutofit/>
          </a:bodyPr>
          <a:lstStyle/>
          <a:p>
            <a:pPr algn="just"/>
            <a:r>
              <a:rPr lang="en-US" sz="2800" dirty="0"/>
              <a:t>Cooperating processes require an </a:t>
            </a:r>
            <a:r>
              <a:rPr lang="en-US" sz="2800" dirty="0" err="1"/>
              <a:t>interprocess</a:t>
            </a:r>
            <a:r>
              <a:rPr lang="en-US" sz="2800" dirty="0"/>
              <a:t> communication (IPC) mechanism that will allow them to exchange data and information. There are two fundamental models of </a:t>
            </a:r>
            <a:r>
              <a:rPr lang="en-US" sz="2800" dirty="0" err="1"/>
              <a:t>interprocess</a:t>
            </a:r>
            <a:r>
              <a:rPr lang="en-US" sz="2800" dirty="0"/>
              <a:t> communication: shared memory and message passing. </a:t>
            </a:r>
          </a:p>
          <a:p>
            <a:pPr algn="just"/>
            <a:r>
              <a:rPr lang="en-US" sz="2800" dirty="0"/>
              <a:t>In </a:t>
            </a:r>
            <a:r>
              <a:rPr lang="en-US" sz="2800" b="1" dirty="0"/>
              <a:t>the shared-memory </a:t>
            </a:r>
            <a:r>
              <a:rPr lang="en-US" sz="2800" dirty="0"/>
              <a:t>model, a region of memory that is shared by cooperating processes is established. Processes can then exchange information by reading and writing data to the shared region. </a:t>
            </a:r>
          </a:p>
          <a:p>
            <a:pPr algn="just"/>
            <a:r>
              <a:rPr lang="en-US" sz="2800" dirty="0"/>
              <a:t>In </a:t>
            </a:r>
            <a:r>
              <a:rPr lang="en-US" sz="2800" b="1" dirty="0"/>
              <a:t>the message-passing </a:t>
            </a:r>
            <a:r>
              <a:rPr lang="en-US" sz="2800" dirty="0"/>
              <a:t>model, communication takes place by means of messages exchanged between the cooperating processes.</a:t>
            </a:r>
          </a:p>
        </p:txBody>
      </p:sp>
    </p:spTree>
    <p:extLst>
      <p:ext uri="{BB962C8B-B14F-4D97-AF65-F5344CB8AC3E}">
        <p14:creationId xmlns:p14="http://schemas.microsoft.com/office/powerpoint/2010/main" val="3521291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72850"/>
            <a:ext cx="9601196" cy="658409"/>
          </a:xfrm>
        </p:spPr>
        <p:txBody>
          <a:bodyPr>
            <a:normAutofit fontScale="90000"/>
          </a:bodyPr>
          <a:lstStyle/>
          <a:p>
            <a:r>
              <a:rPr lang="en-US" dirty="0"/>
              <a:t>Shared-Memory Systems</a:t>
            </a:r>
          </a:p>
        </p:txBody>
      </p:sp>
      <p:sp>
        <p:nvSpPr>
          <p:cNvPr id="3" name="Content Placeholder 2"/>
          <p:cNvSpPr>
            <a:spLocks noGrp="1"/>
          </p:cNvSpPr>
          <p:nvPr>
            <p:ph idx="1"/>
          </p:nvPr>
        </p:nvSpPr>
        <p:spPr>
          <a:xfrm>
            <a:off x="847165" y="1452282"/>
            <a:ext cx="10515600" cy="4746812"/>
          </a:xfrm>
        </p:spPr>
        <p:txBody>
          <a:bodyPr>
            <a:normAutofit/>
          </a:bodyPr>
          <a:lstStyle/>
          <a:p>
            <a:pPr algn="just"/>
            <a:r>
              <a:rPr lang="en-US" sz="2800" dirty="0" err="1"/>
              <a:t>Interprocess</a:t>
            </a:r>
            <a:r>
              <a:rPr lang="en-US" sz="2800" dirty="0"/>
              <a:t> communication using shared memory requires communicating processes to establish a region of shared memory. Typically, a shared-memory region resides in the address space of the process creating the shared-memory segment. </a:t>
            </a:r>
          </a:p>
          <a:p>
            <a:pPr algn="just"/>
            <a:r>
              <a:rPr lang="en-US" sz="2800" dirty="0"/>
              <a:t>Other processes that wish to communicate using this shared-memory segment must attach it to their address space. Recall that, normally, the operating system tries to prevent one process from accessing another process’s memory. Shared memory requires that two or more processes agree to remove this restriction.</a:t>
            </a:r>
          </a:p>
        </p:txBody>
      </p:sp>
    </p:spTree>
    <p:extLst>
      <p:ext uri="{BB962C8B-B14F-4D97-AF65-F5344CB8AC3E}">
        <p14:creationId xmlns:p14="http://schemas.microsoft.com/office/powerpoint/2010/main" val="52234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CONCEPT </a:t>
            </a:r>
          </a:p>
        </p:txBody>
      </p:sp>
      <p:sp>
        <p:nvSpPr>
          <p:cNvPr id="3" name="Content Placeholder 2"/>
          <p:cNvSpPr>
            <a:spLocks noGrp="1"/>
          </p:cNvSpPr>
          <p:nvPr>
            <p:ph idx="1"/>
          </p:nvPr>
        </p:nvSpPr>
        <p:spPr>
          <a:xfrm>
            <a:off x="1143000" y="1801906"/>
            <a:ext cx="9872871" cy="4294094"/>
          </a:xfrm>
        </p:spPr>
        <p:txBody>
          <a:bodyPr>
            <a:normAutofit/>
          </a:bodyPr>
          <a:lstStyle/>
          <a:p>
            <a:pPr marL="45720" indent="0">
              <a:lnSpc>
                <a:spcPct val="150000"/>
              </a:lnSpc>
              <a:buNone/>
            </a:pPr>
            <a:r>
              <a:rPr lang="en-US" sz="2400" b="1" dirty="0"/>
              <a:t>WHAT IS A PROCESS?</a:t>
            </a:r>
          </a:p>
          <a:p>
            <a:pPr marL="342900" indent="-342900">
              <a:lnSpc>
                <a:spcPct val="150000"/>
              </a:lnSpc>
            </a:pPr>
            <a:r>
              <a:rPr lang="en-US" sz="2400" dirty="0"/>
              <a:t>Informally a program in the execution is called a Process. Process is not the same as program. A process is more than a program code. </a:t>
            </a:r>
          </a:p>
          <a:p>
            <a:pPr marL="342900" indent="-342900">
              <a:lnSpc>
                <a:spcPct val="150000"/>
              </a:lnSpc>
            </a:pPr>
            <a:r>
              <a:rPr lang="en-US" sz="2400" dirty="0"/>
              <a:t>A process is an 'active' entity as opposed to program which is considered to be a 'passive' entity. </a:t>
            </a:r>
          </a:p>
          <a:p>
            <a:pPr marL="342900" indent="-342900">
              <a:lnSpc>
                <a:spcPct val="150000"/>
              </a:lnSpc>
            </a:pPr>
            <a:r>
              <a:rPr lang="en-US" sz="2400" dirty="0"/>
              <a:t>Attributes held by process include hardware state, memory, CPU etc.</a:t>
            </a:r>
            <a:endParaRPr lang="en-US" sz="2400" b="1" dirty="0"/>
          </a:p>
        </p:txBody>
      </p:sp>
    </p:spTree>
    <p:extLst>
      <p:ext uri="{BB962C8B-B14F-4D97-AF65-F5344CB8AC3E}">
        <p14:creationId xmlns:p14="http://schemas.microsoft.com/office/powerpoint/2010/main" val="2005173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9403"/>
            <a:ext cx="9601196" cy="658409"/>
          </a:xfrm>
        </p:spPr>
        <p:txBody>
          <a:bodyPr>
            <a:normAutofit fontScale="90000"/>
          </a:bodyPr>
          <a:lstStyle/>
          <a:p>
            <a:r>
              <a:rPr lang="en-US" dirty="0"/>
              <a:t>Message-Passing Systems</a:t>
            </a:r>
          </a:p>
        </p:txBody>
      </p:sp>
      <p:sp>
        <p:nvSpPr>
          <p:cNvPr id="3" name="Content Placeholder 2"/>
          <p:cNvSpPr>
            <a:spLocks noGrp="1"/>
          </p:cNvSpPr>
          <p:nvPr>
            <p:ph idx="1"/>
          </p:nvPr>
        </p:nvSpPr>
        <p:spPr>
          <a:xfrm>
            <a:off x="914400" y="1532965"/>
            <a:ext cx="10381129" cy="4733364"/>
          </a:xfrm>
        </p:spPr>
        <p:txBody>
          <a:bodyPr>
            <a:normAutofit/>
          </a:bodyPr>
          <a:lstStyle/>
          <a:p>
            <a:r>
              <a:rPr lang="en-US" sz="2800" dirty="0"/>
              <a:t>Another way to achieve the same effect is for the operating system to provide the means for cooperating processes to communicate with each other via a message-passing facility.</a:t>
            </a:r>
          </a:p>
          <a:p>
            <a:r>
              <a:rPr lang="en-US" sz="2800" dirty="0"/>
              <a:t>Message passing provides a mechanism to allow processes to communicate and to synchronize their actions without sharing the same address space. It is particularly useful in a distributed environment, where the communicating processes may reside on different computers connected by a network. For example, an Internet chat program could be designed so that chat participants communicate with one another by exchanging messages.</a:t>
            </a:r>
          </a:p>
        </p:txBody>
      </p:sp>
    </p:spTree>
    <p:extLst>
      <p:ext uri="{BB962C8B-B14F-4D97-AF65-F5344CB8AC3E}">
        <p14:creationId xmlns:p14="http://schemas.microsoft.com/office/powerpoint/2010/main" val="371094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9062"/>
            <a:ext cx="9601196" cy="712197"/>
          </a:xfrm>
        </p:spPr>
        <p:txBody>
          <a:bodyPr>
            <a:normAutofit fontScale="90000"/>
          </a:bodyPr>
          <a:lstStyle/>
          <a:p>
            <a:r>
              <a:rPr lang="en-US" dirty="0"/>
              <a:t>Communication in Client–Server Systems</a:t>
            </a:r>
          </a:p>
        </p:txBody>
      </p:sp>
      <p:sp>
        <p:nvSpPr>
          <p:cNvPr id="3" name="Content Placeholder 2"/>
          <p:cNvSpPr>
            <a:spLocks noGrp="1"/>
          </p:cNvSpPr>
          <p:nvPr>
            <p:ph idx="1"/>
          </p:nvPr>
        </p:nvSpPr>
        <p:spPr>
          <a:xfrm>
            <a:off x="833718" y="1532965"/>
            <a:ext cx="10515600" cy="4342903"/>
          </a:xfrm>
        </p:spPr>
        <p:txBody>
          <a:bodyPr>
            <a:normAutofit/>
          </a:bodyPr>
          <a:lstStyle/>
          <a:p>
            <a:pPr marL="0" indent="0">
              <a:buNone/>
            </a:pPr>
            <a:r>
              <a:rPr lang="en-US" b="1" dirty="0"/>
              <a:t>Sockets</a:t>
            </a:r>
          </a:p>
          <a:p>
            <a:pPr marL="0" indent="0">
              <a:buNone/>
            </a:pPr>
            <a:r>
              <a:rPr lang="en-US" dirty="0"/>
              <a:t>A </a:t>
            </a:r>
            <a:r>
              <a:rPr lang="en-US" b="1" dirty="0"/>
              <a:t>socket </a:t>
            </a:r>
            <a:r>
              <a:rPr lang="en-US" dirty="0"/>
              <a:t>is defined as an endpoint for communication. A pair of processes communicating over a network employs a pair of sockets—one for each process. A socket is identified by an IP address concatenated with a port number. </a:t>
            </a:r>
          </a:p>
          <a:p>
            <a:pPr marL="0" indent="0">
              <a:buNone/>
            </a:pPr>
            <a:r>
              <a:rPr lang="en-US" dirty="0"/>
              <a:t>The server waits for incoming client requests by listening to a specified port. Once a request is received, the server accepts a connection from the client socket to complete the connection. Servers implementing specific services listen to well-known ports (a telnet server listens to port 23; an FTP server listens to port 21; and a web, or HTTP, server listens to port 80). All ports below 1024 are considered </a:t>
            </a:r>
            <a:r>
              <a:rPr lang="en-US" b="1" i="1" dirty="0"/>
              <a:t>well known. </a:t>
            </a:r>
            <a:endParaRPr lang="en-US" dirty="0"/>
          </a:p>
        </p:txBody>
      </p:sp>
    </p:spTree>
    <p:extLst>
      <p:ext uri="{BB962C8B-B14F-4D97-AF65-F5344CB8AC3E}">
        <p14:creationId xmlns:p14="http://schemas.microsoft.com/office/powerpoint/2010/main" val="409169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5957"/>
            <a:ext cx="9601196" cy="644962"/>
          </a:xfrm>
        </p:spPr>
        <p:txBody>
          <a:bodyPr>
            <a:normAutofit fontScale="90000"/>
          </a:bodyPr>
          <a:lstStyle/>
          <a:p>
            <a:r>
              <a:rPr lang="en-US" dirty="0"/>
              <a:t>Communication in Client–Server Systems</a:t>
            </a:r>
          </a:p>
        </p:txBody>
      </p:sp>
      <p:sp>
        <p:nvSpPr>
          <p:cNvPr id="3" name="Content Placeholder 2"/>
          <p:cNvSpPr>
            <a:spLocks noGrp="1"/>
          </p:cNvSpPr>
          <p:nvPr>
            <p:ph idx="1"/>
          </p:nvPr>
        </p:nvSpPr>
        <p:spPr>
          <a:xfrm>
            <a:off x="900953" y="1290919"/>
            <a:ext cx="10461812" cy="4773705"/>
          </a:xfrm>
        </p:spPr>
        <p:txBody>
          <a:bodyPr>
            <a:noAutofit/>
          </a:bodyPr>
          <a:lstStyle/>
          <a:p>
            <a:r>
              <a:rPr lang="en-US" sz="2800" dirty="0"/>
              <a:t>When a client process initiates a request for a connection, it is assigned a port by its host computer. This port has some arbitrary number greater than 1024. </a:t>
            </a:r>
          </a:p>
          <a:p>
            <a:r>
              <a:rPr lang="en-US" sz="2800" dirty="0"/>
              <a:t>For example, if a client on host X with IP address 146.86.5.20 wishes to establish a connection with a web server (which is listening on port 80) at address 161.25.19.8, host X may be assigned port 1625. </a:t>
            </a:r>
          </a:p>
          <a:p>
            <a:r>
              <a:rPr lang="en-US" sz="2800" dirty="0"/>
              <a:t>The connection will consist of a pair of sockets: (146.86.5.20:1625) on host X and (161.25.19.8:80) on the web server. </a:t>
            </a:r>
          </a:p>
          <a:p>
            <a:r>
              <a:rPr lang="en-US" sz="2800" dirty="0"/>
              <a:t>The packets traveling between the hosts are delivered to the appropriate process based on the destination port number.</a:t>
            </a:r>
          </a:p>
        </p:txBody>
      </p:sp>
    </p:spTree>
    <p:extLst>
      <p:ext uri="{BB962C8B-B14F-4D97-AF65-F5344CB8AC3E}">
        <p14:creationId xmlns:p14="http://schemas.microsoft.com/office/powerpoint/2010/main" val="353269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Client–Server Systems</a:t>
            </a:r>
          </a:p>
        </p:txBody>
      </p:sp>
      <p:sp>
        <p:nvSpPr>
          <p:cNvPr id="3" name="Content Placeholder 2"/>
          <p:cNvSpPr>
            <a:spLocks noGrp="1"/>
          </p:cNvSpPr>
          <p:nvPr>
            <p:ph idx="1"/>
          </p:nvPr>
        </p:nvSpPr>
        <p:spPr>
          <a:xfrm>
            <a:off x="833718" y="2556931"/>
            <a:ext cx="10582835" cy="3628715"/>
          </a:xfrm>
        </p:spPr>
        <p:txBody>
          <a:bodyPr>
            <a:normAutofit/>
          </a:bodyPr>
          <a:lstStyle/>
          <a:p>
            <a:r>
              <a:rPr lang="en-US" sz="2800" dirty="0"/>
              <a:t>A client communicates with the server by creating a socket and connecting to the port on which the server is listening.  </a:t>
            </a:r>
          </a:p>
          <a:p>
            <a:r>
              <a:rPr lang="en-US" sz="2800" dirty="0"/>
              <a:t>The client creates a Socket and requests a connection with the server at IP address 127.0.0.1 on port 6013. </a:t>
            </a:r>
          </a:p>
          <a:p>
            <a:r>
              <a:rPr lang="en-US" sz="2800" dirty="0"/>
              <a:t>Once the connection is made, the client can read from the socket using normal stream I/O statements.</a:t>
            </a:r>
          </a:p>
        </p:txBody>
      </p:sp>
    </p:spTree>
    <p:extLst>
      <p:ext uri="{BB962C8B-B14F-4D97-AF65-F5344CB8AC3E}">
        <p14:creationId xmlns:p14="http://schemas.microsoft.com/office/powerpoint/2010/main" val="96842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434788"/>
            <a:ext cx="11107271" cy="1004047"/>
          </a:xfrm>
        </p:spPr>
        <p:txBody>
          <a:bodyPr>
            <a:noAutofit/>
          </a:bodyPr>
          <a:lstStyle/>
          <a:p>
            <a:r>
              <a:rPr lang="en-US" sz="2800" b="1" dirty="0"/>
              <a:t>Process memory is divided into four sections for efficient working :</a:t>
            </a:r>
          </a:p>
        </p:txBody>
      </p:sp>
      <p:sp>
        <p:nvSpPr>
          <p:cNvPr id="3" name="Content Placeholder 2"/>
          <p:cNvSpPr>
            <a:spLocks noGrp="1"/>
          </p:cNvSpPr>
          <p:nvPr>
            <p:ph idx="1"/>
          </p:nvPr>
        </p:nvSpPr>
        <p:spPr>
          <a:xfrm>
            <a:off x="1116105" y="1680881"/>
            <a:ext cx="10905565" cy="4975413"/>
          </a:xfrm>
        </p:spPr>
        <p:txBody>
          <a:bodyPr>
            <a:normAutofit/>
          </a:bodyPr>
          <a:lstStyle/>
          <a:p>
            <a:r>
              <a:rPr lang="en-US" dirty="0"/>
              <a:t>The </a:t>
            </a:r>
            <a:r>
              <a:rPr lang="en-US" b="1" dirty="0"/>
              <a:t>text section </a:t>
            </a:r>
            <a:r>
              <a:rPr lang="en-US" dirty="0"/>
              <a:t>is made up of the compiled program code, read in from non-volatile storage when the program is launched.</a:t>
            </a:r>
          </a:p>
          <a:p>
            <a:r>
              <a:rPr lang="en-US" dirty="0"/>
              <a:t>The </a:t>
            </a:r>
            <a:r>
              <a:rPr lang="en-US" b="1" dirty="0"/>
              <a:t>data section </a:t>
            </a:r>
            <a:r>
              <a:rPr lang="en-US" dirty="0"/>
              <a:t>is made up the global and static variables, allocated and initialized prior to executing the main.</a:t>
            </a:r>
          </a:p>
          <a:p>
            <a:r>
              <a:rPr lang="en-US" dirty="0"/>
              <a:t>The </a:t>
            </a:r>
            <a:r>
              <a:rPr lang="en-US" b="1" dirty="0"/>
              <a:t>heap </a:t>
            </a:r>
            <a:r>
              <a:rPr lang="en-US" dirty="0"/>
              <a:t>is used for the dynamic memory allocation, and is managed via calls to new, delete, </a:t>
            </a:r>
            <a:r>
              <a:rPr lang="en-US" dirty="0" err="1"/>
              <a:t>malloc</a:t>
            </a:r>
            <a:r>
              <a:rPr lang="en-US" dirty="0"/>
              <a:t>, free, etc.</a:t>
            </a:r>
          </a:p>
          <a:p>
            <a:r>
              <a:rPr lang="en-US" dirty="0"/>
              <a:t>The </a:t>
            </a:r>
            <a:r>
              <a:rPr lang="en-US" b="1" dirty="0"/>
              <a:t>stack</a:t>
            </a:r>
            <a:r>
              <a:rPr lang="en-US" dirty="0"/>
              <a:t> is used for local variables. Space on the stack is reserved for local variables when they are declared.</a:t>
            </a:r>
          </a:p>
          <a:p>
            <a:endParaRPr lang="en-US" dirty="0"/>
          </a:p>
        </p:txBody>
      </p:sp>
    </p:spTree>
    <p:extLst>
      <p:ext uri="{BB962C8B-B14F-4D97-AF65-F5344CB8AC3E}">
        <p14:creationId xmlns:p14="http://schemas.microsoft.com/office/powerpoint/2010/main" val="126160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diagram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745973"/>
              </p:ext>
            </p:extLst>
          </p:nvPr>
        </p:nvGraphicFramePr>
        <p:xfrm>
          <a:off x="4285129" y="2473049"/>
          <a:ext cx="2590800" cy="3779835"/>
        </p:xfrm>
        <a:graphic>
          <a:graphicData uri="http://schemas.openxmlformats.org/drawingml/2006/table">
            <a:tbl>
              <a:tblPr firstRow="1" bandRow="1">
                <a:tableStyleId>{125E5076-3810-47DD-B79F-674D7AD40C01}</a:tableStyleId>
              </a:tblPr>
              <a:tblGrid>
                <a:gridCol w="2590800">
                  <a:extLst>
                    <a:ext uri="{9D8B030D-6E8A-4147-A177-3AD203B41FA5}">
                      <a16:colId xmlns:a16="http://schemas.microsoft.com/office/drawing/2014/main" val="20000"/>
                    </a:ext>
                  </a:extLst>
                </a:gridCol>
              </a:tblGrid>
              <a:tr h="755967">
                <a:tc>
                  <a:txBody>
                    <a:bodyPr/>
                    <a:lstStyle/>
                    <a:p>
                      <a:r>
                        <a:rPr lang="en-US" sz="2400" dirty="0"/>
                        <a:t>Stack</a:t>
                      </a:r>
                      <a:endParaRPr lang="en-US" sz="2400" b="0" dirty="0">
                        <a:solidFill>
                          <a:schemeClr val="tx1"/>
                        </a:solidFill>
                      </a:endParaRPr>
                    </a:p>
                  </a:txBody>
                  <a:tcPr/>
                </a:tc>
                <a:extLst>
                  <a:ext uri="{0D108BD9-81ED-4DB2-BD59-A6C34878D82A}">
                    <a16:rowId xmlns:a16="http://schemas.microsoft.com/office/drawing/2014/main" val="10000"/>
                  </a:ext>
                </a:extLst>
              </a:tr>
              <a:tr h="755967">
                <a:tc>
                  <a:txBody>
                    <a:bodyPr/>
                    <a:lstStyle/>
                    <a:p>
                      <a:endParaRPr lang="en-US" dirty="0"/>
                    </a:p>
                  </a:txBody>
                  <a:tcPr/>
                </a:tc>
                <a:extLst>
                  <a:ext uri="{0D108BD9-81ED-4DB2-BD59-A6C34878D82A}">
                    <a16:rowId xmlns:a16="http://schemas.microsoft.com/office/drawing/2014/main" val="10001"/>
                  </a:ext>
                </a:extLst>
              </a:tr>
              <a:tr h="755967">
                <a:tc>
                  <a:txBody>
                    <a:bodyPr/>
                    <a:lstStyle/>
                    <a:p>
                      <a:r>
                        <a:rPr lang="en-US" sz="2400" dirty="0"/>
                        <a:t>Heap </a:t>
                      </a:r>
                    </a:p>
                  </a:txBody>
                  <a:tcPr/>
                </a:tc>
                <a:extLst>
                  <a:ext uri="{0D108BD9-81ED-4DB2-BD59-A6C34878D82A}">
                    <a16:rowId xmlns:a16="http://schemas.microsoft.com/office/drawing/2014/main" val="10002"/>
                  </a:ext>
                </a:extLst>
              </a:tr>
              <a:tr h="755967">
                <a:tc>
                  <a:txBody>
                    <a:bodyPr/>
                    <a:lstStyle/>
                    <a:p>
                      <a:r>
                        <a:rPr lang="en-US" sz="2400" dirty="0"/>
                        <a:t>Data </a:t>
                      </a:r>
                    </a:p>
                  </a:txBody>
                  <a:tcPr/>
                </a:tc>
                <a:extLst>
                  <a:ext uri="{0D108BD9-81ED-4DB2-BD59-A6C34878D82A}">
                    <a16:rowId xmlns:a16="http://schemas.microsoft.com/office/drawing/2014/main" val="10003"/>
                  </a:ext>
                </a:extLst>
              </a:tr>
              <a:tr h="755967">
                <a:tc>
                  <a:txBody>
                    <a:bodyPr/>
                    <a:lstStyle/>
                    <a:p>
                      <a:r>
                        <a:rPr lang="en-US" sz="2400" dirty="0"/>
                        <a:t>Text</a:t>
                      </a:r>
                      <a:r>
                        <a:rPr lang="en-US" dirty="0"/>
                        <a:t> </a:t>
                      </a:r>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4800600" y="2895600"/>
            <a:ext cx="0" cy="365760"/>
          </a:xfrm>
          <a:prstGeom prst="straightConnector1">
            <a:avLst/>
          </a:prstGeom>
          <a:ln>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8006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855" y="901450"/>
            <a:ext cx="9601196" cy="1303867"/>
          </a:xfrm>
        </p:spPr>
        <p:txBody>
          <a:bodyPr/>
          <a:lstStyle/>
          <a:p>
            <a:r>
              <a:rPr lang="en-US" dirty="0"/>
              <a:t>Process control block (PCB)</a:t>
            </a:r>
          </a:p>
        </p:txBody>
      </p:sp>
      <p:sp>
        <p:nvSpPr>
          <p:cNvPr id="3" name="Content Placeholder 2"/>
          <p:cNvSpPr>
            <a:spLocks noGrp="1"/>
          </p:cNvSpPr>
          <p:nvPr>
            <p:ph idx="1"/>
          </p:nvPr>
        </p:nvSpPr>
        <p:spPr>
          <a:xfrm>
            <a:off x="927847" y="2556931"/>
            <a:ext cx="10233212" cy="3521139"/>
          </a:xfrm>
        </p:spPr>
        <p:txBody>
          <a:bodyPr>
            <a:noAutofit/>
          </a:bodyPr>
          <a:lstStyle/>
          <a:p>
            <a:pPr>
              <a:lnSpc>
                <a:spcPct val="150000"/>
              </a:lnSpc>
            </a:pPr>
            <a:r>
              <a:rPr lang="en-US" sz="2800" dirty="0"/>
              <a:t>This is a data structure an operating system will create for each process.</a:t>
            </a:r>
          </a:p>
          <a:p>
            <a:pPr>
              <a:lnSpc>
                <a:spcPct val="150000"/>
              </a:lnSpc>
            </a:pPr>
            <a:r>
              <a:rPr lang="en-US" sz="2800" dirty="0"/>
              <a:t>One program can be several processes. Like is if you open a browser many times . Each will have its own PCB with different resources .</a:t>
            </a:r>
          </a:p>
          <a:p>
            <a:pPr>
              <a:lnSpc>
                <a:spcPct val="150000"/>
              </a:lnSpc>
            </a:pPr>
            <a:r>
              <a:rPr lang="en-US" sz="2800" dirty="0"/>
              <a:t>Some of the information contained in the PCB:</a:t>
            </a:r>
          </a:p>
          <a:p>
            <a:pPr marL="0" indent="0">
              <a:lnSpc>
                <a:spcPct val="150000"/>
              </a:lnSpc>
              <a:buNone/>
            </a:pPr>
            <a:endParaRPr lang="en-US" sz="2800" dirty="0"/>
          </a:p>
        </p:txBody>
      </p:sp>
    </p:spTree>
    <p:extLst>
      <p:ext uri="{BB962C8B-B14F-4D97-AF65-F5344CB8AC3E}">
        <p14:creationId xmlns:p14="http://schemas.microsoft.com/office/powerpoint/2010/main" val="160527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838200"/>
          </a:xfrm>
        </p:spPr>
        <p:txBody>
          <a:bodyPr>
            <a:normAutofit/>
          </a:bodyPr>
          <a:lstStyle/>
          <a:p>
            <a:r>
              <a:rPr lang="en-US" dirty="0"/>
              <a:t>Process control block (PCB) cont’d</a:t>
            </a:r>
          </a:p>
        </p:txBody>
      </p:sp>
      <p:sp>
        <p:nvSpPr>
          <p:cNvPr id="3" name="Content Placeholder 2"/>
          <p:cNvSpPr>
            <a:spLocks noGrp="1"/>
          </p:cNvSpPr>
          <p:nvPr>
            <p:ph idx="1"/>
          </p:nvPr>
        </p:nvSpPr>
        <p:spPr>
          <a:xfrm>
            <a:off x="1089212" y="1295400"/>
            <a:ext cx="9991164" cy="5029200"/>
          </a:xfrm>
        </p:spPr>
        <p:txBody>
          <a:bodyPr>
            <a:normAutofit/>
          </a:bodyPr>
          <a:lstStyle/>
          <a:p>
            <a:r>
              <a:rPr lang="en-US" b="1" dirty="0"/>
              <a:t>Process State </a:t>
            </a:r>
            <a:r>
              <a:rPr lang="en-US" dirty="0"/>
              <a:t>- It can be running, waiting etc.</a:t>
            </a:r>
          </a:p>
          <a:p>
            <a:r>
              <a:rPr lang="en-US" b="1" dirty="0"/>
              <a:t>Process ID </a:t>
            </a:r>
            <a:r>
              <a:rPr lang="en-US" dirty="0"/>
              <a:t>and </a:t>
            </a:r>
            <a:r>
              <a:rPr lang="en-US" b="1" dirty="0"/>
              <a:t>parent process ID</a:t>
            </a:r>
            <a:r>
              <a:rPr lang="en-US" dirty="0"/>
              <a:t>.</a:t>
            </a:r>
          </a:p>
          <a:p>
            <a:r>
              <a:rPr lang="en-US" b="1" dirty="0"/>
              <a:t>CPU registers and Program Counter</a:t>
            </a:r>
            <a:r>
              <a:rPr lang="en-US" dirty="0"/>
              <a:t>. </a:t>
            </a:r>
            <a:r>
              <a:rPr lang="en-US" b="1" dirty="0"/>
              <a:t>Program Counter</a:t>
            </a:r>
            <a:r>
              <a:rPr lang="en-US" dirty="0"/>
              <a:t> holds the address of the next instruction to be executed for that process.</a:t>
            </a:r>
          </a:p>
          <a:p>
            <a:r>
              <a:rPr lang="en-US" b="1" dirty="0"/>
              <a:t>CPU Scheduling information </a:t>
            </a:r>
            <a:r>
              <a:rPr lang="en-US" dirty="0"/>
              <a:t>- Such as priority information and pointers to scheduling queues.</a:t>
            </a:r>
          </a:p>
          <a:p>
            <a:r>
              <a:rPr lang="en-US" b="1" dirty="0"/>
              <a:t>Memory Management information </a:t>
            </a:r>
            <a:r>
              <a:rPr lang="en-US" dirty="0"/>
              <a:t>- </a:t>
            </a:r>
            <a:r>
              <a:rPr lang="en-US" dirty="0" err="1"/>
              <a:t>Eg</a:t>
            </a:r>
            <a:r>
              <a:rPr lang="en-US" dirty="0"/>
              <a:t>. page tables or segment tables.</a:t>
            </a:r>
          </a:p>
          <a:p>
            <a:r>
              <a:rPr lang="en-US" b="1" dirty="0"/>
              <a:t>Accounting information </a:t>
            </a:r>
            <a:r>
              <a:rPr lang="en-US" dirty="0"/>
              <a:t>- user and kernel CPU time consumed, account numbers, limits, etc.</a:t>
            </a:r>
          </a:p>
          <a:p>
            <a:r>
              <a:rPr lang="en-US" b="1" dirty="0"/>
              <a:t>I/O Status information </a:t>
            </a:r>
            <a:r>
              <a:rPr lang="en-US" dirty="0"/>
              <a:t>- Devices allocated, open file tables, etc.</a:t>
            </a:r>
          </a:p>
          <a:p>
            <a:endParaRPr lang="en-US" dirty="0"/>
          </a:p>
        </p:txBody>
      </p:sp>
    </p:spTree>
    <p:extLst>
      <p:ext uri="{BB962C8B-B14F-4D97-AF65-F5344CB8AC3E}">
        <p14:creationId xmlns:p14="http://schemas.microsoft.com/office/powerpoint/2010/main" val="379560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STATE</a:t>
            </a:r>
            <a:br>
              <a:rPr lang="en-US" b="1" dirty="0"/>
            </a:br>
            <a:endParaRPr lang="en-US" dirty="0"/>
          </a:p>
        </p:txBody>
      </p:sp>
      <p:sp>
        <p:nvSpPr>
          <p:cNvPr id="3" name="Content Placeholder 2"/>
          <p:cNvSpPr>
            <a:spLocks noGrp="1"/>
          </p:cNvSpPr>
          <p:nvPr>
            <p:ph idx="1"/>
          </p:nvPr>
        </p:nvSpPr>
        <p:spPr>
          <a:xfrm>
            <a:off x="1698813" y="2610720"/>
            <a:ext cx="9601196" cy="3318936"/>
          </a:xfrm>
        </p:spPr>
        <p:txBody>
          <a:bodyPr>
            <a:normAutofit lnSpcReduction="10000"/>
          </a:bodyPr>
          <a:lstStyle/>
          <a:p>
            <a:r>
              <a:rPr lang="en-US" dirty="0"/>
              <a:t>Processes can be any of the following states :</a:t>
            </a:r>
          </a:p>
          <a:p>
            <a:pPr marL="0" indent="0">
              <a:buNone/>
            </a:pPr>
            <a:r>
              <a:rPr lang="en-US" b="1" dirty="0"/>
              <a:t>New</a:t>
            </a:r>
            <a:r>
              <a:rPr lang="en-US" dirty="0"/>
              <a:t>. The process is being created.</a:t>
            </a:r>
          </a:p>
          <a:p>
            <a:pPr marL="0" indent="0">
              <a:buNone/>
            </a:pPr>
            <a:r>
              <a:rPr lang="en-US" b="1" dirty="0"/>
              <a:t>Ready</a:t>
            </a:r>
            <a:r>
              <a:rPr lang="en-US" dirty="0"/>
              <a:t>. The process is waiting to be assigned to a processor.</a:t>
            </a:r>
          </a:p>
          <a:p>
            <a:pPr marL="0" indent="0">
              <a:buNone/>
            </a:pPr>
            <a:r>
              <a:rPr lang="en-US" b="1" dirty="0"/>
              <a:t>Running</a:t>
            </a:r>
            <a:r>
              <a:rPr lang="en-US" dirty="0"/>
              <a:t>. Instructions are being executed.</a:t>
            </a:r>
          </a:p>
          <a:p>
            <a:pPr marL="0" indent="0">
              <a:buNone/>
            </a:pPr>
            <a:r>
              <a:rPr lang="en-US" b="1" dirty="0"/>
              <a:t>Waiting</a:t>
            </a:r>
            <a:r>
              <a:rPr lang="en-US" dirty="0"/>
              <a:t>. The process is waiting for some event to occur (such as an I/O completion or reception of a signal).</a:t>
            </a:r>
          </a:p>
          <a:p>
            <a:pPr marL="0" indent="0">
              <a:buNone/>
            </a:pPr>
            <a:r>
              <a:rPr lang="en-US" b="1" dirty="0"/>
              <a:t>Terminated</a:t>
            </a:r>
            <a:r>
              <a:rPr lang="en-US" dirty="0"/>
              <a:t>. The process has finished execution.</a:t>
            </a:r>
          </a:p>
        </p:txBody>
      </p:sp>
    </p:spTree>
    <p:extLst>
      <p:ext uri="{BB962C8B-B14F-4D97-AF65-F5344CB8AC3E}">
        <p14:creationId xmlns:p14="http://schemas.microsoft.com/office/powerpoint/2010/main" val="322543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02659" y="645460"/>
            <a:ext cx="10260106" cy="552674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18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226</TotalTime>
  <Words>2526</Words>
  <Application>Microsoft Office PowerPoint</Application>
  <PresentationFormat>Widescreen</PresentationFormat>
  <Paragraphs>144</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Garamond</vt:lpstr>
      <vt:lpstr>Helvetica</vt:lpstr>
      <vt:lpstr>Organic</vt:lpstr>
      <vt:lpstr>PROCESS MANAGEMENT </vt:lpstr>
      <vt:lpstr>LECTURE  OBJECTIVES</vt:lpstr>
      <vt:lpstr>PROCESS CONCEPT </vt:lpstr>
      <vt:lpstr>Process memory is divided into four sections for efficient working :</vt:lpstr>
      <vt:lpstr>Process diagram </vt:lpstr>
      <vt:lpstr>Process control block (PCB)</vt:lpstr>
      <vt:lpstr>Process control block (PCB) cont’d</vt:lpstr>
      <vt:lpstr>PROCESS STATE </vt:lpstr>
      <vt:lpstr>PowerPoint Presentation</vt:lpstr>
      <vt:lpstr>Threads</vt:lpstr>
      <vt:lpstr>Process Scheduling</vt:lpstr>
      <vt:lpstr>Process Scheduling</vt:lpstr>
      <vt:lpstr>Process Scheduling cont’d</vt:lpstr>
      <vt:lpstr>Scheduling Queues</vt:lpstr>
      <vt:lpstr>Types of Schedulers</vt:lpstr>
      <vt:lpstr>Scheduler cont’d </vt:lpstr>
      <vt:lpstr>Context switch </vt:lpstr>
      <vt:lpstr>Context switch  cont’d</vt:lpstr>
      <vt:lpstr> Process Creation </vt:lpstr>
      <vt:lpstr>Daemon </vt:lpstr>
      <vt:lpstr>Process Creation cont’d</vt:lpstr>
      <vt:lpstr>Options for parent process</vt:lpstr>
      <vt:lpstr>Process Termination</vt:lpstr>
      <vt:lpstr>Reasons why processes are terminated.</vt:lpstr>
      <vt:lpstr>Process Termination cont’d</vt:lpstr>
      <vt:lpstr>Inter process Communication</vt:lpstr>
      <vt:lpstr>Inter-process Communication</vt:lpstr>
      <vt:lpstr>Interprocess Communication</vt:lpstr>
      <vt:lpstr>Shared-Memory Systems</vt:lpstr>
      <vt:lpstr>Message-Passing Systems</vt:lpstr>
      <vt:lpstr>Communication in Client–Server Systems</vt:lpstr>
      <vt:lpstr>Communication in Client–Server Systems</vt:lpstr>
      <vt:lpstr>Communication in Client–Server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Glooria Munguci C</dc:creator>
  <cp:lastModifiedBy>Munguci</cp:lastModifiedBy>
  <cp:revision>12</cp:revision>
  <dcterms:created xsi:type="dcterms:W3CDTF">2017-10-25T08:15:17Z</dcterms:created>
  <dcterms:modified xsi:type="dcterms:W3CDTF">2020-11-30T13:36:04Z</dcterms:modified>
</cp:coreProperties>
</file>