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7" r:id="rId2"/>
    <p:sldId id="258" r:id="rId3"/>
    <p:sldId id="259" r:id="rId4"/>
    <p:sldId id="260" r:id="rId5"/>
    <p:sldId id="261" r:id="rId6"/>
    <p:sldId id="262" r:id="rId7"/>
    <p:sldId id="266" r:id="rId8"/>
    <p:sldId id="264" r:id="rId9"/>
    <p:sldId id="265" r:id="rId10"/>
    <p:sldId id="263" r:id="rId11"/>
    <p:sldId id="267" r:id="rId12"/>
    <p:sldId id="268" r:id="rId13"/>
    <p:sldId id="269" r:id="rId14"/>
    <p:sldId id="270" r:id="rId15"/>
    <p:sldId id="271" r:id="rId16"/>
    <p:sldId id="272" r:id="rId17"/>
    <p:sldId id="273" r:id="rId18"/>
    <p:sldId id="281" r:id="rId19"/>
    <p:sldId id="282" r:id="rId20"/>
    <p:sldId id="283" r:id="rId21"/>
    <p:sldId id="284" r:id="rId22"/>
    <p:sldId id="285" r:id="rId23"/>
    <p:sldId id="286" r:id="rId24"/>
    <p:sldId id="287" r:id="rId25"/>
    <p:sldId id="288" r:id="rId26"/>
    <p:sldId id="289" r:id="rId27"/>
    <p:sldId id="274" r:id="rId28"/>
    <p:sldId id="275" r:id="rId29"/>
    <p:sldId id="276" r:id="rId30"/>
    <p:sldId id="277" r:id="rId31"/>
    <p:sldId id="278" r:id="rId32"/>
    <p:sldId id="279" r:id="rId33"/>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D6312135-3779-48BA-98B9-DD6EF8848E7D}" type="datetimeFigureOut">
              <a:rPr lang="en-US" smtClean="0"/>
              <a:t>3/22/2016</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55C76D03-A012-4C65-B169-756FA7EA176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28EEBF8F-A1EC-4575-87E5-C612B471442D}" type="datetimeFigureOut">
              <a:rPr lang="en-US" smtClean="0"/>
              <a:pPr/>
              <a:t>3/22/2016</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929B8A39-501C-4A3D-B5F7-F275CFC570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B8A39-501C-4A3D-B5F7-F275CFC570B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CFCA4-3D85-4767-8DC1-1EAEABBD93A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CFCA4-3D85-4767-8DC1-1EAEABBD93A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CFCA4-3D85-4767-8DC1-1EAEABBD93A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CFCA4-3D85-4767-8DC1-1EAEABBD93A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3CFCA4-3D85-4767-8DC1-1EAEABBD93A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CFCA4-3D85-4767-8DC1-1EAEABBD93A8}"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CFCA4-3D85-4767-8DC1-1EAEABBD93A8}" type="datetimeFigureOut">
              <a:rPr lang="en-US" smtClean="0"/>
              <a:pPr/>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CFCA4-3D85-4767-8DC1-1EAEABBD93A8}" type="datetimeFigureOut">
              <a:rPr lang="en-US" smtClean="0"/>
              <a:pPr/>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CFCA4-3D85-4767-8DC1-1EAEABBD93A8}" type="datetimeFigureOut">
              <a:rPr lang="en-US" smtClean="0"/>
              <a:pPr/>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CFCA4-3D85-4767-8DC1-1EAEABBD93A8}"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CFCA4-3D85-4767-8DC1-1EAEABBD93A8}"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160E-59FD-47E7-A108-11991A8C9F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CFCA4-3D85-4767-8DC1-1EAEABBD93A8}" type="datetimeFigureOut">
              <a:rPr lang="en-US" smtClean="0"/>
              <a:pPr/>
              <a:t>3/22/2016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2160E-59FD-47E7-A108-11991A8C9F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DVS 1203 Political Economy of Africa and Development</a:t>
            </a:r>
            <a:r>
              <a:rPr lang="en-US" b="1" dirty="0" smtClean="0"/>
              <a:t/>
            </a:r>
            <a:br>
              <a:rPr lang="en-US" b="1" dirty="0" smtClean="0"/>
            </a:br>
            <a:r>
              <a:rPr lang="en-US" sz="3600" b="1" dirty="0" smtClean="0"/>
              <a:t>AFRICANS </a:t>
            </a:r>
            <a:r>
              <a:rPr lang="en-US" sz="3600" b="1" dirty="0" smtClean="0"/>
              <a:t>RESPONSE TO COLONIAL RULE</a:t>
            </a:r>
            <a:endParaRPr lang="en-US" sz="3600" b="1" dirty="0"/>
          </a:p>
        </p:txBody>
      </p:sp>
      <p:sp>
        <p:nvSpPr>
          <p:cNvPr id="3" name="Content Placeholder 2"/>
          <p:cNvSpPr>
            <a:spLocks noGrp="1"/>
          </p:cNvSpPr>
          <p:nvPr>
            <p:ph idx="1"/>
          </p:nvPr>
        </p:nvSpPr>
        <p:spPr/>
        <p:txBody>
          <a:bodyPr/>
          <a:lstStyle/>
          <a:p>
            <a:pPr algn="just"/>
            <a:r>
              <a:rPr lang="en-US" dirty="0" smtClean="0"/>
              <a:t>The scramble and partition of Africa was followed by its partition. These two were largely peaceful. The scramble and partition exercises were soon followed by the imposition of colonial rule that was done through a combination of force and diplomacy.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However, to consider resistors as unforesighted is to ignore facts of history. Those who collaborated never became more modern than others who resisted. Therefore the correlation between resistance and “backwardness” is unsound. Moreover, some resistors like Menelik II of Ethiopia did not cause “his own doom”. Instead his action at Adowa performed a permanent humiliation of the Italians to date.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lstStyle/>
          <a:p>
            <a:pPr algn="just"/>
            <a:r>
              <a:rPr lang="en-US" dirty="0" smtClean="0"/>
              <a:t>Some scholars refer to resistors as rebellious people who were difficult to tame and therefore picked arms to fight the established rule. However, considering resistors as rebels has been contested. It has been argued that a rebel is a person who fights a democratically established government. African resistors were fighting against illegitimate colonial governments not voted by Africans.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Other scholars describe resistors as heroes. Resistors were fully aware of the military might of invaders but chose to fight. They went to the extent of sacrificing their lives in defense of their mother land. </a:t>
            </a:r>
          </a:p>
          <a:p>
            <a:pPr algn="just"/>
            <a:r>
              <a:rPr lang="en-US" dirty="0" smtClean="0"/>
              <a:t>The truth however, is that whether one collaborated or resisted the fate was the same. They all lost independence with the exception of Ethiopia that resisted  Italy.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r>
              <a:rPr lang="en-US" b="1" dirty="0" smtClean="0"/>
              <a:t>Why did some African Communities opt for Armed Struggle to Safeguard their Independence?</a:t>
            </a:r>
          </a:p>
          <a:p>
            <a:pPr algn="just">
              <a:buNone/>
            </a:pPr>
            <a:r>
              <a:rPr lang="en-US" dirty="0" smtClean="0"/>
              <a:t>1)These African societies did not trust the European imperialists who became allies of their African opponents. At the time when European colonial rule was imposed on the African continent, some African communities were engaged in wars with one another. </a:t>
            </a:r>
          </a:p>
          <a:p>
            <a:pPr algn="ctr">
              <a:buNone/>
            </a:pPr>
            <a:endParaRPr lang="en-US"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Resistance Cont’d?</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So any European power that was identified with a rival African community could not be trusted to be dealt with through diplomatic channels. E.g. the kingdoms of Bunyoro and Buganda in Uganda during this period.</a:t>
            </a:r>
          </a:p>
          <a:p>
            <a:pPr algn="just"/>
            <a:r>
              <a:rPr lang="en-US" dirty="0" smtClean="0"/>
              <a:t>The British used Buganda as a centre from which colonial rule was extended to other parts of Uganda. Kabalega resisted the British because they had allied with Buganda.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Resistance Cont’d?</a:t>
            </a:r>
            <a:endParaRPr lang="en-US" dirty="0"/>
          </a:p>
        </p:txBody>
      </p:sp>
      <p:sp>
        <p:nvSpPr>
          <p:cNvPr id="3" name="Content Placeholder 2"/>
          <p:cNvSpPr>
            <a:spLocks noGrp="1"/>
          </p:cNvSpPr>
          <p:nvPr>
            <p:ph idx="1"/>
          </p:nvPr>
        </p:nvSpPr>
        <p:spPr/>
        <p:txBody>
          <a:bodyPr/>
          <a:lstStyle/>
          <a:p>
            <a:pPr algn="just">
              <a:buNone/>
            </a:pPr>
            <a:r>
              <a:rPr lang="en-US" dirty="0" smtClean="0"/>
              <a:t>   2) Some of the imperial interests of African rulers clashed with those of the European imperialists. In that case the option of an armed struggle was used. For example, </a:t>
            </a:r>
            <a:r>
              <a:rPr lang="en-US" dirty="0" err="1" smtClean="0"/>
              <a:t>Samoure</a:t>
            </a:r>
            <a:r>
              <a:rPr lang="en-US" dirty="0" smtClean="0"/>
              <a:t> </a:t>
            </a:r>
            <a:r>
              <a:rPr lang="en-US" dirty="0" err="1" smtClean="0"/>
              <a:t>Toure</a:t>
            </a:r>
            <a:r>
              <a:rPr lang="en-US" dirty="0" smtClean="0"/>
              <a:t> clashed with the French because they all aimed at occupying the territories in the Upper Senegal Valley.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Resistance Cont’d?</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3) The treacherous behavior of the European colonialists.</a:t>
            </a:r>
          </a:p>
          <a:p>
            <a:pPr algn="just"/>
            <a:r>
              <a:rPr lang="en-US" dirty="0" smtClean="0"/>
              <a:t>Sometimes,  the European colonialists behaved in such a treacherous and highly handed manner that some African communities were left with no option but to respond through the use of force. For example, chief </a:t>
            </a:r>
            <a:r>
              <a:rPr lang="en-US" dirty="0" err="1" smtClean="0"/>
              <a:t>Mkwawa</a:t>
            </a:r>
            <a:r>
              <a:rPr lang="en-US" dirty="0" smtClean="0"/>
              <a:t>-the ruler of the </a:t>
            </a:r>
            <a:r>
              <a:rPr lang="en-US" dirty="0" err="1" smtClean="0"/>
              <a:t>Hehe</a:t>
            </a:r>
            <a:r>
              <a:rPr lang="en-US" dirty="0" smtClean="0"/>
              <a:t> community in South Tanganyika.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Resistance Cont’d?</a:t>
            </a:r>
            <a:endParaRPr lang="en-US" dirty="0"/>
          </a:p>
        </p:txBody>
      </p:sp>
      <p:sp>
        <p:nvSpPr>
          <p:cNvPr id="3" name="Content Placeholder 2"/>
          <p:cNvSpPr>
            <a:spLocks noGrp="1"/>
          </p:cNvSpPr>
          <p:nvPr>
            <p:ph idx="1"/>
          </p:nvPr>
        </p:nvSpPr>
        <p:spPr/>
        <p:txBody>
          <a:bodyPr/>
          <a:lstStyle/>
          <a:p>
            <a:pPr algn="just"/>
            <a:r>
              <a:rPr lang="en-US" dirty="0" smtClean="0"/>
              <a:t>In 1891, the Germans sent a military expedition to Chief </a:t>
            </a:r>
            <a:r>
              <a:rPr lang="en-US" dirty="0" err="1" smtClean="0"/>
              <a:t>Mkwawa</a:t>
            </a:r>
            <a:r>
              <a:rPr lang="en-US" dirty="0" smtClean="0"/>
              <a:t> with orders to make peace with him. </a:t>
            </a:r>
            <a:r>
              <a:rPr lang="en-US" dirty="0" err="1" smtClean="0"/>
              <a:t>Mkwawa</a:t>
            </a:r>
            <a:r>
              <a:rPr lang="en-US" dirty="0" smtClean="0"/>
              <a:t> was willing to negotiate with the Germans until his delegation he sent to meet the Germans was killed in cold blood. This dissuaded </a:t>
            </a:r>
            <a:r>
              <a:rPr lang="en-US" dirty="0" err="1" smtClean="0"/>
              <a:t>Mkwawa</a:t>
            </a:r>
            <a:r>
              <a:rPr lang="en-US" dirty="0" smtClean="0"/>
              <a:t> from using diplomacy but rather force against the Germans.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African Resistance to Colonialism Failed?</a:t>
            </a:r>
            <a:endParaRPr lang="en-US" b="1" dirty="0"/>
          </a:p>
        </p:txBody>
      </p:sp>
      <p:sp>
        <p:nvSpPr>
          <p:cNvPr id="3" name="Content Placeholder 2"/>
          <p:cNvSpPr>
            <a:spLocks noGrp="1"/>
          </p:cNvSpPr>
          <p:nvPr>
            <p:ph idx="1"/>
          </p:nvPr>
        </p:nvSpPr>
        <p:spPr/>
        <p:txBody>
          <a:bodyPr/>
          <a:lstStyle/>
          <a:p>
            <a:pPr algn="just"/>
            <a:r>
              <a:rPr lang="en-US" dirty="0" smtClean="0"/>
              <a:t>Although some African communities tried to resist the European colonizers through the method of an armed struggle, they did not succeed in driving away the European colonialists. The white man finally defeated all of them and imposed his rule on the African continent. </a:t>
            </a:r>
            <a:r>
              <a:rPr lang="en-US" b="1" dirty="0" smtClean="0"/>
              <a:t>WHY?</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b="1" dirty="0"/>
          </a:p>
        </p:txBody>
      </p:sp>
      <p:sp>
        <p:nvSpPr>
          <p:cNvPr id="3" name="Content Placeholder 2"/>
          <p:cNvSpPr>
            <a:spLocks noGrp="1"/>
          </p:cNvSpPr>
          <p:nvPr>
            <p:ph idx="1"/>
          </p:nvPr>
        </p:nvSpPr>
        <p:spPr/>
        <p:txBody>
          <a:bodyPr/>
          <a:lstStyle/>
          <a:p>
            <a:pPr algn="just">
              <a:buNone/>
            </a:pPr>
            <a:r>
              <a:rPr lang="en-US" dirty="0" smtClean="0"/>
              <a:t>1) Military weakness. African armies were relatively poorly armed with spears, arrows, bows and a few old rifles. The combatants did not have modern nineteenth century powerful musket guns, which the European invaders possessed. Besides, the resistors had poor fighting techniques that made them fall prey to the European gunfire.  Thus, </a:t>
            </a:r>
            <a:r>
              <a:rPr lang="en-US" dirty="0" err="1" smtClean="0"/>
              <a:t>Kabalega</a:t>
            </a:r>
            <a:r>
              <a:rPr lang="en-US" dirty="0" smtClean="0"/>
              <a:t>, </a:t>
            </a:r>
            <a:r>
              <a:rPr lang="en-US" dirty="0" err="1" smtClean="0"/>
              <a:t>Samore</a:t>
            </a:r>
            <a:r>
              <a:rPr lang="en-US" dirty="0" smtClean="0"/>
              <a:t> </a:t>
            </a:r>
            <a:r>
              <a:rPr lang="en-US" dirty="0" err="1" smtClean="0"/>
              <a:t>Toure</a:t>
            </a:r>
            <a:r>
              <a:rPr lang="en-US" dirty="0" smtClean="0"/>
              <a:t>, </a:t>
            </a:r>
            <a:r>
              <a:rPr lang="en-US" dirty="0" err="1" smtClean="0"/>
              <a:t>Mkwawa</a:t>
            </a:r>
            <a:r>
              <a:rPr lang="en-US" dirty="0" smtClean="0"/>
              <a:t> were all defeated.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intensity of European violence towards Africans seems to have been influenced by the reaction of African societies towards the intruders and the reaction of Africans influenced by the behavior of intruders. It was a two-way process. </a:t>
            </a:r>
          </a:p>
          <a:p>
            <a:pPr algn="just"/>
            <a:r>
              <a:rPr lang="en-US" dirty="0" smtClean="0"/>
              <a:t>African response to colonialism refers to the reaction of Africans towards the imposition and consolidation of colonial rule.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2) Division among resistors. African armed resistors did not organize a coordinated struggle against the invaders. Each resistor fought alone and was defeated alone. The weakness of division among resistors provided the European enemy with an opportunity to employ the divide and conquer technique. Thus it was not surprising that </a:t>
            </a:r>
            <a:r>
              <a:rPr lang="en-US" dirty="0" err="1" smtClean="0"/>
              <a:t>Kabalega</a:t>
            </a:r>
            <a:r>
              <a:rPr lang="en-US" dirty="0" smtClean="0"/>
              <a:t> and </a:t>
            </a:r>
            <a:r>
              <a:rPr lang="en-US" dirty="0" err="1" smtClean="0"/>
              <a:t>Mwanga</a:t>
            </a:r>
            <a:r>
              <a:rPr lang="en-US" dirty="0" smtClean="0"/>
              <a:t> fought separately only to meet in exile after their defeat.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3) Disunity. Africa had not yet become a united continent or nation by the time of the advent of colonialism. Unlike Europe, Africa was still plagued by the problem of immature nationalistic feelings. The centralized states that would have demonstrated some degree of nationalism, were torn apart by succession disputes, civil strife and other internal conflicts. A divided Africa was easily overrun by Europeans.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dirty="0"/>
          </a:p>
        </p:txBody>
      </p:sp>
      <p:sp>
        <p:nvSpPr>
          <p:cNvPr id="3" name="Content Placeholder 2"/>
          <p:cNvSpPr>
            <a:spLocks noGrp="1"/>
          </p:cNvSpPr>
          <p:nvPr>
            <p:ph idx="1"/>
          </p:nvPr>
        </p:nvSpPr>
        <p:spPr/>
        <p:txBody>
          <a:bodyPr/>
          <a:lstStyle/>
          <a:p>
            <a:pPr algn="just">
              <a:buNone/>
            </a:pPr>
            <a:r>
              <a:rPr lang="en-US" dirty="0" smtClean="0"/>
              <a:t>4) Weak Economies. Generally, many African societies had not fully utilized their natural resources. Whatever resources that had been exploited, had not been distributed for useful purposes such as maintaining a war against determined foreign invaders. African economies entirely depended on agriculture. Thus financial and economic incapacity made European powers to easily defeat Africa.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5) The role of opportunists and collaborators. The role played by African opportunists and collaborators for selfish and shortsighted gains made it difficult for resistors to crush the enemy. The collaborators provided the enemy with intelligence and offered shelter to Europeans against the African resistors. For example in 1899, the </a:t>
            </a:r>
            <a:r>
              <a:rPr lang="en-US" dirty="0" err="1" smtClean="0"/>
              <a:t>Langi</a:t>
            </a:r>
            <a:r>
              <a:rPr lang="en-US" dirty="0" smtClean="0"/>
              <a:t> chiefs betrayed </a:t>
            </a:r>
            <a:r>
              <a:rPr lang="en-US" dirty="0" err="1" smtClean="0"/>
              <a:t>Mwanga</a:t>
            </a:r>
            <a:r>
              <a:rPr lang="en-US" dirty="0" smtClean="0"/>
              <a:t> and </a:t>
            </a:r>
            <a:r>
              <a:rPr lang="en-US" dirty="0" err="1" smtClean="0"/>
              <a:t>Kabalega</a:t>
            </a:r>
            <a:r>
              <a:rPr lang="en-US" dirty="0" smtClean="0"/>
              <a:t> by reporting them to the British.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dirty="0"/>
          </a:p>
        </p:txBody>
      </p:sp>
      <p:sp>
        <p:nvSpPr>
          <p:cNvPr id="3" name="Content Placeholder 2"/>
          <p:cNvSpPr>
            <a:spLocks noGrp="1"/>
          </p:cNvSpPr>
          <p:nvPr>
            <p:ph idx="1"/>
          </p:nvPr>
        </p:nvSpPr>
        <p:spPr/>
        <p:txBody>
          <a:bodyPr/>
          <a:lstStyle/>
          <a:p>
            <a:pPr algn="just">
              <a:buNone/>
            </a:pPr>
            <a:r>
              <a:rPr lang="en-US" dirty="0" smtClean="0"/>
              <a:t>6) The Missionary factor. Missionary influence penetrated the social and cultural life of the Africans. When culture that united Africans was attacked and dismantled, Africans easily fell prey to the European invaders. Worse still, the spirit of resistance was checked as Africans were advised to be humble. This “humbleness” eventually made many would be resisting Africans not to do so.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7) Natural calamities. European conquest of Africa coincided with the occurrence of  natural disasters such as </a:t>
            </a:r>
            <a:r>
              <a:rPr lang="en-US" dirty="0" err="1" smtClean="0"/>
              <a:t>rinderpest</a:t>
            </a:r>
            <a:r>
              <a:rPr lang="en-US" dirty="0" smtClean="0"/>
              <a:t>, jigger attacks and other epidemics. Thus the Ndebele and Asante resistance were for instance weakened by outbreaks of diseases. </a:t>
            </a:r>
          </a:p>
          <a:p>
            <a:pPr algn="just"/>
            <a:r>
              <a:rPr lang="en-US" dirty="0" smtClean="0"/>
              <a:t>Also the Kikuyu resistance in Kenya was weakened by a locust invasion, small pox and serious drought.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African Resistance Failed?</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8) Geographical factors. The absence of natural geographical defensive barriers like mountains and valleys in many places made it easier for European powers to triumph in their conquest of Africa. For example, the open Savannah in West Africa suited European methods of warfare as opposed to Ethiopia’s mountainous geography that gave the Ethiopians a war advantage over their would be conquerors, the Italians.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Did Some African Communities Collaborate with Whites?</a:t>
            </a:r>
            <a:endParaRPr lang="en-US" b="1" dirty="0"/>
          </a:p>
        </p:txBody>
      </p:sp>
      <p:sp>
        <p:nvSpPr>
          <p:cNvPr id="3" name="Content Placeholder 2"/>
          <p:cNvSpPr>
            <a:spLocks noGrp="1"/>
          </p:cNvSpPr>
          <p:nvPr>
            <p:ph idx="1"/>
          </p:nvPr>
        </p:nvSpPr>
        <p:spPr/>
        <p:txBody>
          <a:bodyPr>
            <a:normAutofit lnSpcReduction="10000"/>
          </a:bodyPr>
          <a:lstStyle/>
          <a:p>
            <a:pPr marL="514350" indent="-514350" algn="just">
              <a:buAutoNum type="arabicParenR"/>
            </a:pPr>
            <a:r>
              <a:rPr lang="en-US" dirty="0" smtClean="0"/>
              <a:t>Some African rulers did not understand the full implication of the protectorate treaties which they signed with European imperialists. Many of them thought that these were commercial treaties meant to promote trade with outside world. </a:t>
            </a:r>
          </a:p>
          <a:p>
            <a:pPr marL="514350" indent="-514350" algn="just"/>
            <a:r>
              <a:rPr lang="en-US" dirty="0" smtClean="0"/>
              <a:t>Other African rulers took the term protectorate literally and thought that the Europeans aimed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Collaborate?</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protecting them against African rivals and other Europeans who wanted to annex their territories.</a:t>
            </a:r>
          </a:p>
          <a:p>
            <a:pPr algn="just"/>
            <a:r>
              <a:rPr lang="en-US" dirty="0" smtClean="0"/>
              <a:t>Besides these African rulers  did not understand the treaties that were drafted in foreign languages. The interpreters were agents of European colonialists who never gave a correct interpretation to the African rulers.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Collaborate?</a:t>
            </a:r>
            <a:endParaRPr lang="en-US" dirty="0"/>
          </a:p>
        </p:txBody>
      </p:sp>
      <p:sp>
        <p:nvSpPr>
          <p:cNvPr id="3" name="Content Placeholder 2"/>
          <p:cNvSpPr>
            <a:spLocks noGrp="1"/>
          </p:cNvSpPr>
          <p:nvPr>
            <p:ph idx="1"/>
          </p:nvPr>
        </p:nvSpPr>
        <p:spPr/>
        <p:txBody>
          <a:bodyPr/>
          <a:lstStyle/>
          <a:p>
            <a:pPr algn="just">
              <a:buNone/>
            </a:pPr>
            <a:r>
              <a:rPr lang="en-US" dirty="0" smtClean="0"/>
              <a:t>  2) African leaders wanted to acquire arms and gun powder from Europeans so as to strengthen their armies and defend their territories against enemies. For example the </a:t>
            </a:r>
            <a:r>
              <a:rPr lang="en-US" dirty="0" err="1" smtClean="0"/>
              <a:t>Wanga</a:t>
            </a:r>
            <a:r>
              <a:rPr lang="en-US" dirty="0" smtClean="0"/>
              <a:t> kingdom in Kenya collaborated with the British to defend themselves against the hostile neighbors like the </a:t>
            </a:r>
            <a:r>
              <a:rPr lang="en-US" dirty="0" err="1" smtClean="0"/>
              <a:t>Bukusu</a:t>
            </a:r>
            <a:r>
              <a:rPr lang="en-US" dirty="0" smtClean="0"/>
              <a:t>, </a:t>
            </a:r>
            <a:r>
              <a:rPr lang="en-US" dirty="0" err="1" smtClean="0"/>
              <a:t>Buyala</a:t>
            </a:r>
            <a:r>
              <a:rPr lang="en-US" dirty="0" smtClean="0"/>
              <a:t> </a:t>
            </a:r>
            <a:r>
              <a:rPr lang="en-US" dirty="0" err="1" smtClean="0"/>
              <a:t>e.t.c</a:t>
            </a: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response ranged from collaboration, indifference to resistance. </a:t>
            </a:r>
          </a:p>
          <a:p>
            <a:pPr algn="just"/>
            <a:r>
              <a:rPr lang="en-US" dirty="0" smtClean="0"/>
              <a:t>Collaboration was a form of reaction that was adopted by the collaborators. Collaborators were people who allegedly realized the great power (might) of the invader and saw the only way of accommodating the new danger and preserving their independence as cooperating with the enemy.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Collaborate?</a:t>
            </a:r>
            <a:endParaRPr lang="en-US" dirty="0"/>
          </a:p>
        </p:txBody>
      </p:sp>
      <p:sp>
        <p:nvSpPr>
          <p:cNvPr id="3" name="Content Placeholder 2"/>
          <p:cNvSpPr>
            <a:spLocks noGrp="1"/>
          </p:cNvSpPr>
          <p:nvPr>
            <p:ph idx="1"/>
          </p:nvPr>
        </p:nvSpPr>
        <p:spPr/>
        <p:txBody>
          <a:bodyPr/>
          <a:lstStyle/>
          <a:p>
            <a:pPr algn="just">
              <a:buNone/>
            </a:pPr>
            <a:r>
              <a:rPr lang="en-US" dirty="0" smtClean="0"/>
              <a:t>3) To obtain actual military support in form of troops. For example, Chief KHAMA in present today Botswana. He faced threats from the Boers from the Transvaal Republic in South Africa and the Germans who had annexed South West Africa. Chief </a:t>
            </a:r>
            <a:r>
              <a:rPr lang="en-US" dirty="0" err="1" smtClean="0"/>
              <a:t>Khama</a:t>
            </a:r>
            <a:r>
              <a:rPr lang="en-US" dirty="0" smtClean="0"/>
              <a:t> became a collaborator and applied for British protection. In 1885, the British annexed </a:t>
            </a:r>
            <a:r>
              <a:rPr lang="en-US" dirty="0" err="1" smtClean="0"/>
              <a:t>Ngwalo</a:t>
            </a:r>
            <a:r>
              <a:rPr lang="en-US" dirty="0" smtClean="0"/>
              <a:t> territory as part of Bechuanaland protectorate.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Collaborate?</a:t>
            </a:r>
            <a:endParaRPr lang="en-US" dirty="0"/>
          </a:p>
        </p:txBody>
      </p:sp>
      <p:sp>
        <p:nvSpPr>
          <p:cNvPr id="3" name="Content Placeholder 2"/>
          <p:cNvSpPr>
            <a:spLocks noGrp="1"/>
          </p:cNvSpPr>
          <p:nvPr>
            <p:ph idx="1"/>
          </p:nvPr>
        </p:nvSpPr>
        <p:spPr/>
        <p:txBody>
          <a:bodyPr/>
          <a:lstStyle/>
          <a:p>
            <a:pPr algn="just">
              <a:buNone/>
            </a:pPr>
            <a:r>
              <a:rPr lang="en-US" dirty="0" smtClean="0"/>
              <a:t>4) The influence of European Christian Missionaries. These invited their home governments to take over those areas of Africa where they conducted their evangelization activities. After that, the missionaries advised African chiefs to collaborate telling them that if the African chiefs collaborated, they would receive western civilization and also enter heaven.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Collaborate?</a:t>
            </a:r>
            <a:endParaRPr lang="en-US" dirty="0"/>
          </a:p>
        </p:txBody>
      </p:sp>
      <p:sp>
        <p:nvSpPr>
          <p:cNvPr id="3" name="Content Placeholder 2"/>
          <p:cNvSpPr>
            <a:spLocks noGrp="1"/>
          </p:cNvSpPr>
          <p:nvPr>
            <p:ph idx="1"/>
          </p:nvPr>
        </p:nvSpPr>
        <p:spPr/>
        <p:txBody>
          <a:bodyPr/>
          <a:lstStyle/>
          <a:p>
            <a:pPr algn="just"/>
            <a:r>
              <a:rPr lang="en-US" dirty="0" smtClean="0"/>
              <a:t>They quoted for them that “if one slaps you on one cheek, you should turn the  other cheek”. They also convinced the African chiefs that “there is no leadership that does not come from God”-Romans 13.  The Africans were persuaded to accept imperialism. For example the Christian Missionaries persuaded </a:t>
            </a:r>
            <a:r>
              <a:rPr lang="en-US" dirty="0" err="1" smtClean="0"/>
              <a:t>Mwanga</a:t>
            </a:r>
            <a:r>
              <a:rPr lang="en-US" dirty="0" smtClean="0"/>
              <a:t> to sign the protectorate treaty in 1894.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involved allying with the Europeans to guard against local enemies or signing treaties allegedly to buy time. Examples of societies that collaborated include the Baganda, the </a:t>
            </a:r>
            <a:r>
              <a:rPr lang="en-US" dirty="0" err="1" smtClean="0"/>
              <a:t>Masai</a:t>
            </a:r>
            <a:r>
              <a:rPr lang="en-US" dirty="0" smtClean="0"/>
              <a:t>, the </a:t>
            </a:r>
            <a:r>
              <a:rPr lang="en-US" dirty="0" err="1" smtClean="0"/>
              <a:t>Fante</a:t>
            </a:r>
            <a:r>
              <a:rPr lang="en-US" dirty="0" smtClean="0"/>
              <a:t> and the Barotse in Central Africa. </a:t>
            </a:r>
          </a:p>
          <a:p>
            <a:pPr algn="just"/>
            <a:r>
              <a:rPr lang="en-US" dirty="0" smtClean="0"/>
              <a:t>Collaborators have been praised by some Euro-centric scholars as the enlightened, the lovers of civilization and sensitive to progress.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On the other hand, collaborators have been described by some Afro-centric scholars as traitors. They argue that collaborators aided the colonialists in establishing their  rule and by helping the European invaders, collaborators betrayed the African cause. For example, the British used Buganda as a base to conquer Bunyoro and the rest of Uganda. In West Africa, the </a:t>
            </a:r>
            <a:r>
              <a:rPr lang="en-US" dirty="0" err="1" smtClean="0"/>
              <a:t>Fante</a:t>
            </a:r>
            <a:r>
              <a:rPr lang="en-US" dirty="0" smtClean="0"/>
              <a:t> were used in defeat the Asante.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lstStyle/>
          <a:p>
            <a:pPr algn="just"/>
            <a:r>
              <a:rPr lang="en-US" dirty="0" smtClean="0"/>
              <a:t>Some other mode of response chosen by some Africans was indifference. Indifference meant a situation where a society or individuals neither collaborated or resisted in the practical sense but just looked on as their independence was eroded. People seemed to have been unconcerned with the loss of their independence and yet they could have put a fight.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third method of response to the new danger by Africans was resistance. Resistance has been widely understood as armed struggle against the imposition of colonialism. It has been argued that resistors were those who picked and fought the invaders as the only way of preserving their independence. Examples include Kabalega of Bunyoro, </a:t>
            </a:r>
            <a:r>
              <a:rPr lang="en-US" dirty="0" err="1" smtClean="0"/>
              <a:t>Mwanga</a:t>
            </a:r>
            <a:r>
              <a:rPr lang="en-US" dirty="0" smtClean="0"/>
              <a:t> of Buganda, </a:t>
            </a:r>
            <a:r>
              <a:rPr lang="en-US" dirty="0" err="1" smtClean="0"/>
              <a:t>Samore</a:t>
            </a:r>
            <a:r>
              <a:rPr lang="en-US" dirty="0" smtClean="0"/>
              <a:t> </a:t>
            </a:r>
            <a:r>
              <a:rPr lang="en-US" dirty="0" err="1" smtClean="0"/>
              <a:t>Toure</a:t>
            </a:r>
            <a:r>
              <a:rPr lang="en-US" dirty="0" smtClean="0"/>
              <a:t> of the </a:t>
            </a:r>
            <a:r>
              <a:rPr lang="en-US" dirty="0" err="1" smtClean="0"/>
              <a:t>Mandika</a:t>
            </a:r>
            <a:r>
              <a:rPr lang="en-US" dirty="0" smtClean="0"/>
              <a:t>, </a:t>
            </a:r>
            <a:r>
              <a:rPr lang="en-US" dirty="0" err="1" smtClean="0"/>
              <a:t>Mkwawa</a:t>
            </a:r>
            <a:r>
              <a:rPr lang="en-US" dirty="0" smtClean="0"/>
              <a:t> of the </a:t>
            </a:r>
            <a:r>
              <a:rPr lang="en-US" dirty="0" err="1" smtClean="0"/>
              <a:t>Hehe</a:t>
            </a:r>
            <a:endParaRPr lang="en-US" dirty="0" smtClean="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lstStyle/>
          <a:p>
            <a:pPr algn="just"/>
            <a:r>
              <a:rPr lang="en-US" dirty="0" smtClean="0"/>
              <a:t>The idea that all resistance was armed resistance is limited. Not all resistance was violent and some historians agree that resistance was any opposition Africans showed against the foreign European invaders. For instance, the </a:t>
            </a:r>
            <a:r>
              <a:rPr lang="en-US" dirty="0" err="1" smtClean="0"/>
              <a:t>Nyangire</a:t>
            </a:r>
            <a:r>
              <a:rPr lang="en-US" dirty="0" smtClean="0"/>
              <a:t> revolt of 1907 in Bunyoro had no aspects of physical confrontation between the </a:t>
            </a:r>
            <a:r>
              <a:rPr lang="en-US" dirty="0" err="1" smtClean="0"/>
              <a:t>Banyoro</a:t>
            </a:r>
            <a:r>
              <a:rPr lang="en-US" dirty="0" smtClean="0"/>
              <a:t> and the British. There was no bloodshed and the only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AFRICANS RESPONSE TO COLONIAL RULE</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sign that a revolt was in progress was the excited mood of the population and the rejection of the Baganda sub imperialists (agents).</a:t>
            </a:r>
          </a:p>
          <a:p>
            <a:pPr algn="just"/>
            <a:r>
              <a:rPr lang="en-US" dirty="0" smtClean="0"/>
              <a:t>Resistors have been branded as barbaric, opposed to modernity, hostile to progress and backward looking. It is alleged resistors failed to foresee the futility of armed resistance against a stronger enemy-the colonialists.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2137</Words>
  <Application>Microsoft Office PowerPoint</Application>
  <PresentationFormat>On-screen Show (4:3)</PresentationFormat>
  <Paragraphs>76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DVS 1203 Political Economy of Africa and Development 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AFRICANS RESPONSE TO COLONIAL RULE</vt:lpstr>
      <vt:lpstr>Why Resistance Cont’d?</vt:lpstr>
      <vt:lpstr>Why Resistance Cont’d?</vt:lpstr>
      <vt:lpstr>Why Resistance Cont’d?</vt:lpstr>
      <vt:lpstr>Why Resistance Cont’d?</vt:lpstr>
      <vt:lpstr>Why African Resistance to Colonialism Failed?</vt:lpstr>
      <vt:lpstr>Why African Resistance Failed?</vt:lpstr>
      <vt:lpstr>Why African Resistance Failed?</vt:lpstr>
      <vt:lpstr>Why African Resistance Failed?</vt:lpstr>
      <vt:lpstr>Why African Resistance Failed?</vt:lpstr>
      <vt:lpstr>Why African Resistance Failed?</vt:lpstr>
      <vt:lpstr>Why African Resistance Failed?</vt:lpstr>
      <vt:lpstr>Why African Resistance Failed?</vt:lpstr>
      <vt:lpstr>Why African Resistance Failed?</vt:lpstr>
      <vt:lpstr>Why Did Some African Communities Collaborate with Whites?</vt:lpstr>
      <vt:lpstr>Why Collaborate?</vt:lpstr>
      <vt:lpstr>Why Collaborate?</vt:lpstr>
      <vt:lpstr>Why Collaborate?</vt:lpstr>
      <vt:lpstr>Why Collaborate?</vt:lpstr>
      <vt:lpstr>Why Collaborate?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AFRICANS RESPONSE TO COLONIAL RULE</dc:title>
  <dc:creator>HP</dc:creator>
  <cp:lastModifiedBy>HP</cp:lastModifiedBy>
  <cp:revision>91</cp:revision>
  <dcterms:created xsi:type="dcterms:W3CDTF">2016-03-16T08:31:16Z</dcterms:created>
  <dcterms:modified xsi:type="dcterms:W3CDTF">2016-03-22T12:01:04Z</dcterms:modified>
</cp:coreProperties>
</file>