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5" r:id="rId21"/>
    <p:sldId id="276" r:id="rId22"/>
    <p:sldId id="279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D1A48DC-C159-40B9-8507-E50D5A2E305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3C2CF30-7D0F-4CB3-8B45-D27458469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44D2-FCEB-4323-9339-3D4B5FA2475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15E9-04E6-4FFD-B7C4-D963A7D77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HUMAN RIGHTS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Mbarara</a:t>
            </a:r>
            <a:r>
              <a:rPr lang="en-US" b="1" dirty="0" smtClean="0"/>
              <a:t> University of Science and Technology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sw-KE" b="1" dirty="0" smtClean="0"/>
              <a:t>Examples of Civil and Political Rights are</a:t>
            </a:r>
            <a:r>
              <a:rPr lang="sw-KE" dirty="0" smtClean="0"/>
              <a:t>:</a:t>
            </a:r>
          </a:p>
          <a:p>
            <a:pPr lvl="0"/>
            <a:r>
              <a:rPr lang="sw-KE" dirty="0" smtClean="0"/>
              <a:t>The </a:t>
            </a:r>
            <a:r>
              <a:rPr lang="sw-KE" dirty="0"/>
              <a:t>rights to life, liberty and security of person</a:t>
            </a:r>
            <a:endParaRPr lang="en-US" dirty="0"/>
          </a:p>
          <a:p>
            <a:pPr lvl="0"/>
            <a:r>
              <a:rPr lang="sw-KE" dirty="0"/>
              <a:t>The prohibition of slavery</a:t>
            </a:r>
            <a:endParaRPr lang="en-US" dirty="0"/>
          </a:p>
          <a:p>
            <a:pPr lvl="0"/>
            <a:r>
              <a:rPr lang="sw-KE" dirty="0"/>
              <a:t>The prohibition of torture</a:t>
            </a:r>
            <a:endParaRPr lang="en-US" dirty="0"/>
          </a:p>
          <a:p>
            <a:pPr lvl="0"/>
            <a:r>
              <a:rPr lang="sw-KE" dirty="0"/>
              <a:t>The prohibition of arbitrary arrest  and detention</a:t>
            </a:r>
            <a:endParaRPr lang="en-US" dirty="0"/>
          </a:p>
          <a:p>
            <a:pPr lvl="0"/>
            <a:r>
              <a:rPr lang="sw-KE" dirty="0"/>
              <a:t>The right to a fair trial</a:t>
            </a:r>
            <a:endParaRPr lang="en-US" dirty="0"/>
          </a:p>
          <a:p>
            <a:pPr lvl="0"/>
            <a:r>
              <a:rPr lang="sw-KE" dirty="0"/>
              <a:t>The right to freedom of movement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w-KE" dirty="0" smtClean="0"/>
              <a:t>Freedom of thought and conscience</a:t>
            </a:r>
            <a:endParaRPr lang="en-US" dirty="0" smtClean="0"/>
          </a:p>
          <a:p>
            <a:pPr lvl="0"/>
            <a:r>
              <a:rPr lang="sw-KE" dirty="0" smtClean="0"/>
              <a:t>Right to freedom of opinion and expression </a:t>
            </a:r>
            <a:endParaRPr lang="en-US" dirty="0" smtClean="0"/>
          </a:p>
          <a:p>
            <a:pPr lvl="0"/>
            <a:r>
              <a:rPr lang="sw-KE" dirty="0" smtClean="0"/>
              <a:t>The right to freedom of assembly and association</a:t>
            </a:r>
            <a:endParaRPr lang="en-US" dirty="0" smtClean="0"/>
          </a:p>
          <a:p>
            <a:pPr lvl="0"/>
            <a:r>
              <a:rPr lang="sw-KE" dirty="0" smtClean="0"/>
              <a:t>Freedom of press and media </a:t>
            </a:r>
            <a:endParaRPr lang="en-US" dirty="0" smtClean="0"/>
          </a:p>
          <a:p>
            <a:pPr lvl="0"/>
            <a:r>
              <a:rPr lang="sw-KE" dirty="0" smtClean="0"/>
              <a:t>The right to a peaceful demonstration</a:t>
            </a:r>
            <a:endParaRPr lang="en-US" dirty="0" smtClean="0"/>
          </a:p>
          <a:p>
            <a:pPr lvl="0"/>
            <a:r>
              <a:rPr lang="sw-KE" dirty="0" smtClean="0"/>
              <a:t>The right to vote or be voted for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contained in the 1966 International Covenant on Civil and Political Rights (ICCPR)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(ii) Second Generation: Economic, Social and Cultural Rights</a:t>
            </a:r>
          </a:p>
          <a:p>
            <a:pPr algn="just"/>
            <a:r>
              <a:rPr lang="sw-KE" dirty="0" smtClean="0"/>
              <a:t>They focus on basic </a:t>
            </a:r>
            <a:r>
              <a:rPr lang="sw-KE" dirty="0"/>
              <a:t>necessities of </a:t>
            </a:r>
            <a:r>
              <a:rPr lang="sw-KE" dirty="0" smtClean="0"/>
              <a:t>life</a:t>
            </a:r>
          </a:p>
          <a:p>
            <a:pPr algn="just"/>
            <a:r>
              <a:rPr lang="sw-KE" dirty="0" smtClean="0"/>
              <a:t>They are emphasized by the developing countries</a:t>
            </a:r>
          </a:p>
          <a:p>
            <a:pPr algn="just"/>
            <a:r>
              <a:rPr lang="sw-KE" dirty="0" smtClean="0"/>
              <a:t>They are contained in the 1966 International Covenant on Economic, Social and Cultural Rights (ICESCR). </a:t>
            </a:r>
          </a:p>
          <a:p>
            <a:pPr>
              <a:buNone/>
            </a:pPr>
            <a:r>
              <a:rPr lang="sw-KE" dirty="0" smtClean="0"/>
              <a:t> 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Examples of Economic, Social and Cultural Rights are:</a:t>
            </a:r>
          </a:p>
          <a:p>
            <a:pPr algn="just"/>
            <a:r>
              <a:rPr lang="en-US" dirty="0" smtClean="0"/>
              <a:t>Right to food</a:t>
            </a:r>
          </a:p>
          <a:p>
            <a:pPr algn="just"/>
            <a:r>
              <a:rPr lang="en-US" dirty="0" smtClean="0"/>
              <a:t>Right to education</a:t>
            </a:r>
          </a:p>
          <a:p>
            <a:pPr algn="just"/>
            <a:r>
              <a:rPr lang="en-US" dirty="0" smtClean="0"/>
              <a:t>Right to health</a:t>
            </a:r>
          </a:p>
          <a:p>
            <a:pPr algn="just"/>
            <a:r>
              <a:rPr lang="en-US" dirty="0" smtClean="0"/>
              <a:t>Right to culture</a:t>
            </a:r>
          </a:p>
          <a:p>
            <a:pPr algn="just"/>
            <a:r>
              <a:rPr lang="sw-KE" dirty="0" smtClean="0"/>
              <a:t>Right </a:t>
            </a:r>
            <a:r>
              <a:rPr lang="sw-KE" dirty="0"/>
              <a:t>to </a:t>
            </a:r>
            <a:r>
              <a:rPr lang="sw-KE" dirty="0" smtClean="0"/>
              <a:t>shelter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w-KE" dirty="0" smtClean="0"/>
              <a:t>Right to employment </a:t>
            </a:r>
          </a:p>
          <a:p>
            <a:pPr algn="just"/>
            <a:r>
              <a:rPr lang="sw-KE" dirty="0" smtClean="0"/>
              <a:t>Right to a living wage </a:t>
            </a:r>
          </a:p>
          <a:p>
            <a:pPr algn="just"/>
            <a:r>
              <a:rPr lang="sw-KE" dirty="0" smtClean="0"/>
              <a:t>Right to form and join trade unions</a:t>
            </a:r>
          </a:p>
          <a:p>
            <a:pPr algn="just"/>
            <a:r>
              <a:rPr lang="sw-KE" dirty="0" smtClean="0"/>
              <a:t>Right to marriage </a:t>
            </a:r>
          </a:p>
          <a:p>
            <a:pPr algn="just"/>
            <a:r>
              <a:rPr lang="sw-KE" dirty="0" smtClean="0"/>
              <a:t>Right to social security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(iii) Third Generation Rights: Group, Solidarity or Collective Rights</a:t>
            </a:r>
          </a:p>
          <a:p>
            <a:pPr algn="just"/>
            <a:r>
              <a:rPr lang="en-US" dirty="0" smtClean="0"/>
              <a:t>These are rights enjoyed collectively by groups</a:t>
            </a:r>
          </a:p>
          <a:p>
            <a:pPr algn="just"/>
            <a:r>
              <a:rPr lang="en-US" dirty="0" smtClean="0"/>
              <a:t>They are emphasized by the developing countries</a:t>
            </a:r>
          </a:p>
          <a:p>
            <a:pPr algn="just"/>
            <a:r>
              <a:rPr lang="en-US" dirty="0" smtClean="0"/>
              <a:t>No legal covenant or convention on group rights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Examples of Group Rights include:</a:t>
            </a:r>
          </a:p>
          <a:p>
            <a:pPr lvl="0" algn="just"/>
            <a:r>
              <a:rPr lang="sw-KE" dirty="0"/>
              <a:t>The right to self determination and independence</a:t>
            </a:r>
            <a:endParaRPr lang="en-US" dirty="0"/>
          </a:p>
          <a:p>
            <a:pPr lvl="0" algn="just"/>
            <a:r>
              <a:rPr lang="sw-KE" dirty="0"/>
              <a:t>The right to development </a:t>
            </a:r>
            <a:endParaRPr lang="en-US" dirty="0"/>
          </a:p>
          <a:p>
            <a:pPr lvl="0" algn="just"/>
            <a:r>
              <a:rPr lang="sw-KE" dirty="0"/>
              <a:t>The right to peace</a:t>
            </a:r>
            <a:endParaRPr lang="en-US" dirty="0"/>
          </a:p>
          <a:p>
            <a:pPr lvl="0" algn="just"/>
            <a:r>
              <a:rPr lang="sw-KE" dirty="0"/>
              <a:t>The right to a clean </a:t>
            </a:r>
            <a:r>
              <a:rPr lang="sw-KE" dirty="0" smtClean="0"/>
              <a:t>and healthy natural </a:t>
            </a:r>
            <a:r>
              <a:rPr lang="sw-KE" dirty="0"/>
              <a:t>environment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sw-KE" dirty="0" smtClean="0"/>
              <a:t>The right to one’s own natural resources </a:t>
            </a:r>
            <a:endParaRPr lang="en-US" dirty="0" smtClean="0"/>
          </a:p>
          <a:p>
            <a:pPr lvl="0" algn="just"/>
            <a:r>
              <a:rPr lang="sw-KE" dirty="0" smtClean="0"/>
              <a:t>The right to one’s own cultural heritage </a:t>
            </a:r>
            <a:endParaRPr lang="en-US" dirty="0" smtClean="0"/>
          </a:p>
          <a:p>
            <a:pPr lvl="0" algn="just"/>
            <a:r>
              <a:rPr lang="sw-KE" dirty="0" smtClean="0"/>
              <a:t>The rights of refugees </a:t>
            </a:r>
            <a:endParaRPr lang="en-US" dirty="0" smtClean="0"/>
          </a:p>
          <a:p>
            <a:pPr lvl="0" algn="just"/>
            <a:r>
              <a:rPr lang="sw-KE" dirty="0" smtClean="0"/>
              <a:t>Children’s rights</a:t>
            </a:r>
            <a:endParaRPr lang="en-US" dirty="0" smtClean="0"/>
          </a:p>
          <a:p>
            <a:pPr lvl="0" algn="just"/>
            <a:r>
              <a:rPr lang="sw-KE" dirty="0" smtClean="0"/>
              <a:t>Women’s  Rights</a:t>
            </a:r>
          </a:p>
          <a:p>
            <a:pPr lvl="0" algn="just"/>
            <a:r>
              <a:rPr lang="en-US" dirty="0" smtClean="0"/>
              <a:t>Rights of </a:t>
            </a:r>
            <a:r>
              <a:rPr lang="en-US" smtClean="0"/>
              <a:t>the disabled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Importance of HR in the Contemporary </a:t>
            </a:r>
            <a:r>
              <a:rPr lang="en-US" b="1" dirty="0"/>
              <a:t>W</a:t>
            </a:r>
            <a:r>
              <a:rPr lang="en-US" b="1" dirty="0" smtClean="0"/>
              <a:t>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w-KE" dirty="0" smtClean="0"/>
              <a:t>HR are a </a:t>
            </a:r>
            <a:r>
              <a:rPr lang="sw-KE" dirty="0"/>
              <a:t>basis for the promotion of peace and stability</a:t>
            </a:r>
            <a:endParaRPr lang="en-US" dirty="0"/>
          </a:p>
          <a:p>
            <a:r>
              <a:rPr lang="sw-KE" dirty="0"/>
              <a:t> </a:t>
            </a:r>
            <a:r>
              <a:rPr lang="sw-KE" dirty="0" smtClean="0"/>
              <a:t>HR are a </a:t>
            </a:r>
            <a:r>
              <a:rPr lang="sw-KE" dirty="0"/>
              <a:t>basis for the attainment of justice in the world</a:t>
            </a:r>
            <a:endParaRPr lang="en-US" dirty="0"/>
          </a:p>
          <a:p>
            <a:r>
              <a:rPr lang="sw-KE" dirty="0" smtClean="0"/>
              <a:t>HR are a </a:t>
            </a:r>
            <a:r>
              <a:rPr lang="sw-KE" dirty="0"/>
              <a:t>foundation for democracy and good governance</a:t>
            </a:r>
            <a:endParaRPr lang="en-US" dirty="0"/>
          </a:p>
          <a:p>
            <a:r>
              <a:rPr lang="sw-KE" dirty="0" smtClean="0"/>
              <a:t>HR guide international relations and foreign policy of countries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 of the 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What are human rights?</a:t>
            </a:r>
          </a:p>
          <a:p>
            <a:pPr algn="just"/>
            <a:r>
              <a:rPr lang="en-US" b="1" dirty="0" smtClean="0"/>
              <a:t>Characteristics of human rights</a:t>
            </a:r>
          </a:p>
          <a:p>
            <a:pPr algn="just"/>
            <a:r>
              <a:rPr lang="en-US" b="1" dirty="0" smtClean="0"/>
              <a:t>Generations of human rights</a:t>
            </a:r>
          </a:p>
          <a:p>
            <a:pPr algn="just"/>
            <a:r>
              <a:rPr lang="en-US" b="1" dirty="0" smtClean="0"/>
              <a:t>Importance of human rights in the contemporary world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Importance of HR in the Contemporary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w-KE" dirty="0"/>
              <a:t>The promotion of human rights leads to development </a:t>
            </a:r>
            <a:r>
              <a:rPr lang="sw-KE" dirty="0" smtClean="0"/>
              <a:t>(Human Rights Based Approach to Development)</a:t>
            </a:r>
          </a:p>
          <a:p>
            <a:pPr algn="just"/>
            <a:r>
              <a:rPr lang="sw-KE" dirty="0" smtClean="0"/>
              <a:t>HR are a means to equality of all people (gender equality, racial equality, equal treatment, non-discrimination e.t.c)</a:t>
            </a:r>
          </a:p>
          <a:p>
            <a:pPr algn="just"/>
            <a:r>
              <a:rPr lang="sw-KE" dirty="0" smtClean="0"/>
              <a:t>HR oblige states and non-state actors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Importance of HR in the Contemporary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w-KE" dirty="0" smtClean="0"/>
              <a:t>Human rights are a basis for assisting minority groups e.g refugees, women, children, disabled  e.t.c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b="1" dirty="0" smtClean="0"/>
              <a:t>Thank you 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human rights?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w-KE" dirty="0"/>
              <a:t>Close scrutiny of literature on human rights reveals that there are different definitions of human </a:t>
            </a:r>
            <a:r>
              <a:rPr lang="sw-KE" dirty="0" smtClean="0"/>
              <a:t>rights</a:t>
            </a:r>
          </a:p>
          <a:p>
            <a:pPr algn="just"/>
            <a:r>
              <a:rPr lang="sw-KE" dirty="0" smtClean="0"/>
              <a:t>This is partly because HR are defined by different people all of whom are engaged in the struggle for HR.</a:t>
            </a:r>
          </a:p>
          <a:p>
            <a:pPr algn="just"/>
            <a:r>
              <a:rPr lang="sw-KE" dirty="0"/>
              <a:t>However, all the definitions </a:t>
            </a:r>
            <a:r>
              <a:rPr lang="sw-KE" dirty="0" smtClean="0"/>
              <a:t>agree </a:t>
            </a:r>
            <a:r>
              <a:rPr lang="sw-KE" dirty="0"/>
              <a:t>that HR are those rights that human beings have just because they are human beings.</a:t>
            </a:r>
            <a:endParaRPr lang="en-US" dirty="0"/>
          </a:p>
          <a:p>
            <a:pPr algn="just"/>
            <a:endParaRPr lang="sw-KE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HR cont’d?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AutoNum type="romanLcParenBoth"/>
            </a:pPr>
            <a:r>
              <a:rPr lang="sw-KE" dirty="0" smtClean="0"/>
              <a:t>The </a:t>
            </a:r>
            <a:r>
              <a:rPr lang="sw-KE" dirty="0"/>
              <a:t>Office of the United Nations High Commissioner for Human Rights defines human rights as: </a:t>
            </a:r>
            <a:endParaRPr lang="sw-KE" dirty="0" smtClean="0"/>
          </a:p>
          <a:p>
            <a:pPr marL="571500" indent="-571500" algn="just">
              <a:buNone/>
            </a:pPr>
            <a:r>
              <a:rPr lang="sw-KE" dirty="0"/>
              <a:t> </a:t>
            </a:r>
            <a:r>
              <a:rPr lang="sw-KE" dirty="0" smtClean="0"/>
              <a:t>     “</a:t>
            </a:r>
            <a:r>
              <a:rPr lang="sw-KE" dirty="0"/>
              <a:t>Universal legal guarantees protecting </a:t>
            </a:r>
            <a:r>
              <a:rPr lang="sw-KE" dirty="0" smtClean="0"/>
              <a:t>  individuals </a:t>
            </a:r>
            <a:r>
              <a:rPr lang="sw-KE" dirty="0"/>
              <a:t>and groups against actions and omissions that interfere with fundamental freedoms, entitlements and human </a:t>
            </a:r>
            <a:r>
              <a:rPr lang="sw-KE" dirty="0" smtClean="0"/>
              <a:t>dignity”.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HR cont’d?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sw-KE" dirty="0" smtClean="0"/>
              <a:t>(ii) Amnesty </a:t>
            </a:r>
            <a:r>
              <a:rPr lang="sw-KE" dirty="0"/>
              <a:t>International defines human rights as: </a:t>
            </a:r>
            <a:r>
              <a:rPr lang="sw-KE" dirty="0" smtClean="0"/>
              <a:t>“Basic </a:t>
            </a:r>
            <a:r>
              <a:rPr lang="sw-KE" dirty="0"/>
              <a:t>standards people need to live in dignity”. </a:t>
            </a:r>
            <a:endParaRPr lang="sw-KE" dirty="0" smtClean="0"/>
          </a:p>
          <a:p>
            <a:pPr algn="just">
              <a:buNone/>
            </a:pPr>
            <a:endParaRPr lang="sw-KE" dirty="0" smtClean="0"/>
          </a:p>
          <a:p>
            <a:pPr algn="just">
              <a:buNone/>
            </a:pPr>
            <a:r>
              <a:rPr lang="sw-KE" dirty="0" smtClean="0"/>
              <a:t>(iii)</a:t>
            </a:r>
            <a:r>
              <a:rPr lang="sw-KE" dirty="0"/>
              <a:t> Baehr Peter (2006) in his book </a:t>
            </a:r>
            <a:r>
              <a:rPr lang="sw-KE" u="sng" dirty="0" smtClean="0"/>
              <a:t>Human </a:t>
            </a:r>
            <a:r>
              <a:rPr lang="sw-KE" u="sng" dirty="0"/>
              <a:t>Rights: Theory and </a:t>
            </a:r>
            <a:r>
              <a:rPr lang="sw-KE" u="sng" dirty="0" smtClean="0"/>
              <a:t>Practice</a:t>
            </a:r>
            <a:r>
              <a:rPr lang="sw-KE" dirty="0" smtClean="0"/>
              <a:t> </a:t>
            </a:r>
            <a:r>
              <a:rPr lang="sw-KE" dirty="0"/>
              <a:t>defines human rights as </a:t>
            </a:r>
            <a:r>
              <a:rPr lang="sw-KE" dirty="0" smtClean="0"/>
              <a:t>“fundamental </a:t>
            </a:r>
            <a:r>
              <a:rPr lang="sw-KE" dirty="0"/>
              <a:t>entitlements human beings have by virtue of </a:t>
            </a:r>
            <a:r>
              <a:rPr lang="sw-KE"/>
              <a:t>being </a:t>
            </a:r>
            <a:r>
              <a:rPr lang="sw-KE" smtClean="0"/>
              <a:t>human beings”.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HR cont’d?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w-KE" dirty="0" smtClean="0"/>
              <a:t>“Human </a:t>
            </a:r>
            <a:r>
              <a:rPr lang="sw-KE" dirty="0"/>
              <a:t>rights tell states what they are supposed to do (state obligations</a:t>
            </a:r>
            <a:r>
              <a:rPr lang="sw-KE" dirty="0" smtClean="0"/>
              <a:t>)” </a:t>
            </a:r>
            <a:r>
              <a:rPr lang="sw-KE" dirty="0"/>
              <a:t>e.g right to education, health e.t.c</a:t>
            </a:r>
            <a:r>
              <a:rPr lang="sw-KE" dirty="0" smtClean="0"/>
              <a:t>. </a:t>
            </a:r>
          </a:p>
          <a:p>
            <a:pPr algn="just"/>
            <a:r>
              <a:rPr lang="sw-KE" dirty="0" smtClean="0"/>
              <a:t>Also “what </a:t>
            </a:r>
            <a:r>
              <a:rPr lang="sw-KE" dirty="0"/>
              <a:t>they are not supposed to do (state abstentions</a:t>
            </a:r>
            <a:r>
              <a:rPr lang="sw-KE" dirty="0" smtClean="0"/>
              <a:t>)” </a:t>
            </a:r>
            <a:r>
              <a:rPr lang="sw-KE" dirty="0"/>
              <a:t>e.g freedom from torture, abuses, freedom of speech, </a:t>
            </a:r>
            <a:r>
              <a:rPr lang="sw-KE" dirty="0" smtClean="0"/>
              <a:t>unfair trials </a:t>
            </a:r>
            <a:r>
              <a:rPr lang="sw-KE" dirty="0"/>
              <a:t>e.t.c.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sw-KE" b="1" dirty="0"/>
              <a:t> 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Characteristics of HR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HR are universal</a:t>
            </a:r>
          </a:p>
          <a:p>
            <a:pPr algn="just"/>
            <a:r>
              <a:rPr lang="sw-KE" dirty="0" smtClean="0"/>
              <a:t>HR emphasize </a:t>
            </a:r>
            <a:r>
              <a:rPr lang="sw-KE" dirty="0"/>
              <a:t>the inherent dignity and equal worth of all human </a:t>
            </a:r>
            <a:r>
              <a:rPr lang="sw-KE" dirty="0" smtClean="0"/>
              <a:t>beings</a:t>
            </a:r>
          </a:p>
          <a:p>
            <a:pPr algn="just"/>
            <a:r>
              <a:rPr lang="sw-KE" dirty="0"/>
              <a:t> </a:t>
            </a:r>
            <a:r>
              <a:rPr lang="sw-KE" dirty="0" smtClean="0"/>
              <a:t>HR are </a:t>
            </a:r>
            <a:r>
              <a:rPr lang="sw-KE" dirty="0"/>
              <a:t>legally </a:t>
            </a:r>
            <a:r>
              <a:rPr lang="sw-KE" dirty="0" smtClean="0"/>
              <a:t>protected</a:t>
            </a:r>
          </a:p>
          <a:p>
            <a:pPr algn="just"/>
            <a:r>
              <a:rPr lang="sw-KE" dirty="0" smtClean="0"/>
              <a:t>HR </a:t>
            </a:r>
            <a:r>
              <a:rPr lang="sw-KE" dirty="0"/>
              <a:t>focus on the dignity of the human </a:t>
            </a:r>
            <a:r>
              <a:rPr lang="sw-KE" dirty="0" smtClean="0"/>
              <a:t>person</a:t>
            </a:r>
          </a:p>
          <a:p>
            <a:pPr algn="just"/>
            <a:r>
              <a:rPr lang="sw-KE" dirty="0" smtClean="0"/>
              <a:t>HR </a:t>
            </a:r>
            <a:r>
              <a:rPr lang="sw-KE" dirty="0"/>
              <a:t>oblige states, state actors and non-state actors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Characteristics of HR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w-KE" dirty="0" smtClean="0"/>
              <a:t>HR are inalienable</a:t>
            </a:r>
          </a:p>
          <a:p>
            <a:r>
              <a:rPr lang="sw-KE" dirty="0" smtClean="0"/>
              <a:t>HR are interdependent</a:t>
            </a:r>
          </a:p>
          <a:p>
            <a:r>
              <a:rPr lang="sw-KE" dirty="0" smtClean="0"/>
              <a:t>HR are God given (natural) </a:t>
            </a:r>
            <a:endParaRPr lang="en-US" dirty="0"/>
          </a:p>
          <a:p>
            <a:endParaRPr lang="sw-KE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Generations/Categories of HR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3 Generations/Categories of HR</a:t>
            </a:r>
          </a:p>
          <a:p>
            <a:pPr marL="571500" indent="-571500" algn="just">
              <a:buAutoNum type="romanLcParenBoth"/>
            </a:pPr>
            <a:r>
              <a:rPr lang="en-US" b="1" dirty="0" smtClean="0"/>
              <a:t>First Generation: Civil and Political Rights</a:t>
            </a:r>
          </a:p>
          <a:p>
            <a:pPr marL="571500" indent="-571500" algn="just"/>
            <a:r>
              <a:rPr lang="en-US" dirty="0" smtClean="0"/>
              <a:t>Referred to as Classic Rights</a:t>
            </a:r>
          </a:p>
          <a:p>
            <a:pPr marL="571500" indent="-571500" algn="just"/>
            <a:r>
              <a:rPr lang="en-US" dirty="0" smtClean="0"/>
              <a:t>Have origins in the 1789 French Revolution and American War of Independence </a:t>
            </a:r>
          </a:p>
          <a:p>
            <a:pPr marL="571500" indent="-571500" algn="just"/>
            <a:r>
              <a:rPr lang="en-US" dirty="0" smtClean="0"/>
              <a:t>They emphasize the relationship between the state and individual</a:t>
            </a:r>
          </a:p>
          <a:p>
            <a:pPr marL="571500" indent="-571500" algn="just"/>
            <a:r>
              <a:rPr lang="en-US" dirty="0" smtClean="0"/>
              <a:t>They are emphasized by Western countries</a:t>
            </a:r>
          </a:p>
          <a:p>
            <a:pPr marL="571500" indent="-571500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741</Words>
  <Application>Microsoft Office PowerPoint</Application>
  <PresentationFormat>On-screen Show (4:3)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INTRODUCTION TO HUMAN RIGHTS</vt:lpstr>
      <vt:lpstr>Outline of the Presentation</vt:lpstr>
      <vt:lpstr>What are human rights?</vt:lpstr>
      <vt:lpstr>What are HR cont’d?</vt:lpstr>
      <vt:lpstr>What are HR cont’d?</vt:lpstr>
      <vt:lpstr>What are HR cont’d?</vt:lpstr>
      <vt:lpstr> Characteristics of HR </vt:lpstr>
      <vt:lpstr> Characteristics of HR </vt:lpstr>
      <vt:lpstr>Generations/Categories of HR</vt:lpstr>
      <vt:lpstr>Generations/Categories of HR</vt:lpstr>
      <vt:lpstr>Generations/Categories of HR</vt:lpstr>
      <vt:lpstr>Generations/Categories of HR</vt:lpstr>
      <vt:lpstr>Generations/Categories of HR</vt:lpstr>
      <vt:lpstr>Generations/Categories of HR</vt:lpstr>
      <vt:lpstr>Generations/Categories of HR</vt:lpstr>
      <vt:lpstr>Generations/Categories of HR</vt:lpstr>
      <vt:lpstr>Generations/Categories of HR</vt:lpstr>
      <vt:lpstr>Generations/Categories of HR</vt:lpstr>
      <vt:lpstr>Importance of HR in the Contemporary World</vt:lpstr>
      <vt:lpstr>Importance of HR in the Contemporary World</vt:lpstr>
      <vt:lpstr>Importance of HR in the Contemporary World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HUMAN RIGHTS</dc:title>
  <dc:creator>Ahimbisibwe Frank</dc:creator>
  <cp:lastModifiedBy>Frank</cp:lastModifiedBy>
  <cp:revision>79</cp:revision>
  <dcterms:created xsi:type="dcterms:W3CDTF">2017-07-25T05:09:50Z</dcterms:created>
  <dcterms:modified xsi:type="dcterms:W3CDTF">2019-02-21T07:51:53Z</dcterms:modified>
</cp:coreProperties>
</file>