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5" r:id="rId42"/>
    <p:sldId id="298" r:id="rId43"/>
    <p:sldId id="299" r:id="rId44"/>
    <p:sldId id="300" r:id="rId45"/>
    <p:sldId id="301" r:id="rId46"/>
    <p:sldId id="302" r:id="rId47"/>
    <p:sldId id="303" r:id="rId48"/>
    <p:sldId id="304" r:id="rId49"/>
    <p:sldId id="305" r:id="rId50"/>
    <p:sldId id="307" r:id="rId51"/>
    <p:sldId id="306" r:id="rId52"/>
    <p:sldId id="308" r:id="rId53"/>
    <p:sldId id="309" r:id="rId54"/>
    <p:sldId id="310" r:id="rId55"/>
    <p:sldId id="311" r:id="rId5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804" y="3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970939" y="0"/>
            <a:ext cx="3037840" cy="464820"/>
          </a:xfrm>
          <a:prstGeom prst="rect">
            <a:avLst/>
          </a:prstGeom>
        </p:spPr>
        <p:txBody>
          <a:bodyPr vert="horz" lIns="92446" tIns="46223" rIns="92446" bIns="46223" rtlCol="0"/>
          <a:lstStyle>
            <a:lvl1pPr algn="r">
              <a:defRPr sz="1200"/>
            </a:lvl1pPr>
          </a:lstStyle>
          <a:p>
            <a:fld id="{A23FFA8D-1373-412E-861B-FA4B6714C150}" type="datetimeFigureOut">
              <a:rPr lang="en-US" smtClean="0"/>
              <a:t>3/1/2016</a:t>
            </a:fld>
            <a:endParaRPr lang="en-US"/>
          </a:p>
        </p:txBody>
      </p:sp>
      <p:sp>
        <p:nvSpPr>
          <p:cNvPr id="4" name="Footer Placeholder 3"/>
          <p:cNvSpPr>
            <a:spLocks noGrp="1"/>
          </p:cNvSpPr>
          <p:nvPr>
            <p:ph type="ftr" sz="quarter" idx="2"/>
          </p:nvPr>
        </p:nvSpPr>
        <p:spPr>
          <a:xfrm>
            <a:off x="1" y="8829967"/>
            <a:ext cx="3037840"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829967"/>
            <a:ext cx="3037840" cy="464820"/>
          </a:xfrm>
          <a:prstGeom prst="rect">
            <a:avLst/>
          </a:prstGeom>
        </p:spPr>
        <p:txBody>
          <a:bodyPr vert="horz" lIns="92446" tIns="46223" rIns="92446" bIns="46223" rtlCol="0" anchor="b"/>
          <a:lstStyle>
            <a:lvl1pPr algn="r">
              <a:defRPr sz="1200"/>
            </a:lvl1pPr>
          </a:lstStyle>
          <a:p>
            <a:fld id="{F354B298-B2A5-489E-8690-74E9FD25C68E}"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970939" y="0"/>
            <a:ext cx="3037840" cy="464820"/>
          </a:xfrm>
          <a:prstGeom prst="rect">
            <a:avLst/>
          </a:prstGeom>
        </p:spPr>
        <p:txBody>
          <a:bodyPr vert="horz" lIns="92446" tIns="46223" rIns="92446" bIns="46223" rtlCol="0"/>
          <a:lstStyle>
            <a:lvl1pPr algn="r">
              <a:defRPr sz="1200"/>
            </a:lvl1pPr>
          </a:lstStyle>
          <a:p>
            <a:fld id="{50B4ECEC-CF50-4354-9C61-0E8207FC78B9}" type="datetimeFigureOut">
              <a:rPr lang="en-US" smtClean="0"/>
              <a:pPr/>
              <a:t>3/1/2016</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3037840"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2446" tIns="46223" rIns="92446" bIns="46223" rtlCol="0" anchor="b"/>
          <a:lstStyle>
            <a:lvl1pPr algn="r">
              <a:defRPr sz="1200"/>
            </a:lvl1pPr>
          </a:lstStyle>
          <a:p>
            <a:fld id="{51824A48-0D82-44EE-972F-976556C9FBC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824A48-0D82-44EE-972F-976556C9FBC8}" type="slidenum">
              <a:rPr lang="en-US" smtClean="0"/>
              <a:pPr/>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9EDF20-6BE7-4E9A-AA9A-3C4C890CEF8B}"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8A39A-251D-40A5-A5FB-519BD79B4C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EDF20-6BE7-4E9A-AA9A-3C4C890CEF8B}"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8A39A-251D-40A5-A5FB-519BD79B4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EDF20-6BE7-4E9A-AA9A-3C4C890CEF8B}"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8A39A-251D-40A5-A5FB-519BD79B4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EDF20-6BE7-4E9A-AA9A-3C4C890CEF8B}"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8A39A-251D-40A5-A5FB-519BD79B4C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9EDF20-6BE7-4E9A-AA9A-3C4C890CEF8B}"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8A39A-251D-40A5-A5FB-519BD79B4C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9EDF20-6BE7-4E9A-AA9A-3C4C890CEF8B}" type="datetimeFigureOut">
              <a:rPr lang="en-US" smtClean="0"/>
              <a:pPr/>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8A39A-251D-40A5-A5FB-519BD79B4C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9EDF20-6BE7-4E9A-AA9A-3C4C890CEF8B}" type="datetimeFigureOut">
              <a:rPr lang="en-US" smtClean="0"/>
              <a:pPr/>
              <a:t>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8A39A-251D-40A5-A5FB-519BD79B4C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9EDF20-6BE7-4E9A-AA9A-3C4C890CEF8B}" type="datetimeFigureOut">
              <a:rPr lang="en-US" smtClean="0"/>
              <a:pPr/>
              <a:t>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8A39A-251D-40A5-A5FB-519BD79B4C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EDF20-6BE7-4E9A-AA9A-3C4C890CEF8B}" type="datetimeFigureOut">
              <a:rPr lang="en-US" smtClean="0"/>
              <a:pPr/>
              <a:t>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8A39A-251D-40A5-A5FB-519BD79B4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9EDF20-6BE7-4E9A-AA9A-3C4C890CEF8B}" type="datetimeFigureOut">
              <a:rPr lang="en-US" smtClean="0"/>
              <a:pPr/>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8A39A-251D-40A5-A5FB-519BD79B4C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9EDF20-6BE7-4E9A-AA9A-3C4C890CEF8B}" type="datetimeFigureOut">
              <a:rPr lang="en-US" smtClean="0"/>
              <a:pPr/>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8A39A-251D-40A5-A5FB-519BD79B4C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EDF20-6BE7-4E9A-AA9A-3C4C890CEF8B}" type="datetimeFigureOut">
              <a:rPr lang="en-US" smtClean="0"/>
              <a:pPr/>
              <a:t>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8A39A-251D-40A5-A5FB-519BD79B4C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COLONIALISM IN AFRICA</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Colonialism is a form of imperialism. It represented a continuation of European encounter with, and penetration of Africa, after the era of slave </a:t>
            </a:r>
            <a:r>
              <a:rPr lang="en-US" dirty="0" smtClean="0"/>
              <a:t>trade. The </a:t>
            </a:r>
            <a:r>
              <a:rPr lang="en-US" dirty="0"/>
              <a:t>basic driving force behind colonialism is </a:t>
            </a:r>
            <a:r>
              <a:rPr lang="en-US" dirty="0" smtClean="0"/>
              <a:t>economic interests. </a:t>
            </a:r>
          </a:p>
          <a:p>
            <a:pPr algn="just"/>
            <a:r>
              <a:rPr lang="en-US" dirty="0" smtClean="0"/>
              <a:t>It </a:t>
            </a:r>
            <a:r>
              <a:rPr lang="en-US" dirty="0"/>
              <a:t>was this motivation which encouraged Europeans to </a:t>
            </a:r>
            <a:r>
              <a:rPr lang="en-US" dirty="0" smtClean="0"/>
              <a:t>send missionaries and explorers that </a:t>
            </a:r>
            <a:r>
              <a:rPr lang="en-US" dirty="0"/>
              <a:t>provided the convenient fore </a:t>
            </a:r>
            <a:r>
              <a:rPr lang="en-US" dirty="0" smtClean="0"/>
              <a:t>runners in imposing  </a:t>
            </a:r>
            <a:r>
              <a:rPr lang="en-US" dirty="0"/>
              <a:t>colonial rule.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lstStyle/>
          <a:p>
            <a:pPr algn="just">
              <a:buNone/>
            </a:pPr>
            <a:r>
              <a:rPr lang="en-US" dirty="0" smtClean="0"/>
              <a:t>   as </a:t>
            </a:r>
            <a:r>
              <a:rPr lang="en-US" dirty="0"/>
              <a:t>well as material and military mind to impose its values and techniques on the “inferior” indigenous nations / </a:t>
            </a:r>
            <a:r>
              <a:rPr lang="en-US" dirty="0" smtClean="0"/>
              <a:t>societies</a:t>
            </a:r>
          </a:p>
          <a:p>
            <a:pPr algn="just"/>
            <a:r>
              <a:rPr lang="en-US" dirty="0"/>
              <a:t>Imperialism also implies the unequal exchange terms between nations.</a:t>
            </a:r>
          </a:p>
          <a:p>
            <a:pPr algn="just">
              <a:buNone/>
            </a:pPr>
            <a:r>
              <a:rPr lang="en-US" dirty="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lstStyle/>
          <a:p>
            <a:pPr>
              <a:buNone/>
            </a:pPr>
            <a:r>
              <a:rPr lang="en-US" b="1" dirty="0" smtClean="0"/>
              <a:t>1) John </a:t>
            </a:r>
            <a:r>
              <a:rPr lang="en-US" b="1" dirty="0"/>
              <a:t>A. Hobson’s </a:t>
            </a:r>
            <a:r>
              <a:rPr lang="en-US" b="1" dirty="0" smtClean="0"/>
              <a:t>Theory </a:t>
            </a:r>
            <a:r>
              <a:rPr lang="en-US" b="1" dirty="0"/>
              <a:t>of Imperialism</a:t>
            </a:r>
            <a:r>
              <a:rPr lang="en-US" dirty="0"/>
              <a:t>   </a:t>
            </a:r>
          </a:p>
          <a:p>
            <a:pPr algn="just"/>
            <a:r>
              <a:rPr lang="en-US" dirty="0"/>
              <a:t> This was an English social reformer and theorist who lived during the years 1858-1940.  He is regarded as the father of the Economic interpretation of new imperialism. </a:t>
            </a:r>
            <a:r>
              <a:rPr lang="en-US" dirty="0" smtClean="0"/>
              <a:t>In 1902</a:t>
            </a:r>
            <a:r>
              <a:rPr lang="en-US" dirty="0"/>
              <a:t>, Hobson wrote a book entitled “</a:t>
            </a:r>
            <a:r>
              <a:rPr lang="en-US" b="1" dirty="0"/>
              <a:t>Imperialism: A Study.” </a:t>
            </a:r>
            <a:endParaRPr lang="en-US" dirty="0"/>
          </a:p>
          <a:p>
            <a:pPr algn="just"/>
            <a:endParaRPr lang="en-US" dirty="0"/>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normAutofit lnSpcReduction="10000"/>
          </a:bodyPr>
          <a:lstStyle/>
          <a:p>
            <a:pPr algn="just"/>
            <a:r>
              <a:rPr lang="en-US" dirty="0"/>
              <a:t>Hobson stated that the scramble for Africa had occurred as a result of the economic interests of a small group of extremely rich and influential financers throughout </a:t>
            </a:r>
            <a:r>
              <a:rPr lang="en-US" dirty="0" smtClean="0"/>
              <a:t>Europe.</a:t>
            </a:r>
          </a:p>
          <a:p>
            <a:pPr algn="just"/>
            <a:r>
              <a:rPr lang="en-US" dirty="0" smtClean="0"/>
              <a:t> He </a:t>
            </a:r>
            <a:r>
              <a:rPr lang="en-US" dirty="0"/>
              <a:t>argues that imperialism results from the maladjustments in the capitalist system </a:t>
            </a:r>
            <a:r>
              <a:rPr lang="en-US" dirty="0" smtClean="0"/>
              <a:t>where </a:t>
            </a:r>
            <a:r>
              <a:rPr lang="en-US" dirty="0"/>
              <a:t>a wealthy minority over saves </a:t>
            </a:r>
            <a:r>
              <a:rPr lang="en-US" dirty="0" smtClean="0"/>
              <a:t>and the majority poor lacks </a:t>
            </a:r>
            <a:r>
              <a:rPr lang="en-US" dirty="0"/>
              <a:t>the purchasing power to consume all the fruits of modern industry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lstStyle/>
          <a:p>
            <a:pPr algn="just"/>
            <a:r>
              <a:rPr lang="en-US" dirty="0"/>
              <a:t>So the capitalists seek to invest their surplus capital in profit making territories abroad.</a:t>
            </a:r>
          </a:p>
          <a:p>
            <a:pPr algn="just"/>
            <a:r>
              <a:rPr lang="en-US" dirty="0" smtClean="0"/>
              <a:t>The </a:t>
            </a:r>
            <a:r>
              <a:rPr lang="en-US" dirty="0"/>
              <a:t>result of this was imperialism because these wealthy people in industrial Europe had to look for foreign markets to sell their goods and invest their surplus capital.</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normAutofit lnSpcReduction="10000"/>
          </a:bodyPr>
          <a:lstStyle/>
          <a:p>
            <a:pPr algn="just"/>
            <a:r>
              <a:rPr lang="en-US" dirty="0"/>
              <a:t>Hobson argued that the colonization of Africa produced little economic gain to the tax payers in Europe whose countries had sent out armies of conquest and occupation for the interest of international capitalists. </a:t>
            </a:r>
            <a:endParaRPr lang="en-US" dirty="0" smtClean="0"/>
          </a:p>
          <a:p>
            <a:pPr algn="just"/>
            <a:r>
              <a:rPr lang="en-US" dirty="0" smtClean="0"/>
              <a:t>Profits </a:t>
            </a:r>
            <a:r>
              <a:rPr lang="en-US" dirty="0"/>
              <a:t>from the colonies went only to the rich who ventured beyond the boundaries of economically stagnant Western Europe in such of a higher return on their investments.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lstStyle/>
          <a:p>
            <a:pPr algn="just"/>
            <a:r>
              <a:rPr lang="en-US" dirty="0"/>
              <a:t>Hobson concluded that the late 19</a:t>
            </a:r>
            <a:r>
              <a:rPr lang="en-US" baseline="30000" dirty="0"/>
              <a:t>th</a:t>
            </a:r>
            <a:r>
              <a:rPr lang="en-US" dirty="0"/>
              <a:t> century imperialism was “a deprived choice of national life”, appealing primarily to the lusts for self-seeking acquisitiveness and forcefully domination.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lstStyle/>
          <a:p>
            <a:pPr>
              <a:buNone/>
            </a:pPr>
            <a:r>
              <a:rPr lang="en-US" dirty="0" smtClean="0"/>
              <a:t>2</a:t>
            </a:r>
            <a:r>
              <a:rPr lang="en-US" b="1" dirty="0" smtClean="0"/>
              <a:t>) </a:t>
            </a:r>
            <a:r>
              <a:rPr lang="en-US" b="1" dirty="0"/>
              <a:t>The Marxist Theory of Imperialism</a:t>
            </a:r>
            <a:endParaRPr lang="en-US" dirty="0"/>
          </a:p>
          <a:p>
            <a:pPr algn="just"/>
            <a:r>
              <a:rPr lang="en-US" dirty="0"/>
              <a:t>The Marxist theory of imperialism is named after a German Social thinker and theorist Karl Marx who lived between 1818 to 1883. In 1848, Karl Marx together with an English Socialist called Engels published a book called the </a:t>
            </a:r>
            <a:r>
              <a:rPr lang="en-US" u="sng" dirty="0"/>
              <a:t>Communist Manifesto</a:t>
            </a:r>
            <a:r>
              <a:rPr lang="en-US" dirty="0"/>
              <a:t> in which Marx gave his ideas about class </a:t>
            </a:r>
            <a:r>
              <a:rPr lang="en-US" dirty="0" smtClean="0"/>
              <a:t>struggles.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normAutofit lnSpcReduction="10000"/>
          </a:bodyPr>
          <a:lstStyle/>
          <a:p>
            <a:pPr algn="just"/>
            <a:r>
              <a:rPr lang="en-US" dirty="0"/>
              <a:t>Marx said that society was at any given time no more than a reflection of a hierarchy of classes dictated by those who owned the means of production and controlled the distribution its material goods</a:t>
            </a:r>
          </a:p>
          <a:p>
            <a:pPr algn="just"/>
            <a:r>
              <a:rPr lang="en-US" dirty="0"/>
              <a:t>Marx stressed that feudalism was defeated by capitalism and then capitalism was in turn defeated by communism. In 1867, Marx published another book entitled </a:t>
            </a:r>
            <a:r>
              <a:rPr lang="en-US" b="1" dirty="0"/>
              <a:t>CAPITAL.</a:t>
            </a:r>
            <a:r>
              <a:rPr 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lstStyle/>
          <a:p>
            <a:pPr algn="just"/>
            <a:r>
              <a:rPr lang="en-US" dirty="0"/>
              <a:t>In this book Marx said that capitalist enterprises in the developed countries of Europe expanded their interests abroad in order to obtain markets for their manufactured goods and also obtain cheap raw materials for their industries hence the need to acquire territories overseas which could serve as markets.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lstStyle/>
          <a:p>
            <a:pPr algn="just"/>
            <a:r>
              <a:rPr lang="en-US" dirty="0"/>
              <a:t>Marx stressed that the main objective of the capitalist enterprises was to obtain excessive profits.  Karl Marx just like the rest of his followers regarded all political developments including imperialism and war as projections of economic forces.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COLONIALISM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a:t>We can therefore define colonialism as the policy by which the “mother country”, the colonial power, binds her colonies to herself by political ties with the primary </a:t>
            </a:r>
            <a:r>
              <a:rPr lang="en-US" dirty="0" smtClean="0"/>
              <a:t>objective </a:t>
            </a:r>
            <a:r>
              <a:rPr lang="en-US" dirty="0"/>
              <a:t>of promoting her own economic advantage to secure trading routes and safe ports. </a:t>
            </a:r>
            <a:endParaRPr lang="en-US" dirty="0" smtClean="0"/>
          </a:p>
          <a:p>
            <a:pPr algn="just"/>
            <a:r>
              <a:rPr lang="en-US" dirty="0"/>
              <a:t>To give effect to the desire the scramble for colonies in Africa began among the leading European </a:t>
            </a:r>
            <a:r>
              <a:rPr lang="en-US" dirty="0" smtClean="0"/>
              <a:t>nations: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normAutofit/>
          </a:bodyPr>
          <a:lstStyle/>
          <a:p>
            <a:pPr>
              <a:buNone/>
            </a:pPr>
            <a:r>
              <a:rPr lang="en-US" dirty="0" smtClean="0"/>
              <a:t>3) </a:t>
            </a:r>
            <a:r>
              <a:rPr lang="en-US" b="1" dirty="0"/>
              <a:t>The Leninist </a:t>
            </a:r>
            <a:r>
              <a:rPr lang="en-US" b="1" dirty="0" smtClean="0"/>
              <a:t>Theory </a:t>
            </a:r>
            <a:r>
              <a:rPr lang="en-US" b="1" dirty="0"/>
              <a:t>of </a:t>
            </a:r>
            <a:r>
              <a:rPr lang="en-US" b="1" dirty="0" smtClean="0"/>
              <a:t>Imperialism</a:t>
            </a:r>
          </a:p>
          <a:p>
            <a:pPr algn="just"/>
            <a:r>
              <a:rPr lang="en-US" dirty="0" smtClean="0"/>
              <a:t>The </a:t>
            </a:r>
            <a:r>
              <a:rPr lang="en-US" dirty="0"/>
              <a:t>Leninist theory of imperialism was named after a Russian Communist and Revolutionary leader called </a:t>
            </a:r>
            <a:r>
              <a:rPr lang="en-US" dirty="0" err="1"/>
              <a:t>Vladmir</a:t>
            </a:r>
            <a:r>
              <a:rPr lang="en-US" dirty="0"/>
              <a:t> Lenin. Lenin lived during the period of 1870-1924. In developing his theory of imperialism, Lenin used a Marxist analysis. In 1916 Lenin published a book called </a:t>
            </a:r>
            <a:r>
              <a:rPr lang="en-US" dirty="0" smtClean="0"/>
              <a:t>“</a:t>
            </a:r>
            <a:r>
              <a:rPr lang="en-US" b="1" dirty="0" smtClean="0"/>
              <a:t>Imperialism</a:t>
            </a:r>
            <a:r>
              <a:rPr lang="en-US" b="1" dirty="0"/>
              <a:t>: The </a:t>
            </a:r>
            <a:r>
              <a:rPr lang="en-US" b="1" dirty="0" smtClean="0"/>
              <a:t>Last </a:t>
            </a:r>
            <a:r>
              <a:rPr lang="en-US" b="1" dirty="0"/>
              <a:t>Stage of </a:t>
            </a:r>
            <a:r>
              <a:rPr lang="en-US" b="1" dirty="0" smtClean="0"/>
              <a:t>Capitalism”</a:t>
            </a:r>
            <a:r>
              <a:rPr lang="en-US" dirty="0" smtClean="0"/>
              <a:t> </a:t>
            </a:r>
            <a:endParaRPr lang="en-US" dirty="0"/>
          </a:p>
          <a:p>
            <a:pPr algn="just">
              <a:buNone/>
            </a:pPr>
            <a:endParaRPr lang="en-US" dirty="0" smtClean="0"/>
          </a:p>
          <a:p>
            <a:pPr algn="just">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lstStyle/>
          <a:p>
            <a:pPr algn="just"/>
            <a:r>
              <a:rPr lang="en-US" dirty="0" smtClean="0"/>
              <a:t>In this book Lenin gave </a:t>
            </a:r>
            <a:r>
              <a:rPr lang="en-US" dirty="0"/>
              <a:t>ideas about the capitalist system and how it leads to imperialism</a:t>
            </a:r>
            <a:r>
              <a:rPr lang="en-US" dirty="0" smtClean="0"/>
              <a:t>.</a:t>
            </a:r>
          </a:p>
          <a:p>
            <a:pPr algn="just"/>
            <a:r>
              <a:rPr lang="en-US" dirty="0" smtClean="0"/>
              <a:t>Lenin </a:t>
            </a:r>
            <a:r>
              <a:rPr lang="en-US" dirty="0"/>
              <a:t>agreed with Hobson that imperialism is a product of economic forces. But unlike Hobson, Lenin saw imperialism as part and parcel of the capitalist system and as an inevitable phase of the capitalist system.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Lenin argued that capitalist competition and the  monopolies it had produced led to the lowering of domestic profits and forced the owners of surplus capital to invest overseas. </a:t>
            </a:r>
          </a:p>
          <a:p>
            <a:pPr algn="just"/>
            <a:r>
              <a:rPr lang="en-US" dirty="0" smtClean="0"/>
              <a:t>This led to imperialism because the capitalists in Europe had to look for territories where surplus capital had to be invested and bring in more profits.</a:t>
            </a:r>
          </a:p>
          <a:p>
            <a:pPr algn="just">
              <a:buNone/>
            </a:pPr>
            <a:r>
              <a:rPr lang="en-US" dirty="0" smtClean="0"/>
              <a:t>	</a:t>
            </a:r>
            <a:endParaRPr lang="en-US" dirty="0"/>
          </a:p>
          <a:p>
            <a:pPr algn="just"/>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lstStyle/>
          <a:p>
            <a:pPr algn="just"/>
            <a:r>
              <a:rPr lang="en-US" dirty="0"/>
              <a:t>Lenin argued that the alternative of enlarged markets in Europe by raising the wages of the workers could not work because it would decrease the profits of the capitalists. </a:t>
            </a:r>
            <a:endParaRPr lang="en-US" dirty="0" smtClean="0"/>
          </a:p>
          <a:p>
            <a:pPr algn="just"/>
            <a:r>
              <a:rPr lang="en-US" dirty="0" smtClean="0"/>
              <a:t>Lenin </a:t>
            </a:r>
            <a:r>
              <a:rPr lang="en-US" dirty="0"/>
              <a:t>saw imperialism not as a relationship between different countries but as a stage in the development of capitalism.</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These 3 theories of imperialism give an economic interpretation of the scramble for Africa that was taking place in </a:t>
            </a:r>
            <a:r>
              <a:rPr lang="en-US" dirty="0" smtClean="0"/>
              <a:t>Europe.</a:t>
            </a:r>
          </a:p>
          <a:p>
            <a:pPr algn="just"/>
            <a:r>
              <a:rPr lang="en-US" dirty="0" smtClean="0"/>
              <a:t>However</a:t>
            </a:r>
            <a:r>
              <a:rPr lang="en-US" dirty="0"/>
              <a:t>, the economic interpretation of the scramble for Africa is not enough to explain the entire process of this phenomenon. </a:t>
            </a:r>
            <a:endParaRPr lang="en-US" dirty="0" smtClean="0"/>
          </a:p>
          <a:p>
            <a:pPr algn="just"/>
            <a:r>
              <a:rPr lang="en-US" dirty="0" smtClean="0"/>
              <a:t>Certainly </a:t>
            </a:r>
            <a:r>
              <a:rPr lang="en-US" dirty="0"/>
              <a:t>we need to look at other theories and factors at work in the process of European colonization of Africa.</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lstStyle/>
          <a:p>
            <a:pPr>
              <a:buNone/>
            </a:pPr>
            <a:r>
              <a:rPr lang="en-US" dirty="0" smtClean="0"/>
              <a:t>4) </a:t>
            </a:r>
            <a:r>
              <a:rPr lang="en-US" b="1" dirty="0"/>
              <a:t>Darwin’s theory of </a:t>
            </a:r>
            <a:r>
              <a:rPr lang="en-US" b="1" dirty="0" smtClean="0"/>
              <a:t>Evolution</a:t>
            </a:r>
            <a:endParaRPr lang="en-US" dirty="0" smtClean="0"/>
          </a:p>
          <a:p>
            <a:pPr algn="just"/>
            <a:r>
              <a:rPr lang="en-US" dirty="0"/>
              <a:t>Some scholars have argued that all European powers were in a struggle for survival. That in this struggle some races were regarded as superior to others; that in the evolution process the strongest race had the right to assert themselves over the weak ones.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lstStyle/>
          <a:p>
            <a:pPr algn="just"/>
            <a:r>
              <a:rPr lang="en-US" dirty="0"/>
              <a:t>The supporters of this view even argue that Europeans were born to rule, dominate commerce, religion, government and had a mission to bring civilization to Africans. </a:t>
            </a:r>
            <a:endParaRPr lang="en-US" dirty="0" smtClean="0"/>
          </a:p>
          <a:p>
            <a:pPr algn="just"/>
            <a:r>
              <a:rPr lang="en-US" dirty="0"/>
              <a:t>Supporters of this theory referred </a:t>
            </a:r>
            <a:r>
              <a:rPr lang="en-US" dirty="0" smtClean="0"/>
              <a:t>to </a:t>
            </a:r>
            <a:r>
              <a:rPr lang="en-US" dirty="0"/>
              <a:t>the Africans as backward/ barbaric people or primitive and that it was a privilege for them to be ruled by Europeans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dirty="0"/>
          </a:p>
        </p:txBody>
      </p:sp>
      <p:sp>
        <p:nvSpPr>
          <p:cNvPr id="3" name="Content Placeholder 2"/>
          <p:cNvSpPr>
            <a:spLocks noGrp="1"/>
          </p:cNvSpPr>
          <p:nvPr>
            <p:ph idx="1"/>
          </p:nvPr>
        </p:nvSpPr>
        <p:spPr/>
        <p:txBody>
          <a:bodyPr/>
          <a:lstStyle/>
          <a:p>
            <a:pPr algn="just"/>
            <a:r>
              <a:rPr lang="en-US" dirty="0"/>
              <a:t>However, in spite of the above analysis, Europeans’ interest in Africa could only be explained by satisfying economic considerations. In this period a country was considered strong if it had the economic strength behind it. </a:t>
            </a:r>
          </a:p>
          <a:p>
            <a:pPr>
              <a:buNone/>
            </a:pPr>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Actual Causes </a:t>
            </a:r>
            <a:r>
              <a:rPr lang="en-US" b="1" dirty="0"/>
              <a:t>of the Scramble and Partition of Africa</a:t>
            </a:r>
            <a:r>
              <a:rPr lang="en-US" dirty="0"/>
              <a:t/>
            </a:r>
            <a:br>
              <a:rPr lang="en-US" dirty="0"/>
            </a:br>
            <a:endParaRPr lang="en-US" dirty="0"/>
          </a:p>
        </p:txBody>
      </p:sp>
      <p:sp>
        <p:nvSpPr>
          <p:cNvPr id="3" name="Content Placeholder 2"/>
          <p:cNvSpPr>
            <a:spLocks noGrp="1"/>
          </p:cNvSpPr>
          <p:nvPr>
            <p:ph idx="1"/>
          </p:nvPr>
        </p:nvSpPr>
        <p:spPr/>
        <p:txBody>
          <a:bodyPr/>
          <a:lstStyle/>
          <a:p>
            <a:pPr>
              <a:buNone/>
            </a:pPr>
            <a:r>
              <a:rPr lang="en-US" b="1" dirty="0"/>
              <a:t>1. Outbreak of the </a:t>
            </a:r>
            <a:r>
              <a:rPr lang="en-US" b="1" dirty="0" smtClean="0"/>
              <a:t>Industrial </a:t>
            </a:r>
            <a:r>
              <a:rPr lang="en-US" b="1" dirty="0"/>
              <a:t>R</a:t>
            </a:r>
            <a:r>
              <a:rPr lang="en-US" b="1" dirty="0" smtClean="0"/>
              <a:t>evolution</a:t>
            </a:r>
          </a:p>
          <a:p>
            <a:pPr algn="just"/>
            <a:r>
              <a:rPr lang="en-US" dirty="0"/>
              <a:t>The industrial revolution started in Britain about 1750.  When Britain was the only industrial </a:t>
            </a:r>
            <a:r>
              <a:rPr lang="en-US" dirty="0" smtClean="0"/>
              <a:t>power, </a:t>
            </a:r>
            <a:r>
              <a:rPr lang="en-US" dirty="0"/>
              <a:t>she easily obtained raw materials such as palm oil which was used for making soap, candles and as a lubricant to oil the machines before the discovery of mineral oil.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a:t>Britain also used to get raw materials like ground nuts. Britain also easily sold her manufactured goods in Africa. So during the early stages of the industrial revolution other European powers did not compete with Britain for the acquisition of raw materials from Africa simply because they were not industrialized.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COLONIALISM IN AFRICA</a:t>
            </a:r>
            <a:endParaRPr lang="en-US" dirty="0"/>
          </a:p>
        </p:txBody>
      </p:sp>
      <p:sp>
        <p:nvSpPr>
          <p:cNvPr id="3" name="Content Placeholder 2"/>
          <p:cNvSpPr>
            <a:spLocks noGrp="1"/>
          </p:cNvSpPr>
          <p:nvPr>
            <p:ph idx="1"/>
          </p:nvPr>
        </p:nvSpPr>
        <p:spPr/>
        <p:txBody>
          <a:bodyPr/>
          <a:lstStyle/>
          <a:p>
            <a:pPr algn="just"/>
            <a:r>
              <a:rPr lang="en-US" dirty="0"/>
              <a:t>Great Britain, France, Germany, Spain, Portugal, Belgium and Italy. At a conference in Berlin, chaired by German Chancellor, Otto Von Bismarck, African territory was carved out, to gratify European greed, and prevent wars among them.</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normAutofit lnSpcReduction="10000"/>
          </a:bodyPr>
          <a:lstStyle/>
          <a:p>
            <a:pPr algn="just"/>
            <a:r>
              <a:rPr lang="en-US" dirty="0"/>
              <a:t>However, by the second half of the 19</a:t>
            </a:r>
            <a:r>
              <a:rPr lang="en-US" baseline="30000" dirty="0"/>
              <a:t>th</a:t>
            </a:r>
            <a:r>
              <a:rPr lang="en-US" dirty="0"/>
              <a:t> century, the industrial revolution had spread from Britain to the European continent and other European powers e.g. France and Belgium had become industrialized. These countries needed raw materials from Africa to feed their manufacturing </a:t>
            </a:r>
            <a:r>
              <a:rPr lang="en-US" dirty="0" smtClean="0"/>
              <a:t>industries</a:t>
            </a:r>
          </a:p>
          <a:p>
            <a:pPr algn="just"/>
            <a:r>
              <a:rPr lang="en-US" dirty="0" smtClean="0"/>
              <a:t>They </a:t>
            </a:r>
            <a:r>
              <a:rPr lang="en-US" dirty="0"/>
              <a:t>also needed markets in Africa where to sell their manufactured products.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a:t>Britain’s industrial growth was cited as an example of the importance of the African markets.</a:t>
            </a:r>
          </a:p>
          <a:p>
            <a:pPr algn="just"/>
            <a:r>
              <a:rPr lang="en-US" dirty="0" smtClean="0"/>
              <a:t>The need for raw materials and markets made European nations to compete for territories in Africa. </a:t>
            </a:r>
          </a:p>
          <a:p>
            <a:pPr algn="just"/>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a:t>The European countries which had accumulated capital from the sale of industrial products also needed territories overseas where to invest the surplus capital and bring more profits to the European capitalists and hence the need to acquire colonies.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a:t>We can argue that the economic argument for the outbreak of the scramble for Africa agrees with Hobson and Lenin theories of imperialism to a certain extent because most European nations acquired territories in Africa due to the economic forces in Europe.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buNone/>
            </a:pPr>
            <a:r>
              <a:rPr lang="en-US" b="1" dirty="0" smtClean="0"/>
              <a:t>2) </a:t>
            </a:r>
            <a:r>
              <a:rPr lang="en-US" b="1" dirty="0"/>
              <a:t>The </a:t>
            </a:r>
            <a:r>
              <a:rPr lang="en-US" b="1" dirty="0" smtClean="0"/>
              <a:t>National Pride </a:t>
            </a:r>
            <a:r>
              <a:rPr lang="en-US" b="1" dirty="0"/>
              <a:t>of European </a:t>
            </a:r>
            <a:r>
              <a:rPr lang="en-US" b="1" dirty="0" smtClean="0"/>
              <a:t>Powers</a:t>
            </a:r>
            <a:r>
              <a:rPr lang="en-US" b="1" dirty="0"/>
              <a:t>.</a:t>
            </a:r>
            <a:endParaRPr lang="en-US" dirty="0"/>
          </a:p>
          <a:p>
            <a:pPr algn="just"/>
            <a:r>
              <a:rPr lang="en-US" dirty="0"/>
              <a:t>By 1871, both Germany and Italy did not exist as united countries. They were broken into a number of states. So they were mere geographical expressions. However, by 1871 these 2 countries had emerged as sovereign independent states.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normAutofit lnSpcReduction="10000"/>
          </a:bodyPr>
          <a:lstStyle/>
          <a:p>
            <a:pPr algn="just"/>
            <a:r>
              <a:rPr lang="en-US" dirty="0"/>
              <a:t>After their unification both Italy and Germany joined the scramble for Africa in order to show other European nations that they were powers to be recognized and could therefore do what other European powers were doing. </a:t>
            </a:r>
            <a:endParaRPr lang="en-US" dirty="0" smtClean="0"/>
          </a:p>
          <a:p>
            <a:pPr algn="just"/>
            <a:r>
              <a:rPr lang="en-US" dirty="0" smtClean="0"/>
              <a:t>In </a:t>
            </a:r>
            <a:r>
              <a:rPr lang="en-US" dirty="0"/>
              <a:t>Germany, Otto Van Bismarck-the Chancellor of Germany from 1871 to </a:t>
            </a:r>
            <a:r>
              <a:rPr lang="en-US" dirty="0" smtClean="0"/>
              <a:t>1890 </a:t>
            </a:r>
            <a:r>
              <a:rPr lang="en-US" dirty="0"/>
              <a:t>first opposed the </a:t>
            </a:r>
            <a:r>
              <a:rPr lang="en-US" dirty="0" smtClean="0"/>
              <a:t>scramble </a:t>
            </a:r>
            <a:r>
              <a:rPr lang="en-US" dirty="0"/>
              <a:t>but later </a:t>
            </a:r>
            <a:r>
              <a:rPr lang="en-US" dirty="0" smtClean="0"/>
              <a:t>saw the need to join and maintain </a:t>
            </a:r>
            <a:r>
              <a:rPr lang="en-US" dirty="0"/>
              <a:t>the balance of power in Europe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a:t>He feared that if one European power became dominant in Africa, it could </a:t>
            </a:r>
            <a:r>
              <a:rPr lang="en-US" dirty="0" smtClean="0"/>
              <a:t>use </a:t>
            </a:r>
            <a:r>
              <a:rPr lang="en-US" dirty="0"/>
              <a:t>riches obtained from Africa and dominate </a:t>
            </a:r>
            <a:r>
              <a:rPr lang="en-US" dirty="0" smtClean="0"/>
              <a:t>European affairs. He </a:t>
            </a:r>
            <a:r>
              <a:rPr lang="en-US" dirty="0"/>
              <a:t>therefore wanted the balance of power. </a:t>
            </a:r>
            <a:endParaRPr lang="en-US" dirty="0" smtClean="0"/>
          </a:p>
          <a:p>
            <a:pPr algn="just"/>
            <a:r>
              <a:rPr lang="en-US" dirty="0"/>
              <a:t>France joined the scramble for Africa because they wanted to restore the prestige that they had lost in European wars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a:t>e.g. France had been defeated by Prussia during the Franco-Prussian war of 1870-71 and France lost her rich mineral </a:t>
            </a:r>
            <a:r>
              <a:rPr lang="en-US" dirty="0" smtClean="0"/>
              <a:t>provinces </a:t>
            </a:r>
            <a:r>
              <a:rPr lang="en-US" dirty="0"/>
              <a:t>of Alsace and Lorraine in North Eastern France. </a:t>
            </a:r>
            <a:endParaRPr lang="en-US" dirty="0" smtClean="0"/>
          </a:p>
          <a:p>
            <a:pPr algn="just"/>
            <a:r>
              <a:rPr lang="en-US" dirty="0" smtClean="0"/>
              <a:t>The </a:t>
            </a:r>
            <a:r>
              <a:rPr lang="en-US" dirty="0"/>
              <a:t>politicians favored the acquisition of colonies to compensate for the loss of territories and humiliation France had suffered at the hands of the Germans.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buNone/>
            </a:pPr>
            <a:r>
              <a:rPr lang="en-US" b="1" dirty="0"/>
              <a:t>3</a:t>
            </a:r>
            <a:r>
              <a:rPr lang="en-US" b="1" dirty="0" smtClean="0"/>
              <a:t>. </a:t>
            </a:r>
            <a:r>
              <a:rPr lang="en-US" b="1" dirty="0"/>
              <a:t>The role of “men on the spot</a:t>
            </a:r>
            <a:r>
              <a:rPr lang="en-US" dirty="0" smtClean="0"/>
              <a:t>”</a:t>
            </a:r>
          </a:p>
          <a:p>
            <a:pPr algn="just"/>
            <a:r>
              <a:rPr lang="en-US" dirty="0"/>
              <a:t>The term </a:t>
            </a:r>
            <a:r>
              <a:rPr lang="en-US" dirty="0" smtClean="0"/>
              <a:t>“men </a:t>
            </a:r>
            <a:r>
              <a:rPr lang="en-US" dirty="0"/>
              <a:t>on the </a:t>
            </a:r>
            <a:r>
              <a:rPr lang="en-US" dirty="0" smtClean="0"/>
              <a:t>spot” refers </a:t>
            </a:r>
            <a:r>
              <a:rPr lang="en-US" dirty="0"/>
              <a:t>to those European administrators, missionaries and traders who were already operating in Africa by the time the scramble for Africa started. </a:t>
            </a:r>
            <a:endParaRPr lang="en-US" dirty="0" smtClean="0"/>
          </a:p>
          <a:p>
            <a:pPr algn="just"/>
            <a:r>
              <a:rPr lang="en-US" dirty="0" smtClean="0"/>
              <a:t>These </a:t>
            </a:r>
            <a:r>
              <a:rPr lang="en-US" dirty="0"/>
              <a:t>people called upon their home countries to occupy or annex their spheres of operations in Africa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smtClean="0"/>
              <a:t>They feared </a:t>
            </a:r>
            <a:r>
              <a:rPr lang="en-US" dirty="0"/>
              <a:t>that if other European powers colonized them, they would not be able to carry on their activities conformably. e.g. in Uganda, the missionaries of the Church Missionary Society who were protestants and who had arrived in 1877 called upon Britain to </a:t>
            </a:r>
            <a:r>
              <a:rPr lang="en-US" dirty="0" smtClean="0"/>
              <a:t>take over Uganda </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Scramble for Africa</a:t>
            </a:r>
            <a:endParaRPr lang="en-US" b="1" dirty="0"/>
          </a:p>
        </p:txBody>
      </p:sp>
      <p:sp>
        <p:nvSpPr>
          <p:cNvPr id="3" name="Content Placeholder 2"/>
          <p:cNvSpPr>
            <a:spLocks noGrp="1"/>
          </p:cNvSpPr>
          <p:nvPr>
            <p:ph idx="1"/>
          </p:nvPr>
        </p:nvSpPr>
        <p:spPr/>
        <p:txBody>
          <a:bodyPr>
            <a:normAutofit/>
          </a:bodyPr>
          <a:lstStyle/>
          <a:p>
            <a:pPr algn="just"/>
            <a:r>
              <a:rPr lang="en-US" dirty="0"/>
              <a:t>The competition among European nations to acquire territories in Africa is what we refer to as the scramble for Africa.  Then the sharing of African territories among European nations is what we call the partition of Africa.</a:t>
            </a:r>
          </a:p>
          <a:p>
            <a:pPr algn="just"/>
            <a:r>
              <a:rPr lang="en-US" dirty="0" smtClean="0"/>
              <a:t>The </a:t>
            </a:r>
            <a:r>
              <a:rPr lang="en-US" dirty="0"/>
              <a:t>scramble for Africa was a phenomenon of the last 2 decades of the 19</a:t>
            </a:r>
            <a:r>
              <a:rPr lang="en-US" baseline="30000" dirty="0"/>
              <a:t>th</a:t>
            </a:r>
            <a:r>
              <a:rPr lang="en-US" dirty="0"/>
              <a:t> c.</a:t>
            </a:r>
          </a:p>
          <a:p>
            <a:pPr algn="just">
              <a:buNone/>
            </a:pPr>
            <a:endParaRPr 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smtClean="0"/>
              <a:t>They feared that </a:t>
            </a:r>
            <a:r>
              <a:rPr lang="en-US" dirty="0"/>
              <a:t>their rivals, the White Fathers who had come  to Uganda in 1879 and who were Roman Catholics would call upon France to annex Uganda and therefore become a burden for the protestants missionaries.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buNone/>
            </a:pPr>
            <a:r>
              <a:rPr lang="en-US" b="1" dirty="0" smtClean="0"/>
              <a:t>4) Strategic </a:t>
            </a:r>
            <a:r>
              <a:rPr lang="en-US" b="1" dirty="0"/>
              <a:t>reasons </a:t>
            </a:r>
            <a:endParaRPr lang="en-US" b="1" dirty="0" smtClean="0"/>
          </a:p>
          <a:p>
            <a:r>
              <a:rPr lang="en-US" dirty="0"/>
              <a:t>Some European powers </a:t>
            </a:r>
            <a:r>
              <a:rPr lang="en-US" dirty="0" smtClean="0"/>
              <a:t>joined the scramble </a:t>
            </a:r>
            <a:r>
              <a:rPr lang="en-US" dirty="0"/>
              <a:t>in order to occupy some African territories that were of great strategic value to them e.g. the British occupied Egypt in 1882 partly because they wanted to protect the Swiss canal which had been opened in 1879 </a:t>
            </a:r>
            <a:endParaRPr lang="en-US" b="1" dirty="0" smtClean="0"/>
          </a:p>
          <a:p>
            <a:pPr>
              <a:buNone/>
            </a:pPr>
            <a:endParaRPr lang="en-US" b="1"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smtClean="0"/>
              <a:t>They wanted to prevent </a:t>
            </a:r>
            <a:r>
              <a:rPr lang="en-US" dirty="0"/>
              <a:t>it against falling to a hostile power fearing that if a hostile power occupied the canal then its forces would be sent through the channel and attack the Indian colony of the British.</a:t>
            </a:r>
          </a:p>
          <a:p>
            <a:pPr algn="just"/>
            <a:r>
              <a:rPr lang="en-US" dirty="0"/>
              <a:t> After occupying Egypt, the British realized that Uganda which is the source of R. Nile was also of great strategic value</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a:t>The Nile is the life blood of Egypt and the British knew that they could not survive without the presence of R. Nile. They feared that if a hostile power occupied Uganda, it would easily divert the waters of R. Nile. </a:t>
            </a:r>
            <a:endParaRPr lang="en-US" dirty="0" smtClean="0"/>
          </a:p>
          <a:p>
            <a:pPr algn="just"/>
            <a:r>
              <a:rPr lang="en-US" dirty="0" smtClean="0"/>
              <a:t>The </a:t>
            </a:r>
            <a:r>
              <a:rPr lang="en-US" dirty="0"/>
              <a:t>British particularly feared the Germans who were advancing inland East Africa from Tanganyika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normAutofit lnSpcReduction="10000"/>
          </a:bodyPr>
          <a:lstStyle/>
          <a:p>
            <a:pPr algn="just"/>
            <a:r>
              <a:rPr lang="en-US" dirty="0"/>
              <a:t>In November 1885, Carl Peters a leading German imperialist had reached Tanganyika and had signed 12 treaties with the African chiefs by which he claimed that these African chiefs had given Tanganyika to Germany which scared the British.</a:t>
            </a:r>
          </a:p>
          <a:p>
            <a:pPr algn="just"/>
            <a:r>
              <a:rPr lang="en-US" dirty="0" smtClean="0"/>
              <a:t>In </a:t>
            </a:r>
            <a:r>
              <a:rPr lang="en-US" dirty="0"/>
              <a:t>1890 Carl Peters moved to Uganda and signed a treaty of friendship with </a:t>
            </a:r>
            <a:r>
              <a:rPr lang="en-US" dirty="0" err="1"/>
              <a:t>Mwanga</a:t>
            </a:r>
            <a:r>
              <a:rPr lang="en-US" dirty="0"/>
              <a:t> of Buganda.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a:t>Therefore at this point Britain was forced to reach an agreement with Germany so as to keep away Germany. In July 1890, the </a:t>
            </a:r>
            <a:r>
              <a:rPr lang="en-US" dirty="0" smtClean="0"/>
              <a:t>Anglo- </a:t>
            </a:r>
            <a:r>
              <a:rPr lang="en-US" dirty="0"/>
              <a:t>Germany agreement was signed which left Uganda under the British sphere of influence. Britain therefore occupied Uganda In 1890.</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buNone/>
            </a:pPr>
            <a:r>
              <a:rPr lang="en-US" b="1" dirty="0" smtClean="0"/>
              <a:t>5) The Doctrine </a:t>
            </a:r>
            <a:r>
              <a:rPr lang="en-US" b="1" dirty="0"/>
              <a:t>of </a:t>
            </a:r>
            <a:r>
              <a:rPr lang="en-US" b="1" dirty="0" smtClean="0"/>
              <a:t>Effective Occupation </a:t>
            </a:r>
            <a:r>
              <a:rPr lang="en-US" b="1" dirty="0"/>
              <a:t>of the Berlin Conference of 1884-85. </a:t>
            </a:r>
            <a:endParaRPr lang="en-US" b="1" dirty="0" smtClean="0"/>
          </a:p>
          <a:p>
            <a:pPr algn="just"/>
            <a:r>
              <a:rPr lang="en-US" dirty="0"/>
              <a:t>In this provision, the General Act of the Berlin conference stated that for any colonizing power in Africa to lay a legitimate claim over the area/ region, it had to exercise firm control over the claimed area. This really meant the maintenance of law and order.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a:t>This meant that any European power claiming to colonize Africa had to bring its administration and army. After doing that such a European power then had to inform other signatories of the General Act of Berlin so that if any of them had the claim over the same area/ territory, those claims had to be settled.</a:t>
            </a:r>
          </a:p>
          <a:p>
            <a:pPr algn="just"/>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doctrine of effective occupation of Africa accelerated the scramble for Africa. After the doctrine of effective occupation was introduced, each European power moved with its forces to Africa to occupy a number of territories and therefore claim those territories to be part of its </a:t>
            </a:r>
            <a:r>
              <a:rPr lang="en-US" dirty="0" smtClean="0"/>
              <a:t>empire.</a:t>
            </a:r>
          </a:p>
          <a:p>
            <a:pPr algn="just"/>
            <a:r>
              <a:rPr lang="en-US" dirty="0" smtClean="0"/>
              <a:t>After the </a:t>
            </a:r>
            <a:r>
              <a:rPr lang="en-US" dirty="0"/>
              <a:t>Berlin conference, European powers asserted themselves on the </a:t>
            </a:r>
            <a:r>
              <a:rPr lang="en-US" dirty="0" smtClean="0"/>
              <a:t>ground.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buNone/>
            </a:pPr>
            <a:r>
              <a:rPr lang="en-US" b="1" dirty="0" smtClean="0"/>
              <a:t>6) The </a:t>
            </a:r>
            <a:r>
              <a:rPr lang="en-US" b="1" dirty="0"/>
              <a:t>Humanitarian </a:t>
            </a:r>
            <a:r>
              <a:rPr lang="en-US" b="1" dirty="0" smtClean="0"/>
              <a:t>Motive</a:t>
            </a:r>
          </a:p>
          <a:p>
            <a:pPr algn="just"/>
            <a:r>
              <a:rPr lang="en-US" dirty="0" smtClean="0"/>
              <a:t>Some </a:t>
            </a:r>
            <a:r>
              <a:rPr lang="en-US" dirty="0"/>
              <a:t>scholars have argued that in Europe there had been a period of revival in evangelism, different Christian organizations had the mission of spreading Christianity. </a:t>
            </a:r>
            <a:endParaRPr lang="en-US" dirty="0" smtClean="0"/>
          </a:p>
          <a:p>
            <a:pPr algn="just"/>
            <a:r>
              <a:rPr lang="en-US" dirty="0" smtClean="0"/>
              <a:t>There </a:t>
            </a:r>
            <a:r>
              <a:rPr lang="en-US" dirty="0"/>
              <a:t>was a desire to promote education in order to ‘civilize’ the Africans.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Scramble for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a:t>It should be noted that for many decades Europeans from different European nations had lived and carried out their activities in Africa and during all those years there was no scramble for Africa.  </a:t>
            </a:r>
            <a:endParaRPr lang="en-US" dirty="0" smtClean="0"/>
          </a:p>
          <a:p>
            <a:pPr algn="just"/>
            <a:r>
              <a:rPr lang="en-US" dirty="0" smtClean="0"/>
              <a:t>For </a:t>
            </a:r>
            <a:r>
              <a:rPr lang="en-US" dirty="0"/>
              <a:t>example in Uganda, the first foreigners to arrive in Uganda were the Arabs in 1845.  These were followed by explorers like John Speke in 1862 and later on missionaries.</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a:t>So the western culture was considered the best throughout the </a:t>
            </a:r>
            <a:r>
              <a:rPr lang="en-US" dirty="0" smtClean="0"/>
              <a:t>world </a:t>
            </a:r>
            <a:r>
              <a:rPr lang="en-US" dirty="0"/>
              <a:t>because it would help bring peace in many parts of Africa and would also improve the moral standards of Africans. </a:t>
            </a:r>
            <a:endParaRPr lang="en-US" dirty="0" smtClean="0"/>
          </a:p>
          <a:p>
            <a:pPr algn="just"/>
            <a:r>
              <a:rPr lang="en-US" dirty="0" smtClean="0"/>
              <a:t>It should, however, be emphasized that the spread of Christianity was only a disguise for promotion of European economic interests. </a:t>
            </a:r>
          </a:p>
          <a:p>
            <a:pPr algn="just"/>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normAutofit lnSpcReduction="10000"/>
          </a:bodyPr>
          <a:lstStyle/>
          <a:p>
            <a:pPr algn="just"/>
            <a:r>
              <a:rPr lang="en-US" dirty="0"/>
              <a:t>Hence their claim that European powers wanted to abolish slave trade by colonization is totally incorrect. </a:t>
            </a:r>
          </a:p>
          <a:p>
            <a:pPr algn="just"/>
            <a:r>
              <a:rPr lang="en-US" dirty="0"/>
              <a:t>Slave trade had been taking place for centuries and a country like Britain had expanded her industrial revolution using wealth from its trade. Therefore it was not convincing enough </a:t>
            </a:r>
            <a:r>
              <a:rPr lang="en-US" dirty="0" smtClean="0"/>
              <a:t>on their part to </a:t>
            </a:r>
            <a:r>
              <a:rPr lang="en-US" dirty="0"/>
              <a:t>regard slave trade as an evil trade.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British wanted abolition of slave trade in order to protect their commercial interests. They wanted Africans to be enslaved in Africa in order to provide cheap </a:t>
            </a:r>
            <a:r>
              <a:rPr lang="en-US" dirty="0" smtClean="0"/>
              <a:t>labor and </a:t>
            </a:r>
            <a:r>
              <a:rPr lang="en-US" dirty="0"/>
              <a:t>in turn </a:t>
            </a:r>
            <a:r>
              <a:rPr lang="en-US" dirty="0" smtClean="0"/>
              <a:t>raw materials and ready </a:t>
            </a:r>
            <a:r>
              <a:rPr lang="en-US" dirty="0"/>
              <a:t>markets for her industrial products.</a:t>
            </a:r>
          </a:p>
          <a:p>
            <a:pPr algn="just"/>
            <a:r>
              <a:rPr lang="en-US" dirty="0" smtClean="0"/>
              <a:t>It </a:t>
            </a:r>
            <a:r>
              <a:rPr lang="en-US" dirty="0"/>
              <a:t>should be emphasized that by 1880 it was more profitable to export industrial products than human beings.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Actual Causes of the Scramble cont’d</a:t>
            </a:r>
            <a:endParaRPr lang="en-US" dirty="0"/>
          </a:p>
        </p:txBody>
      </p:sp>
      <p:sp>
        <p:nvSpPr>
          <p:cNvPr id="3" name="Content Placeholder 2"/>
          <p:cNvSpPr>
            <a:spLocks noGrp="1"/>
          </p:cNvSpPr>
          <p:nvPr>
            <p:ph idx="1"/>
          </p:nvPr>
        </p:nvSpPr>
        <p:spPr/>
        <p:txBody>
          <a:bodyPr/>
          <a:lstStyle/>
          <a:p>
            <a:pPr algn="just"/>
            <a:r>
              <a:rPr lang="en-US" dirty="0"/>
              <a:t>From </a:t>
            </a:r>
            <a:r>
              <a:rPr lang="en-US" dirty="0" smtClean="0"/>
              <a:t>this </a:t>
            </a:r>
            <a:r>
              <a:rPr lang="en-US" dirty="0"/>
              <a:t>analysis, the supporters of humanitarian view should have stopped slave trade at its initial stage but not after millions of Africans had been sold to boost their economies. </a:t>
            </a:r>
          </a:p>
          <a:p>
            <a:pPr algn="just">
              <a:buNone/>
            </a:pPr>
            <a:r>
              <a:rPr lang="en-US" dirty="0"/>
              <a:t>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Guiding </a:t>
            </a:r>
            <a:r>
              <a:rPr lang="en-US" b="1" dirty="0"/>
              <a:t>Questions </a:t>
            </a:r>
            <a:r>
              <a:rPr lang="en-US" dirty="0"/>
              <a:t/>
            </a:r>
            <a:br>
              <a:rPr lang="en-US" dirty="0"/>
            </a:br>
            <a:endParaRPr lang="en-US" dirty="0"/>
          </a:p>
        </p:txBody>
      </p:sp>
      <p:sp>
        <p:nvSpPr>
          <p:cNvPr id="3" name="Content Placeholder 2"/>
          <p:cNvSpPr>
            <a:spLocks noGrp="1"/>
          </p:cNvSpPr>
          <p:nvPr>
            <p:ph idx="1"/>
          </p:nvPr>
        </p:nvSpPr>
        <p:spPr/>
        <p:txBody>
          <a:bodyPr/>
          <a:lstStyle/>
          <a:p>
            <a:pPr algn="just">
              <a:buNone/>
            </a:pPr>
            <a:r>
              <a:rPr lang="en-US" dirty="0" smtClean="0"/>
              <a:t>1) </a:t>
            </a:r>
            <a:r>
              <a:rPr lang="en-US" dirty="0"/>
              <a:t>To</a:t>
            </a:r>
            <a:r>
              <a:rPr lang="en-US" b="1" dirty="0"/>
              <a:t> </a:t>
            </a:r>
            <a:r>
              <a:rPr lang="en-US" dirty="0"/>
              <a:t>what extent can the scramble for Africa be attributed to the Hobson-Marxist and Leninist theory of imperialism</a:t>
            </a:r>
            <a:r>
              <a:rPr lang="en-US" dirty="0" smtClean="0"/>
              <a:t>?</a:t>
            </a:r>
          </a:p>
          <a:p>
            <a:pPr algn="just">
              <a:buNone/>
            </a:pPr>
            <a:r>
              <a:rPr lang="en-US" dirty="0" smtClean="0"/>
              <a:t>2</a:t>
            </a:r>
            <a:r>
              <a:rPr lang="en-US" dirty="0"/>
              <a:t>)</a:t>
            </a:r>
            <a:r>
              <a:rPr lang="en-US" b="1" dirty="0" smtClean="0"/>
              <a:t> </a:t>
            </a:r>
            <a:r>
              <a:rPr lang="en-US" dirty="0"/>
              <a:t>To what extent can the scramble and partition of </a:t>
            </a:r>
            <a:r>
              <a:rPr lang="en-US" dirty="0" smtClean="0"/>
              <a:t>Africa </a:t>
            </a:r>
            <a:r>
              <a:rPr lang="en-US" dirty="0"/>
              <a:t>be explained by the Darwin’s theory of evolution? </a:t>
            </a:r>
          </a:p>
          <a:p>
            <a:pPr algn="just">
              <a:buNone/>
            </a:pPr>
            <a:r>
              <a:rPr lang="en-US" dirty="0" smtClean="0"/>
              <a:t>3) Account </a:t>
            </a:r>
            <a:r>
              <a:rPr lang="en-US" dirty="0"/>
              <a:t>for the colonization of Africa during the last 2 decades of the 19</a:t>
            </a:r>
            <a:r>
              <a:rPr lang="en-US" baseline="30000" dirty="0"/>
              <a:t>th</a:t>
            </a:r>
            <a:r>
              <a:rPr lang="en-US" dirty="0"/>
              <a:t> century?</a:t>
            </a:r>
          </a:p>
          <a:p>
            <a:pPr algn="just"/>
            <a:endParaRPr lang="en-US" dirty="0"/>
          </a:p>
          <a:p>
            <a:pPr algn="just"/>
            <a:endParaRPr lang="en-US"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Guiding Questions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buNone/>
            </a:pPr>
            <a:r>
              <a:rPr lang="en-US" dirty="0" smtClean="0"/>
              <a:t>4) </a:t>
            </a:r>
            <a:r>
              <a:rPr lang="en-US" dirty="0"/>
              <a:t>To what </a:t>
            </a:r>
            <a:r>
              <a:rPr lang="en-US" dirty="0" smtClean="0"/>
              <a:t>extent can </a:t>
            </a:r>
            <a:r>
              <a:rPr lang="en-US" dirty="0"/>
              <a:t>the humanitarian motive explain the colonization of Africa by the European powers?</a:t>
            </a:r>
          </a:p>
          <a:p>
            <a:pPr algn="just">
              <a:buNone/>
            </a:pPr>
            <a:r>
              <a:rPr lang="en-US" dirty="0" smtClean="0"/>
              <a:t>5) </a:t>
            </a:r>
            <a:r>
              <a:rPr lang="en-US" dirty="0"/>
              <a:t>“The strategic factor played a key role in the scramble and partition of Africa”. Discuss.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Scramble for Africa</a:t>
            </a:r>
            <a:endParaRPr lang="en-US" dirty="0"/>
          </a:p>
        </p:txBody>
      </p:sp>
      <p:sp>
        <p:nvSpPr>
          <p:cNvPr id="3" name="Content Placeholder 2"/>
          <p:cNvSpPr>
            <a:spLocks noGrp="1"/>
          </p:cNvSpPr>
          <p:nvPr>
            <p:ph idx="1"/>
          </p:nvPr>
        </p:nvSpPr>
        <p:spPr/>
        <p:txBody>
          <a:bodyPr/>
          <a:lstStyle/>
          <a:p>
            <a:pPr algn="just"/>
            <a:r>
              <a:rPr lang="en-US" dirty="0"/>
              <a:t>Another example are the Portuguese who had reached the West African coast during the 1</a:t>
            </a:r>
            <a:r>
              <a:rPr lang="en-US" baseline="30000" dirty="0"/>
              <a:t>st</a:t>
            </a:r>
            <a:r>
              <a:rPr lang="en-US" dirty="0"/>
              <a:t> half of the 15</a:t>
            </a:r>
            <a:r>
              <a:rPr lang="en-US" baseline="30000" dirty="0"/>
              <a:t>th</a:t>
            </a:r>
            <a:r>
              <a:rPr lang="en-US" dirty="0"/>
              <a:t> century and had actually taken over parts of the West African coast e.g. the Cape Verde islands during the </a:t>
            </a:r>
            <a:r>
              <a:rPr lang="en-US" dirty="0" smtClean="0"/>
              <a:t>16</a:t>
            </a:r>
            <a:r>
              <a:rPr lang="en-US" baseline="30000" dirty="0" smtClean="0"/>
              <a:t>th </a:t>
            </a:r>
            <a:r>
              <a:rPr lang="en-US" dirty="0" smtClean="0"/>
              <a:t> </a:t>
            </a:r>
            <a:r>
              <a:rPr lang="en-US" dirty="0"/>
              <a:t>century and had also </a:t>
            </a:r>
            <a:r>
              <a:rPr lang="en-US" dirty="0" smtClean="0"/>
              <a:t>taken over </a:t>
            </a:r>
            <a:r>
              <a:rPr lang="en-US" dirty="0"/>
              <a:t>the control of Sao Tome and Principe. </a:t>
            </a:r>
            <a:endParaRPr lang="en-US" dirty="0"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Scramble for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They then moved to Angola and Mozambique and acquired certain </a:t>
            </a:r>
            <a:r>
              <a:rPr lang="en-US" dirty="0" smtClean="0"/>
              <a:t>enclaves and </a:t>
            </a:r>
            <a:r>
              <a:rPr lang="en-US" dirty="0"/>
              <a:t>carried out their commercial activities with the interior. </a:t>
            </a:r>
          </a:p>
          <a:p>
            <a:pPr algn="just"/>
            <a:r>
              <a:rPr lang="en-US" dirty="0"/>
              <a:t>In West Africa, the French had acquired the towns of St. Louis, </a:t>
            </a:r>
            <a:r>
              <a:rPr lang="en-US" dirty="0" err="1"/>
              <a:t>Rufisque</a:t>
            </a:r>
            <a:r>
              <a:rPr lang="en-US" dirty="0"/>
              <a:t>, </a:t>
            </a:r>
            <a:r>
              <a:rPr lang="en-US" dirty="0" err="1"/>
              <a:t>Goree</a:t>
            </a:r>
            <a:r>
              <a:rPr lang="en-US" dirty="0"/>
              <a:t> off or along the coast of Senegal during the 17</a:t>
            </a:r>
            <a:r>
              <a:rPr lang="en-US" baseline="30000" dirty="0"/>
              <a:t>th</a:t>
            </a:r>
            <a:r>
              <a:rPr lang="en-US" dirty="0"/>
              <a:t> century. In 1857, the French acquired the town of Dakar on the coast of Senegal. </a:t>
            </a:r>
          </a:p>
          <a:p>
            <a:pPr algn="just">
              <a:buNone/>
            </a:pPr>
            <a:r>
              <a:rPr lang="en-US" dirty="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Scramble for Africa</a:t>
            </a:r>
            <a:endParaRPr lang="en-US" dirty="0"/>
          </a:p>
        </p:txBody>
      </p:sp>
      <p:sp>
        <p:nvSpPr>
          <p:cNvPr id="3" name="Content Placeholder 2"/>
          <p:cNvSpPr>
            <a:spLocks noGrp="1"/>
          </p:cNvSpPr>
          <p:nvPr>
            <p:ph idx="1"/>
          </p:nvPr>
        </p:nvSpPr>
        <p:spPr/>
        <p:txBody>
          <a:bodyPr/>
          <a:lstStyle/>
          <a:p>
            <a:pPr algn="just"/>
            <a:r>
              <a:rPr lang="en-US" dirty="0"/>
              <a:t>Therefore one wonders why the scramble for Africa took place in the last 2 decades of the 19</a:t>
            </a:r>
            <a:r>
              <a:rPr lang="en-US" baseline="30000" dirty="0"/>
              <a:t>th</a:t>
            </a:r>
            <a:r>
              <a:rPr lang="en-US" dirty="0"/>
              <a:t> c. To answer this puzzle, we need various theories of imperialism by scholars to explain this phenomenon.</a:t>
            </a:r>
          </a:p>
          <a:p>
            <a:pPr algn="just">
              <a:buNone/>
            </a:pPr>
            <a:r>
              <a:rPr lang="en-US" dirty="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Imperialism</a:t>
            </a:r>
            <a:endParaRPr lang="en-US" b="1" dirty="0"/>
          </a:p>
        </p:txBody>
      </p:sp>
      <p:sp>
        <p:nvSpPr>
          <p:cNvPr id="3" name="Content Placeholder 2"/>
          <p:cNvSpPr>
            <a:spLocks noGrp="1"/>
          </p:cNvSpPr>
          <p:nvPr>
            <p:ph idx="1"/>
          </p:nvPr>
        </p:nvSpPr>
        <p:spPr/>
        <p:txBody>
          <a:bodyPr/>
          <a:lstStyle/>
          <a:p>
            <a:pPr algn="just"/>
            <a:r>
              <a:rPr lang="en-US" dirty="0"/>
              <a:t>Imperialism is defined as an extension of sovereignty control (political economic and social) whether direct or indirect by one government, nation or society over another</a:t>
            </a:r>
            <a:r>
              <a:rPr lang="en-US" dirty="0" smtClean="0"/>
              <a:t>.</a:t>
            </a:r>
          </a:p>
          <a:p>
            <a:pPr algn="just"/>
            <a:r>
              <a:rPr lang="en-US" dirty="0"/>
              <a:t>Underlying all forms of imperialism is the belief that an imperial agent or nation has an inherent right based on moral </a:t>
            </a:r>
            <a:r>
              <a:rPr lang="en-US" dirty="0" smtClean="0"/>
              <a:t>superiority </a:t>
            </a:r>
            <a:endParaRPr lang="en-US" dirty="0"/>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3105</Words>
  <Application>Microsoft Office PowerPoint</Application>
  <PresentationFormat>On-screen Show (4:3)</PresentationFormat>
  <Paragraphs>162</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COLONIALISM IN AFRICA</vt:lpstr>
      <vt:lpstr>COLONIALISM IN AFRICA</vt:lpstr>
      <vt:lpstr>COLONIALISM IN AFRICA</vt:lpstr>
      <vt:lpstr>Scramble for Africa</vt:lpstr>
      <vt:lpstr>Scramble for Africa</vt:lpstr>
      <vt:lpstr>Scramble for Africa</vt:lpstr>
      <vt:lpstr>Scramble for Africa</vt:lpstr>
      <vt:lpstr>Scramble for Africa</vt:lpstr>
      <vt:lpstr>Theories of Imperialism</vt:lpstr>
      <vt:lpstr>Theories of Imperialism</vt:lpstr>
      <vt:lpstr>Theories of Imperialism</vt:lpstr>
      <vt:lpstr>Theories of Imperialism</vt:lpstr>
      <vt:lpstr>Theories of Imperialism</vt:lpstr>
      <vt:lpstr>Theories of Imperialism</vt:lpstr>
      <vt:lpstr>Theories of Imperialism</vt:lpstr>
      <vt:lpstr>Theories of Imperialism</vt:lpstr>
      <vt:lpstr>Theories of Imperialism</vt:lpstr>
      <vt:lpstr>Theories of Imperialism</vt:lpstr>
      <vt:lpstr>Theories of Imperialism</vt:lpstr>
      <vt:lpstr>Theories of Imperialism</vt:lpstr>
      <vt:lpstr>Theories of Imperialism</vt:lpstr>
      <vt:lpstr>Theories of Imperialism</vt:lpstr>
      <vt:lpstr>Theories of Imperialism</vt:lpstr>
      <vt:lpstr>Theories of Imperialism</vt:lpstr>
      <vt:lpstr>Theories of Imperialism</vt:lpstr>
      <vt:lpstr>Theories of Imperialism</vt:lpstr>
      <vt:lpstr>Theories of Imperialism</vt:lpstr>
      <vt:lpstr> Actual Causes of the Scramble and Partition of Africa </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Actual Causes of the Scramble cont’d</vt:lpstr>
      <vt:lpstr> Guiding Questions  </vt:lpstr>
      <vt:lpstr> Guiding 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COLONIALISM IN AFRICA</dc:title>
  <dc:creator>HP</dc:creator>
  <cp:lastModifiedBy>HP</cp:lastModifiedBy>
  <cp:revision>33</cp:revision>
  <dcterms:created xsi:type="dcterms:W3CDTF">2016-02-28T11:48:54Z</dcterms:created>
  <dcterms:modified xsi:type="dcterms:W3CDTF">2016-03-01T15:23:53Z</dcterms:modified>
</cp:coreProperties>
</file>