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260" r:id="rId3"/>
    <p:sldId id="261" r:id="rId4"/>
    <p:sldId id="262" r:id="rId5"/>
    <p:sldId id="258" r:id="rId6"/>
    <p:sldId id="259" r:id="rId7"/>
    <p:sldId id="263" r:id="rId8"/>
    <p:sldId id="264" r:id="rId9"/>
    <p:sldId id="265" r:id="rId10"/>
    <p:sldId id="296" r:id="rId11"/>
    <p:sldId id="297" r:id="rId12"/>
    <p:sldId id="298" r:id="rId13"/>
    <p:sldId id="305" r:id="rId14"/>
    <p:sldId id="266" r:id="rId15"/>
    <p:sldId id="306" r:id="rId16"/>
    <p:sldId id="267" r:id="rId17"/>
    <p:sldId id="268" r:id="rId18"/>
    <p:sldId id="269" r:id="rId19"/>
    <p:sldId id="270" r:id="rId20"/>
    <p:sldId id="271" r:id="rId21"/>
    <p:sldId id="272" r:id="rId22"/>
    <p:sldId id="307" r:id="rId23"/>
    <p:sldId id="273" r:id="rId24"/>
    <p:sldId id="274" r:id="rId25"/>
    <p:sldId id="299" r:id="rId26"/>
    <p:sldId id="300" r:id="rId27"/>
    <p:sldId id="301" r:id="rId28"/>
    <p:sldId id="275" r:id="rId29"/>
    <p:sldId id="276" r:id="rId30"/>
    <p:sldId id="277" r:id="rId31"/>
    <p:sldId id="279" r:id="rId32"/>
    <p:sldId id="278" r:id="rId33"/>
    <p:sldId id="281" r:id="rId34"/>
    <p:sldId id="280" r:id="rId35"/>
    <p:sldId id="282" r:id="rId36"/>
    <p:sldId id="283" r:id="rId37"/>
    <p:sldId id="284" r:id="rId38"/>
    <p:sldId id="308" r:id="rId39"/>
    <p:sldId id="285" r:id="rId40"/>
    <p:sldId id="286" r:id="rId41"/>
    <p:sldId id="287" r:id="rId42"/>
    <p:sldId id="288" r:id="rId43"/>
    <p:sldId id="289" r:id="rId44"/>
    <p:sldId id="290" r:id="rId45"/>
    <p:sldId id="291" r:id="rId46"/>
    <p:sldId id="292" r:id="rId47"/>
    <p:sldId id="293" r:id="rId48"/>
    <p:sldId id="302" r:id="rId49"/>
    <p:sldId id="303" r:id="rId50"/>
    <p:sldId id="304" r:id="rId51"/>
    <p:sldId id="294" r:id="rId52"/>
    <p:sldId id="295" r:id="rId53"/>
    <p:sldId id="309" r:id="rId54"/>
    <p:sldId id="31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95EBC1-1639-4938-B787-E5CA5A6A126F}" type="datetimeFigureOut">
              <a:rPr lang="en-US" smtClean="0"/>
              <a:pPr/>
              <a:t>3/13/2018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6DB5DB-46A4-48D7-8E14-9F0C41F926F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6DB5DB-46A4-48D7-8E14-9F0C41F926F1}"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FD9059-2E96-480A-AE0F-426F0FCD0FE6}" type="datetimeFigureOut">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8EB00-1B51-4B9D-B7D7-93F9E378D4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D9059-2E96-480A-AE0F-426F0FCD0FE6}" type="datetimeFigureOut">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8EB00-1B51-4B9D-B7D7-93F9E378D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D9059-2E96-480A-AE0F-426F0FCD0FE6}" type="datetimeFigureOut">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8EB00-1B51-4B9D-B7D7-93F9E378D4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D9059-2E96-480A-AE0F-426F0FCD0FE6}" type="datetimeFigureOut">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8EB00-1B51-4B9D-B7D7-93F9E378D4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FD9059-2E96-480A-AE0F-426F0FCD0FE6}" type="datetimeFigureOut">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8EB00-1B51-4B9D-B7D7-93F9E378D4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FD9059-2E96-480A-AE0F-426F0FCD0FE6}" type="datetimeFigureOut">
              <a:rPr lang="en-US" smtClean="0"/>
              <a:pPr/>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8EB00-1B51-4B9D-B7D7-93F9E378D4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FD9059-2E96-480A-AE0F-426F0FCD0FE6}" type="datetimeFigureOut">
              <a:rPr lang="en-US" smtClean="0"/>
              <a:pPr/>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88EB00-1B51-4B9D-B7D7-93F9E378D4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FD9059-2E96-480A-AE0F-426F0FCD0FE6}" type="datetimeFigureOut">
              <a:rPr lang="en-US" smtClean="0"/>
              <a:pPr/>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88EB00-1B51-4B9D-B7D7-93F9E378D4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D9059-2E96-480A-AE0F-426F0FCD0FE6}" type="datetimeFigureOut">
              <a:rPr lang="en-US" smtClean="0"/>
              <a:pPr/>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88EB00-1B51-4B9D-B7D7-93F9E378D4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D9059-2E96-480A-AE0F-426F0FCD0FE6}" type="datetimeFigureOut">
              <a:rPr lang="en-US" smtClean="0"/>
              <a:pPr/>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8EB00-1B51-4B9D-B7D7-93F9E378D4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D9059-2E96-480A-AE0F-426F0FCD0FE6}" type="datetimeFigureOut">
              <a:rPr lang="en-US" smtClean="0"/>
              <a:pPr/>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8EB00-1B51-4B9D-B7D7-93F9E378D4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D9059-2E96-480A-AE0F-426F0FCD0FE6}" type="datetimeFigureOut">
              <a:rPr lang="en-US" smtClean="0"/>
              <a:pPr/>
              <a:t>3/13/2018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8EB00-1B51-4B9D-B7D7-93F9E378D4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
            </a:r>
            <a:br>
              <a:rPr lang="en-US" sz="2700" b="1" dirty="0" smtClean="0"/>
            </a:br>
            <a:r>
              <a:rPr lang="en-US" sz="2700" b="1" dirty="0" smtClean="0"/>
              <a:t/>
            </a:r>
            <a:br>
              <a:rPr lang="en-US" sz="2700" b="1" dirty="0" smtClean="0"/>
            </a:br>
            <a:r>
              <a:rPr lang="en-US" sz="2700" b="1" dirty="0" smtClean="0"/>
              <a:t>DVS 1203 Political Economy of Africa and Development</a:t>
            </a:r>
            <a:r>
              <a:rPr lang="en-US" b="1" dirty="0" smtClean="0"/>
              <a:t/>
            </a:r>
            <a:br>
              <a:rPr lang="en-US" b="1" dirty="0" smtClean="0"/>
            </a:br>
            <a:r>
              <a:rPr lang="en-US" b="1" dirty="0" smtClean="0"/>
              <a:t/>
            </a:r>
            <a:br>
              <a:rPr lang="en-US" b="1" dirty="0" smtClean="0"/>
            </a:br>
            <a:r>
              <a:rPr lang="en-US" b="1" dirty="0" smtClean="0"/>
              <a:t>THE COLONIAL ECONOMIES</a:t>
            </a:r>
            <a:endParaRPr lang="en-US" b="1" dirty="0"/>
          </a:p>
        </p:txBody>
      </p:sp>
      <p:sp>
        <p:nvSpPr>
          <p:cNvPr id="3" name="Content Placeholder 2"/>
          <p:cNvSpPr>
            <a:spLocks noGrp="1"/>
          </p:cNvSpPr>
          <p:nvPr>
            <p:ph idx="1"/>
          </p:nvPr>
        </p:nvSpPr>
        <p:spPr/>
        <p:txBody>
          <a:bodyPr/>
          <a:lstStyle/>
          <a:p>
            <a:pPr algn="just"/>
            <a:endParaRPr lang="en-US" dirty="0" smtClean="0"/>
          </a:p>
          <a:p>
            <a:pPr algn="just"/>
            <a:r>
              <a:rPr lang="en-US" dirty="0" smtClean="0"/>
              <a:t>Colonial Economy is the organization of the means of production and distribution, the development of infrastructure and raising of revenue and expenditure in the colonized African states during the period of European colonial rule.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r>
              <a:rPr lang="en-US" dirty="0" smtClean="0"/>
              <a:t>For example in Uganda, the British set up an agricultural system that would provide raw materials to their industries. They introduced the growing of cash crops like coffee, cotton, tobacco and tea. These cash crops were to provide raw materials to industries in Britain and to raise revenue to maintain the colonial state.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Between 1901-02, government required 229,000 pounds and the tax collection was 74,000 pounds. The deficit had to be financed by increasing revenue locally.</a:t>
            </a:r>
          </a:p>
          <a:p>
            <a:pPr algn="just"/>
            <a:r>
              <a:rPr lang="en-US" dirty="0" smtClean="0"/>
              <a:t>Cotton was introduced in 1903 by K. </a:t>
            </a:r>
            <a:r>
              <a:rPr lang="en-US" dirty="0" err="1" smtClean="0"/>
              <a:t>Borup</a:t>
            </a:r>
            <a:r>
              <a:rPr lang="en-US" dirty="0" smtClean="0"/>
              <a:t>. By 1917 Uganda was the 3</a:t>
            </a:r>
            <a:r>
              <a:rPr lang="en-US" baseline="30000" dirty="0" smtClean="0"/>
              <a:t>rd</a:t>
            </a:r>
            <a:r>
              <a:rPr lang="en-US" dirty="0" smtClean="0"/>
              <a:t> world producer. Coffee was introduced in 1907 as a plantation crop and by 1927 it had become a peasant crop. </a:t>
            </a:r>
          </a:p>
          <a:p>
            <a:pPr algn="just">
              <a:buNone/>
            </a:pPr>
            <a:r>
              <a:rPr lang="en-US" dirty="0" smtClean="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r>
              <a:rPr lang="en-US" dirty="0" smtClean="0"/>
              <a:t>Cash crop growing was a forceful venture in which chiefs were required to actively participate. Those chiefs who were not active in forcing people to grow cotton lost their positions.  By 1925 courts were still convicting those Africans who failed to plant cotton.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r>
              <a:rPr lang="en-US" dirty="0" smtClean="0"/>
              <a:t>In the Gambia and Nigeria, the British used peasant farmers to produce ground nuts which were needed in Britain for the manufacture of vegetable oils. </a:t>
            </a:r>
          </a:p>
          <a:p>
            <a:pPr algn="just"/>
            <a:r>
              <a:rPr lang="en-US" dirty="0" smtClean="0"/>
              <a:t>In Tanganyika, the Germans used the Chagga on the slopes of Mt. Kilimanjaro to produce Arabic coffee and used the Bahaya in Bukoba of N.W Tanzania to produce Robusta coffee.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a:bodyPr>
          <a:lstStyle/>
          <a:p>
            <a:pPr>
              <a:buNone/>
            </a:pPr>
            <a:r>
              <a:rPr lang="en-US" b="1" dirty="0" smtClean="0"/>
              <a:t>2) Land Policy</a:t>
            </a:r>
          </a:p>
          <a:p>
            <a:pPr algn="just"/>
            <a:r>
              <a:rPr lang="en-US" dirty="0" smtClean="0"/>
              <a:t>In settler economies like Kenya, Zimbabwe, Togo, Algeria and Mozambique, land was heavily alienated and given to European settlers. The impact of this was pushing Africans into reserves and turning others into landless squatters.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r>
              <a:rPr lang="en-US" dirty="0" smtClean="0"/>
              <a:t>For example, by 1915 Kenya had about 3000 White settlers occupying 4.5 Million acres of land </a:t>
            </a:r>
            <a:r>
              <a:rPr lang="en-US" dirty="0" smtClean="0"/>
              <a:t>which had </a:t>
            </a:r>
            <a:r>
              <a:rPr lang="en-US" dirty="0" smtClean="0"/>
              <a:t>been taken away from Africans. The rest of the land was taken over by the colonizing power as crown land. </a:t>
            </a:r>
          </a:p>
          <a:p>
            <a:pPr algn="just"/>
            <a:r>
              <a:rPr lang="en-US" dirty="0" smtClean="0"/>
              <a:t>In peasant economies like Uganda, Tunisia, Nigeria and Ghana, land was left to the African</a:t>
            </a:r>
          </a:p>
          <a:p>
            <a:pPr algn="just"/>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Indigenous peasants but in certain instances crown land was created for example in the 1900 Buganda Agreement. The land policy has been defended in some circles. It is argued that alienation made land to go under the control of the suitable developers.</a:t>
            </a:r>
          </a:p>
          <a:p>
            <a:pPr algn="just"/>
            <a:r>
              <a:rPr lang="en-US" dirty="0" smtClean="0"/>
              <a:t>Creation of crown land is said to have eliminated the presence of “idle” land while leaving land to peasants in peasant economies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r>
              <a:rPr lang="en-US" dirty="0" smtClean="0"/>
              <a:t>This contributed to “motivation” and “self interest” among peasant developers.</a:t>
            </a:r>
          </a:p>
          <a:p>
            <a:pPr algn="just"/>
            <a:r>
              <a:rPr lang="en-US" dirty="0" smtClean="0"/>
              <a:t>It should be noted however, that these arguments only sugar coat a bitter pill. For example, land alienation </a:t>
            </a:r>
            <a:r>
              <a:rPr lang="en-US" dirty="0" smtClean="0"/>
              <a:t>in </a:t>
            </a:r>
            <a:r>
              <a:rPr lang="en-US" dirty="0" smtClean="0"/>
              <a:t>some countries like Kenya, Zimbabwe and Algeria rendered the population landless and unemployed and lowered the dignity of Africans.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r>
              <a:rPr lang="en-US" dirty="0" smtClean="0"/>
              <a:t>The story was true elsewhere and as </a:t>
            </a:r>
            <a:r>
              <a:rPr lang="en-US" dirty="0" err="1" smtClean="0"/>
              <a:t>Semakula</a:t>
            </a:r>
            <a:r>
              <a:rPr lang="en-US" dirty="0" smtClean="0"/>
              <a:t> Kiwanuka (1973) puts it “Africans were collected in reserves as if they were a peculiar species of mankind.”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buNone/>
            </a:pPr>
            <a:r>
              <a:rPr lang="en-US" b="1" dirty="0" smtClean="0"/>
              <a:t>3) Labor Policies</a:t>
            </a:r>
          </a:p>
          <a:p>
            <a:pPr algn="just">
              <a:buNone/>
            </a:pPr>
            <a:r>
              <a:rPr lang="en-US" dirty="0" smtClean="0"/>
              <a:t>   These included forced labor and regional division of labor. </a:t>
            </a:r>
          </a:p>
          <a:p>
            <a:pPr algn="just"/>
            <a:r>
              <a:rPr lang="en-US" dirty="0" smtClean="0"/>
              <a:t>Forced labor was on public projects as well as private plantations. Europeans used forced labor on the false belief that native society in Africa always recognized the value of forcing labor for common purposes.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COLONIAL ECONOMIES</a:t>
            </a:r>
            <a:endParaRPr lang="en-US" dirty="0"/>
          </a:p>
        </p:txBody>
      </p:sp>
      <p:sp>
        <p:nvSpPr>
          <p:cNvPr id="3" name="Content Placeholder 2"/>
          <p:cNvSpPr>
            <a:spLocks noGrp="1"/>
          </p:cNvSpPr>
          <p:nvPr>
            <p:ph idx="1"/>
          </p:nvPr>
        </p:nvSpPr>
        <p:spPr/>
        <p:txBody>
          <a:bodyPr>
            <a:normAutofit/>
          </a:bodyPr>
          <a:lstStyle/>
          <a:p>
            <a:pPr algn="just"/>
            <a:r>
              <a:rPr lang="en-US" dirty="0" smtClean="0"/>
              <a:t>A debate surrounds the history of the colonial economy. To some historians and political economists, the colonial economic period was a period of unprecedented prosperity. To these scholars, there was no exploitation. Historians like Tidy and </a:t>
            </a:r>
            <a:r>
              <a:rPr lang="en-US" dirty="0" err="1" smtClean="0"/>
              <a:t>Leeming</a:t>
            </a:r>
            <a:r>
              <a:rPr lang="en-US" dirty="0" smtClean="0"/>
              <a:t> (1988;138) believe that,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On regional division of labor some areas were gazetted as labor camps. For instance </a:t>
            </a:r>
            <a:r>
              <a:rPr lang="en-US" dirty="0" err="1" smtClean="0"/>
              <a:t>Kigezi</a:t>
            </a:r>
            <a:r>
              <a:rPr lang="en-US" dirty="0" smtClean="0"/>
              <a:t> and Northern Uganda in Uganda and Western Kenya served as sources of labor. Also countries surrounding South Africa were earmarked as sources of miners for the South Africa mines. </a:t>
            </a:r>
          </a:p>
          <a:p>
            <a:pPr algn="just"/>
            <a:r>
              <a:rPr lang="en-US" dirty="0" smtClean="0"/>
              <a:t>In certain instances labor became a hired commodity but still underpaid.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r>
              <a:rPr lang="en-US" dirty="0" smtClean="0"/>
              <a:t>Generally labor policies bred misery. In French Equatorial Africa women and children were taken as hostages to force men for work. Flogging, death, brutality and disease were the order of the day. </a:t>
            </a:r>
          </a:p>
          <a:p>
            <a:pPr algn="just"/>
            <a:r>
              <a:rPr lang="en-US" dirty="0" smtClean="0"/>
              <a:t>Forced labor was also practiced by Leopold II in Congo Free State where brutality was used in forcing Africans to collect wild rubber.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r>
              <a:rPr lang="en-US" dirty="0" smtClean="0"/>
              <a:t>The Portuguese forced Africans to work on plantations in their colonies of Angola, Mozambique and Sao Tome and Principe. </a:t>
            </a:r>
            <a:endParaRPr lang="en-US" dirty="0" smtClean="0"/>
          </a:p>
          <a:p>
            <a:pPr algn="just"/>
            <a:r>
              <a:rPr lang="en-US" dirty="0" smtClean="0"/>
              <a:t>The </a:t>
            </a:r>
            <a:r>
              <a:rPr lang="en-US" dirty="0" smtClean="0"/>
              <a:t>forced laborers were called Contratados or Contract Workers who were given contracts of 6 to 18 months. They were whipped, underfed, paid small wages, badly housed and treated like slaves.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a:bodyPr>
          <a:lstStyle/>
          <a:p>
            <a:pPr>
              <a:buNone/>
            </a:pPr>
            <a:r>
              <a:rPr lang="en-US" b="1" dirty="0" smtClean="0"/>
              <a:t>4) Taxation</a:t>
            </a:r>
          </a:p>
          <a:p>
            <a:pPr algn="just">
              <a:buNone/>
            </a:pPr>
            <a:r>
              <a:rPr lang="en-US" dirty="0" smtClean="0"/>
              <a:t>   Taxes such as gun and hut taxes were instituted. Taxation served administrative and revenue generation purposes. They were collected in cash and in kind. For instance in the Congo, Leopold II collected tax in form of rubber and ivory and these items were on high demand in Europe.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r>
              <a:rPr lang="en-US" dirty="0" smtClean="0"/>
              <a:t>The pneumatic rubber tyre technology for bicycles and cars had been discovered. Failure to deliver levy in rubber was punishable by death.</a:t>
            </a:r>
          </a:p>
          <a:p>
            <a:pPr algn="just"/>
            <a:r>
              <a:rPr lang="en-US" dirty="0" smtClean="0"/>
              <a:t>In Malawi, discriminative taxation was instituted to act as a labor-recruiting device for plantations.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r>
              <a:rPr lang="en-US" dirty="0" smtClean="0"/>
              <a:t>In Uganda the British administration introduced taxation by forcefully encouraging the planting of cotton, ensured that there was no excuse for failing to pay it. </a:t>
            </a:r>
            <a:endParaRPr lang="en-US" dirty="0" smtClean="0"/>
          </a:p>
          <a:p>
            <a:pPr algn="just"/>
            <a:r>
              <a:rPr lang="en-US" dirty="0" smtClean="0"/>
              <a:t>At </a:t>
            </a:r>
            <a:r>
              <a:rPr lang="en-US" dirty="0" smtClean="0"/>
              <a:t>the turn of the 20</a:t>
            </a:r>
            <a:r>
              <a:rPr lang="en-US" baseline="30000" dirty="0" smtClean="0"/>
              <a:t>th</a:t>
            </a:r>
            <a:r>
              <a:rPr lang="en-US" dirty="0" smtClean="0"/>
              <a:t> century, a hut tax was introduced and this was followed by a poll tax.</a:t>
            </a:r>
          </a:p>
          <a:p>
            <a:pPr algn="just">
              <a:buNone/>
            </a:pPr>
            <a:r>
              <a:rPr lang="en-US" dirty="0" smtClean="0"/>
              <a:t>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r>
              <a:rPr lang="en-US" dirty="0" smtClean="0"/>
              <a:t>The system was designed,</a:t>
            </a:r>
          </a:p>
          <a:p>
            <a:pPr lvl="0" algn="just">
              <a:buFont typeface="Wingdings" pitchFamily="2" charset="2"/>
              <a:buChar char="ü"/>
            </a:pPr>
            <a:r>
              <a:rPr lang="en-US" dirty="0" smtClean="0"/>
              <a:t>To drive Africans into the wage labor in which the European planters and government depended.</a:t>
            </a:r>
          </a:p>
          <a:p>
            <a:pPr lvl="0" algn="just">
              <a:buFont typeface="Wingdings" pitchFamily="2" charset="2"/>
              <a:buChar char="ü"/>
            </a:pPr>
            <a:r>
              <a:rPr lang="en-US" dirty="0" smtClean="0"/>
              <a:t>To force Africans into the market economy through the growing of cash crops required by the centre (Britain)</a:t>
            </a:r>
          </a:p>
          <a:p>
            <a:pPr lvl="0" algn="just">
              <a:buFont typeface="Wingdings" pitchFamily="2" charset="2"/>
              <a:buChar char="ü"/>
            </a:pPr>
            <a:r>
              <a:rPr lang="en-US" dirty="0" smtClean="0"/>
              <a:t>To raise revenue for the government.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r>
              <a:rPr lang="en-US" dirty="0" smtClean="0"/>
              <a:t>The Africans were subjected to other taxes. For example, in Buganda and other cotton growing areas they had to pay </a:t>
            </a:r>
            <a:r>
              <a:rPr lang="en-US" dirty="0" err="1" smtClean="0"/>
              <a:t>Busulu</a:t>
            </a:r>
            <a:r>
              <a:rPr lang="en-US" dirty="0" smtClean="0"/>
              <a:t> (an annual rent paid to the landlord), and in other districts they were obliged to provide free labor or its cash equivalent.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lnSpcReduction="10000"/>
          </a:bodyPr>
          <a:lstStyle/>
          <a:p>
            <a:pPr algn="just"/>
            <a:r>
              <a:rPr lang="en-US" dirty="0"/>
              <a:t>All these taxes diminished the cash available to the </a:t>
            </a:r>
            <a:r>
              <a:rPr lang="en-US" dirty="0" smtClean="0"/>
              <a:t>Africans </a:t>
            </a:r>
            <a:r>
              <a:rPr lang="en-US" dirty="0"/>
              <a:t>and consequently affected their ability to enter into ventures which required a substantial capital investment. </a:t>
            </a:r>
            <a:endParaRPr lang="en-US" dirty="0" smtClean="0"/>
          </a:p>
          <a:p>
            <a:pPr algn="just"/>
            <a:r>
              <a:rPr lang="en-US" dirty="0" smtClean="0"/>
              <a:t>It </a:t>
            </a:r>
            <a:r>
              <a:rPr lang="en-US" dirty="0"/>
              <a:t>was indeed partly because of this high rate of surplus appropriation from the colonial government that a class of rich peasants was not developed.</a:t>
            </a:r>
          </a:p>
          <a:p>
            <a:pPr>
              <a:buNone/>
            </a:pPr>
            <a:r>
              <a:rPr lang="en-US" dirty="0"/>
              <a:t>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r>
              <a:rPr lang="en-US" dirty="0"/>
              <a:t>Since government revenue went into providing social services and financing general developmental projects both of which were beneficial to the immigrant community than to the Africans, the taxation system was a means of transferring income from the African peasants to the colonial bourgeoisie.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COLONIAL ECONOMIES</a:t>
            </a:r>
            <a:endParaRPr lang="en-US" dirty="0"/>
          </a:p>
        </p:txBody>
      </p:sp>
      <p:sp>
        <p:nvSpPr>
          <p:cNvPr id="3" name="Content Placeholder 2"/>
          <p:cNvSpPr>
            <a:spLocks noGrp="1"/>
          </p:cNvSpPr>
          <p:nvPr>
            <p:ph idx="1"/>
          </p:nvPr>
        </p:nvSpPr>
        <p:spPr/>
        <p:txBody>
          <a:bodyPr/>
          <a:lstStyle/>
          <a:p>
            <a:pPr algn="just"/>
            <a:r>
              <a:rPr lang="en-US" dirty="0" smtClean="0"/>
              <a:t>“both economic growth and exploitation took place in the African colonial economy, not just in the continent as a whole or even within the same region but even in the same locality”. In this view therefore, colonialism had two hands; one exploitative and the other developmental.</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buNone/>
            </a:pPr>
            <a:r>
              <a:rPr lang="en-US" b="1" dirty="0" smtClean="0"/>
              <a:t>5) Industrialization</a:t>
            </a:r>
          </a:p>
          <a:p>
            <a:pPr algn="just">
              <a:buNone/>
            </a:pPr>
            <a:r>
              <a:rPr lang="en-US" dirty="0" smtClean="0"/>
              <a:t>    In this case processing and import substitution industries were emphasized. Africans were employed in such plants but it should be noted this does not justify the claim that industries served Africans. It was because labor was needed to enhance Africans’ own exploitation.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Manufacturing plants were unevenly distributed deliberately or otherwise. They were concentrated where European settlers were many for example Kenya and South Africa. Uganda that had few settlers had few factories. </a:t>
            </a:r>
          </a:p>
          <a:p>
            <a:pPr algn="just"/>
            <a:r>
              <a:rPr lang="en-US" dirty="0" smtClean="0"/>
              <a:t>Import Substitution </a:t>
            </a:r>
            <a:r>
              <a:rPr lang="en-US" dirty="0" smtClean="0"/>
              <a:t>industries also concentrated on the production of consumer goods such as soda, beers, soap e.t.c.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a:bodyPr>
          <a:lstStyle/>
          <a:p>
            <a:pPr algn="just"/>
            <a:r>
              <a:rPr lang="en-US" dirty="0" smtClean="0"/>
              <a:t>This is because these goods were bulky to import. It should be recalled that Africans knew little about the consumption of such items for they were strange to them. </a:t>
            </a:r>
          </a:p>
          <a:p>
            <a:pPr algn="just"/>
            <a:r>
              <a:rPr lang="en-US" dirty="0" smtClean="0"/>
              <a:t>Processing plants were intended to reduce the bulk of raw materials for massive channeling of such products overseas.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 industrialization policy focused on destroying local </a:t>
            </a:r>
            <a:r>
              <a:rPr lang="en-US" dirty="0" smtClean="0"/>
              <a:t>production and traditional </a:t>
            </a:r>
            <a:r>
              <a:rPr lang="en-US" dirty="0"/>
              <a:t>industries by replacing them with imported goods. </a:t>
            </a:r>
            <a:endParaRPr lang="en-US" dirty="0" smtClean="0"/>
          </a:p>
          <a:p>
            <a:pPr algn="just"/>
            <a:r>
              <a:rPr lang="en-US" dirty="0" smtClean="0"/>
              <a:t>Bark </a:t>
            </a:r>
            <a:r>
              <a:rPr lang="en-US" dirty="0"/>
              <a:t>cloth making in Uganda was destroyed and replaced with cotton made clothes. The traditional hoe was replaced with an imported </a:t>
            </a:r>
            <a:r>
              <a:rPr lang="en-US" dirty="0" smtClean="0"/>
              <a:t>hoe. Traditional </a:t>
            </a:r>
            <a:r>
              <a:rPr lang="en-US" dirty="0"/>
              <a:t>technology was thus destroyed and lost. </a:t>
            </a:r>
          </a:p>
          <a:p>
            <a:pPr algn="just"/>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r>
              <a:rPr lang="en-US" dirty="0" smtClean="0"/>
              <a:t>That is why it has been argued that the so called industrialization was the real evidence of exploitation as it led to the underdevelopment of Africa, destroyed the indigenous industrialists and the innovativeness of the African people.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r>
              <a:rPr lang="en-US" dirty="0"/>
              <a:t>Thus, by the time of independence these categories of industries existed in </a:t>
            </a:r>
            <a:r>
              <a:rPr lang="en-US" dirty="0" smtClean="0"/>
              <a:t>Africa but could </a:t>
            </a:r>
            <a:r>
              <a:rPr lang="en-US" dirty="0"/>
              <a:t>not lead to </a:t>
            </a:r>
            <a:r>
              <a:rPr lang="en-US" dirty="0" smtClean="0"/>
              <a:t>independent economically self sustaining economies.</a:t>
            </a:r>
            <a:endParaRPr lang="en-US" dirty="0"/>
          </a:p>
          <a:p>
            <a:pPr algn="just">
              <a:buNone/>
            </a:pPr>
            <a:r>
              <a:rPr lang="en-US" b="1" dirty="0"/>
              <a:t> </a:t>
            </a:r>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6) Education</a:t>
            </a:r>
          </a:p>
          <a:p>
            <a:pPr algn="just"/>
            <a:r>
              <a:rPr lang="en-US" dirty="0" smtClean="0"/>
              <a:t>Educational institutions were instituted by mainly Christian missionaries. Africans were allegedly given skills for not only economic but also social and political development. </a:t>
            </a:r>
          </a:p>
          <a:p>
            <a:pPr algn="just"/>
            <a:r>
              <a:rPr lang="en-US" dirty="0" smtClean="0"/>
              <a:t>It should be noted however that the products of the educational institutions could best make house boys, house girls and clerks. They could not make engineers.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curriculum was dominated by the teaching of the bible and religion that was devoid of practical skills. What is clear is that this historical education displaced the relevant African practical indigenous education. </a:t>
            </a:r>
          </a:p>
          <a:p>
            <a:pPr algn="just"/>
            <a:r>
              <a:rPr lang="en-US" dirty="0" smtClean="0"/>
              <a:t>In turn it created people who were intimate to European ways of life, which turned them into exploiters of fellow Africans on behalf of the colonialists.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medium of instruction in schools was either English, French, Portuguese e.t.c The pupils and students forgot their local languages and punishments were set for speaking vernacular.</a:t>
            </a:r>
          </a:p>
          <a:p>
            <a:pPr algn="just"/>
            <a:r>
              <a:rPr lang="en-US" dirty="0" smtClean="0"/>
              <a:t>The curriculum emphasized European values rather African values e.g. pupils were taught European history, Geography of Europe, literature e.t.c.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r>
              <a:rPr lang="en-US" dirty="0" smtClean="0"/>
              <a:t>In Portuguese, French and Italian colonies, education served the purpose of assimilation and turning Africans into “black Europeans”. It can therefore be argued that colonial education was for the under development of Africans and make them worshippers of the European cultures, languages, curriculum and way of life.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COLONIAL ECONOMIES</a:t>
            </a:r>
            <a:endParaRPr lang="en-US" dirty="0"/>
          </a:p>
        </p:txBody>
      </p:sp>
      <p:sp>
        <p:nvSpPr>
          <p:cNvPr id="3" name="Content Placeholder 2"/>
          <p:cNvSpPr>
            <a:spLocks noGrp="1"/>
          </p:cNvSpPr>
          <p:nvPr>
            <p:ph idx="1"/>
          </p:nvPr>
        </p:nvSpPr>
        <p:spPr/>
        <p:txBody>
          <a:bodyPr/>
          <a:lstStyle/>
          <a:p>
            <a:pPr algn="just"/>
            <a:r>
              <a:rPr lang="en-US" dirty="0" smtClean="0"/>
              <a:t>To Walter Rodney and others, colonialism was a one armed bandit. Political Economists and Historians of this view don’t agree with the idea that colonialism was developmental. </a:t>
            </a:r>
          </a:p>
          <a:p>
            <a:pPr algn="just"/>
            <a:r>
              <a:rPr lang="en-US" dirty="0" smtClean="0"/>
              <a:t>Their view is that colonialism was oppressive, exploitative and led to underdevelopment of  Africa.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a:bodyPr>
          <a:lstStyle/>
          <a:p>
            <a:pPr>
              <a:buNone/>
            </a:pPr>
            <a:r>
              <a:rPr lang="en-US" b="1" dirty="0" smtClean="0"/>
              <a:t>7) The Creation of the Import-Export Economy</a:t>
            </a:r>
          </a:p>
          <a:p>
            <a:pPr algn="just">
              <a:buNone/>
            </a:pPr>
            <a:r>
              <a:rPr lang="en-US" dirty="0" smtClean="0"/>
              <a:t>   The colonialists emphasized vertical division of labor that installed vertical exchange. Africans were made to consume what they did not produce and produce what they did not consume.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Cash crops were introduced and Africans encouraged to produce and export them. In turn they would import European manufactured goods. Exports were under priced while the imports were over charged. </a:t>
            </a:r>
          </a:p>
          <a:p>
            <a:pPr algn="just"/>
            <a:r>
              <a:rPr lang="en-US" dirty="0" smtClean="0"/>
              <a:t>The creation of the export-import economies meant the incapacity of African economies of being integrated and self-sustaining. This can be termed as under development. </a:t>
            </a:r>
          </a:p>
          <a:p>
            <a:pPr algn="just"/>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8) Development of “Legitimate” Trade</a:t>
            </a:r>
          </a:p>
          <a:p>
            <a:pPr algn="just"/>
            <a:r>
              <a:rPr lang="en-US" dirty="0" smtClean="0"/>
              <a:t>This was developed to replace the so called in human slave trade. This “new” trade is said to have ushered in a period of peace and stability as it eliminated the raids and the accompanying miseries of slave trade. </a:t>
            </a:r>
          </a:p>
          <a:p>
            <a:pPr algn="just"/>
            <a:r>
              <a:rPr lang="en-US" dirty="0" smtClean="0"/>
              <a:t>Moreover some African traders did  strike a fortune in the new trade e.g. selling of palm oil in Nigeria made some African traders rich.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“Legitimate” trade was dominated by European trading companies. These transferred repatriated profits instead of investing them in Africa. They paid low prices for African goods and charged highly for imports. Worse still this trade culminated into the exchange of value for no value. </a:t>
            </a:r>
          </a:p>
          <a:p>
            <a:pPr algn="just"/>
            <a:r>
              <a:rPr lang="en-US" dirty="0" smtClean="0"/>
              <a:t>Imports that included beads, cloth, necklaces, bangles and neck ties were exchanged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buNone/>
            </a:pPr>
            <a:r>
              <a:rPr lang="en-US" dirty="0" smtClean="0"/>
              <a:t>   for gold, copper, diamonds, cotton, coffee, cocoa and other valuables. </a:t>
            </a:r>
          </a:p>
          <a:p>
            <a:pPr algn="just"/>
            <a:r>
              <a:rPr lang="en-US" dirty="0" smtClean="0"/>
              <a:t>Therefore the so called “legitimate” trade led to under development and exploitation.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a:bodyPr>
          <a:lstStyle/>
          <a:p>
            <a:pPr>
              <a:buNone/>
            </a:pPr>
            <a:r>
              <a:rPr lang="en-US" b="1" dirty="0" smtClean="0"/>
              <a:t>9) Transport Systems</a:t>
            </a:r>
          </a:p>
          <a:p>
            <a:pPr algn="just"/>
            <a:r>
              <a:rPr lang="en-US" dirty="0" smtClean="0"/>
              <a:t>These included railways, roads and marine services. It has been pointed out by some scholars that this development created an economic boom.</a:t>
            </a:r>
          </a:p>
          <a:p>
            <a:pPr algn="just"/>
            <a:r>
              <a:rPr lang="en-US" dirty="0" smtClean="0"/>
              <a:t>But they  were also important for military reinforcements.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As Roland Oliver and </a:t>
            </a:r>
            <a:r>
              <a:rPr lang="en-US" dirty="0" err="1" smtClean="0"/>
              <a:t>Fage</a:t>
            </a:r>
            <a:r>
              <a:rPr lang="en-US" dirty="0" smtClean="0"/>
              <a:t> (1988: 182) put it that “reinforcements could now be brought … in a matter of weeks if not days.”</a:t>
            </a:r>
          </a:p>
          <a:p>
            <a:pPr algn="just"/>
            <a:r>
              <a:rPr lang="en-US" dirty="0" smtClean="0"/>
              <a:t>The transport lines linked up economically powerful areas for instance mining and agricultural productive areas. They also pointed towards the coast and thus acted as sucking tubes for African resources. </a:t>
            </a:r>
          </a:p>
          <a:p>
            <a:pPr algn="just"/>
            <a:r>
              <a:rPr lang="en-US" dirty="0" smtClean="0"/>
              <a:t>The development of the transport system also enhanced forced labor another evil altogether.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a:bodyPr>
          <a:lstStyle/>
          <a:p>
            <a:pPr algn="just"/>
            <a:r>
              <a:rPr lang="en-US" dirty="0" smtClean="0"/>
              <a:t>In the Congo, it enabled massive land alienation to reward companies involved in railway construction. </a:t>
            </a:r>
          </a:p>
          <a:p>
            <a:pPr algn="just"/>
            <a:r>
              <a:rPr lang="en-US" dirty="0" smtClean="0"/>
              <a:t>In Togo the spirit of exploitation was so high that the railway lines were named after the products they were to carry. Thus we had the iron line, the palm oil line, the coconut line and the cotton line.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For example the construction of the Senegal-Niger railway started in 1881 and was completed in 1893 with the aim of collecting ground  nuts to the coast from the interior</a:t>
            </a:r>
          </a:p>
          <a:p>
            <a:pPr algn="just"/>
            <a:r>
              <a:rPr lang="en-US" dirty="0" smtClean="0"/>
              <a:t>In Ghana, a railway line was built from the Port of </a:t>
            </a:r>
            <a:r>
              <a:rPr lang="en-US" dirty="0" err="1" smtClean="0"/>
              <a:t>Sekondi</a:t>
            </a:r>
            <a:r>
              <a:rPr lang="en-US" dirty="0" smtClean="0"/>
              <a:t> to Kumasi in Central Ghana between 1898 to 1903. This was to facilitate the transportation of cocoa and gold from the interior to the coast.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 East Africa, the construction of the Uganda Railway started in 1896 from the Port of Mombasa to Kenya and Uganda with aim of transportation of primary products e.g. cotton and minerals from Uganda, coffee and pyrethrum from Kenya to the coast. </a:t>
            </a:r>
          </a:p>
          <a:p>
            <a:pPr algn="just"/>
            <a:r>
              <a:rPr lang="en-US" dirty="0" smtClean="0"/>
              <a:t>Under the colonial system of economic exploitation, areas of low agricultural and mineral potentials were neglected.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It should be noted that colonial economic policies were to  a great extent similar. </a:t>
            </a:r>
          </a:p>
          <a:p>
            <a:pPr algn="just"/>
            <a:r>
              <a:rPr lang="en-US" dirty="0" smtClean="0"/>
              <a:t>The colonialists essentially aimed at development of their own economies through exploitation of the African economies. </a:t>
            </a:r>
          </a:p>
          <a:p>
            <a:pPr algn="just"/>
            <a:r>
              <a:rPr lang="en-US" dirty="0" smtClean="0"/>
              <a:t>So whether the colonial economy was British, Portuguese, Italian, French or German, the policies were the same or had the same interests and effects.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For example, N &amp; NE regions of Kenya, N. E Uganda-</a:t>
            </a:r>
            <a:r>
              <a:rPr lang="en-US" dirty="0" err="1" smtClean="0"/>
              <a:t>Karamoja</a:t>
            </a:r>
            <a:r>
              <a:rPr lang="en-US" dirty="0" smtClean="0"/>
              <a:t>, N. Ghana, N. Niger and Western Tanganyika  had no minerals and no agricultural potential. They were therefore neglected in the railway construction and  remained economically underdeveloped. </a:t>
            </a:r>
          </a:p>
          <a:p>
            <a:pPr algn="just"/>
            <a:r>
              <a:rPr lang="en-US" dirty="0" smtClean="0"/>
              <a:t>It is therefore hard to separate the exploitation of Africa from the development of the transport systems.</a:t>
            </a:r>
          </a:p>
          <a:p>
            <a:endParaRPr lang="en-US" dirty="0" smtClean="0"/>
          </a:p>
          <a:p>
            <a:endParaRPr lang="en-US" dirty="0" smtClean="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10) Exploitation of Minerals</a:t>
            </a:r>
          </a:p>
          <a:p>
            <a:pPr algn="just"/>
            <a:r>
              <a:rPr lang="en-US" dirty="0" smtClean="0"/>
              <a:t>  The colonial economy exploited Africa’s minerals like gold, copper, diamonds e.t.c. The minerals were exported to the European industries for processing.  </a:t>
            </a:r>
          </a:p>
          <a:p>
            <a:pPr algn="just"/>
            <a:r>
              <a:rPr lang="en-US" dirty="0" smtClean="0"/>
              <a:t>For example copper from Kilembe would be transported to Jinja for smelting, taken to the coast in Mombasa and shipped to Europe to manufacture final products.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Africans were abused, exploited and under paid in these mines. For example in the Togo mines, Europeans are reported to have benefited far more than the Africans. </a:t>
            </a:r>
          </a:p>
          <a:p>
            <a:pPr algn="just"/>
            <a:r>
              <a:rPr lang="en-US" dirty="0" smtClean="0"/>
              <a:t>Companies paid workers very miserable wages. African skilled and semi skilled geologists like those of ancient Zimbabwe were ignored. The exploitation of minerals led to the under development of Africa.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Guiding Questions</a:t>
            </a:r>
            <a:endParaRPr lang="en-US" b="1" dirty="0"/>
          </a:p>
        </p:txBody>
      </p:sp>
      <p:sp>
        <p:nvSpPr>
          <p:cNvPr id="3" name="Content Placeholder 2"/>
          <p:cNvSpPr>
            <a:spLocks noGrp="1"/>
          </p:cNvSpPr>
          <p:nvPr>
            <p:ph idx="1"/>
          </p:nvPr>
        </p:nvSpPr>
        <p:spPr/>
        <p:txBody>
          <a:bodyPr>
            <a:normAutofit lnSpcReduction="10000"/>
          </a:bodyPr>
          <a:lstStyle/>
          <a:p>
            <a:pPr marL="514350" indent="-514350" algn="just">
              <a:buAutoNum type="arabicParenR"/>
            </a:pPr>
            <a:r>
              <a:rPr lang="en-US" dirty="0" smtClean="0"/>
              <a:t>“What has been called colonial development can best be described as colonial under development”. Discuss this assertion in line of the colonial economies in Africa.</a:t>
            </a:r>
          </a:p>
          <a:p>
            <a:pPr marL="514350" indent="-514350" algn="just">
              <a:buAutoNum type="arabicParenR"/>
            </a:pPr>
            <a:r>
              <a:rPr lang="en-US" dirty="0" smtClean="0"/>
              <a:t>Discuss the view that colonial economic policies were designed to exploit and under develop Africa. </a:t>
            </a:r>
          </a:p>
          <a:p>
            <a:pPr marL="514350" indent="-514350" algn="just">
              <a:buAutoNum type="arabicParenR"/>
            </a:pPr>
            <a:r>
              <a:rPr lang="en-US" dirty="0" smtClean="0"/>
              <a:t>Critically analyze the effects of the colonial economic policies on Africa.</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Guiding Questions Cont’d</a:t>
            </a:r>
            <a:endParaRPr lang="en-US" dirty="0"/>
          </a:p>
        </p:txBody>
      </p:sp>
      <p:sp>
        <p:nvSpPr>
          <p:cNvPr id="3" name="Content Placeholder 2"/>
          <p:cNvSpPr>
            <a:spLocks noGrp="1"/>
          </p:cNvSpPr>
          <p:nvPr>
            <p:ph idx="1"/>
          </p:nvPr>
        </p:nvSpPr>
        <p:spPr/>
        <p:txBody>
          <a:bodyPr/>
          <a:lstStyle/>
          <a:p>
            <a:pPr algn="just">
              <a:buNone/>
            </a:pPr>
            <a:r>
              <a:rPr lang="en-US" dirty="0" smtClean="0"/>
              <a:t>4) “The colonial economy in Africa can best be summarized as that of exploitation, appropriation and domination.” Discuss the validity of this statement with relevant examples. </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r>
              <a:rPr lang="en-US" dirty="0" smtClean="0"/>
              <a:t>There has also been a distinction between what have been termed as settler economies and the peasant economies. Although this distinction holds in a few aspects, it is limited as the key features in the colonial economy were largely the same and involved the same policies.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COLONIAL ECONOMIC POLICIES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514350" indent="-514350">
              <a:buAutoNum type="arabicParenR"/>
            </a:pPr>
            <a:r>
              <a:rPr lang="en-US" b="1" dirty="0" smtClean="0"/>
              <a:t>Agriculture</a:t>
            </a:r>
          </a:p>
          <a:p>
            <a:pPr marL="514350" indent="-514350" algn="just">
              <a:buNone/>
            </a:pPr>
            <a:r>
              <a:rPr lang="en-US" dirty="0" smtClean="0"/>
              <a:t>     This</a:t>
            </a:r>
            <a:r>
              <a:rPr lang="en-US" b="1" dirty="0" smtClean="0"/>
              <a:t> </a:t>
            </a:r>
            <a:r>
              <a:rPr lang="en-US" dirty="0" smtClean="0"/>
              <a:t>was done in two ways: </a:t>
            </a:r>
          </a:p>
          <a:p>
            <a:pPr marL="514350" indent="-514350" algn="just"/>
            <a:r>
              <a:rPr lang="en-US" dirty="0" smtClean="0"/>
              <a:t>In settler economies like Kenya, Zimbabwe and Algeria it was plantation agriculture that was mainly run by foreigners. </a:t>
            </a:r>
          </a:p>
          <a:p>
            <a:pPr marL="514350" indent="-514350" algn="just"/>
            <a:r>
              <a:rPr lang="en-US" dirty="0" smtClean="0"/>
              <a:t>In peasant economies like Uganda peasantry </a:t>
            </a:r>
            <a:r>
              <a:rPr lang="en-US" dirty="0" smtClean="0"/>
              <a:t>agriculture under </a:t>
            </a:r>
            <a:r>
              <a:rPr lang="en-US" dirty="0" smtClean="0"/>
              <a:t>the indigenous farmers was encouraged. </a:t>
            </a:r>
          </a:p>
          <a:p>
            <a:pPr marL="514350" indent="-514350" algn="just">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r>
              <a:rPr lang="en-US" dirty="0" smtClean="0"/>
              <a:t>Cash crop production was emphasized at the expense of food production. Whether it was  in a peasant or settler economy, colonial governments supplied “better” seeds, fertilizers and introduced better methods of cultivation an aspect that has been advanced to mean there was “development.”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COLONIAL ECONOMIC POLICIES</a:t>
            </a:r>
            <a:endParaRPr lang="en-US" dirty="0"/>
          </a:p>
        </p:txBody>
      </p:sp>
      <p:sp>
        <p:nvSpPr>
          <p:cNvPr id="3" name="Content Placeholder 2"/>
          <p:cNvSpPr>
            <a:spLocks noGrp="1"/>
          </p:cNvSpPr>
          <p:nvPr>
            <p:ph idx="1"/>
          </p:nvPr>
        </p:nvSpPr>
        <p:spPr/>
        <p:txBody>
          <a:bodyPr/>
          <a:lstStyle/>
          <a:p>
            <a:pPr algn="just"/>
            <a:r>
              <a:rPr lang="en-US" dirty="0" smtClean="0"/>
              <a:t>It should be noted however, that for plantation agriculture to flourish forced labor was instituted and in case of payment Africans were underpaid. </a:t>
            </a:r>
            <a:endParaRPr lang="en-US" dirty="0" smtClean="0"/>
          </a:p>
          <a:p>
            <a:pPr algn="just"/>
            <a:r>
              <a:rPr lang="en-US" dirty="0" smtClean="0"/>
              <a:t>Prices </a:t>
            </a:r>
            <a:r>
              <a:rPr lang="en-US" dirty="0" smtClean="0"/>
              <a:t>of agricultural products were fixed by foreigners in </a:t>
            </a:r>
            <a:r>
              <a:rPr lang="en-US" dirty="0" smtClean="0"/>
              <a:t>their </a:t>
            </a:r>
            <a:r>
              <a:rPr lang="en-US" dirty="0" smtClean="0"/>
              <a:t>favor. Thus agricultural development did not serve the interests of Africans.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3037</Words>
  <Application>Microsoft Office PowerPoint</Application>
  <PresentationFormat>On-screen Show (4:3)</PresentationFormat>
  <Paragraphs>167</Paragraphs>
  <Slides>54</Slides>
  <Notes>1</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  DVS 1203 Political Economy of Africa and Development  THE COLONIAL ECONOMIES</vt:lpstr>
      <vt:lpstr>THE COLONIAL ECONOMIES</vt:lpstr>
      <vt:lpstr>THE COLONIAL ECONOMIES</vt:lpstr>
      <vt:lpstr>THE COLONIAL ECONOMIES</vt:lpstr>
      <vt:lpstr>THE COLONIAL ECONOMIC POLICIES</vt:lpstr>
      <vt:lpstr>THE COLONIAL ECONOMIC POLICIES</vt:lpstr>
      <vt:lpstr> THE COLONIAL ECONOMIC POLICIES </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THE COLONIAL ECONOMIC POLICIES</vt:lpstr>
      <vt:lpstr>Guiding Questions</vt:lpstr>
      <vt:lpstr>Guiding Questions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DVS 1203 Political Economy of Africa and Development THE COLONIAL ECONOMIES</dc:title>
  <dc:creator>HP</dc:creator>
  <cp:lastModifiedBy>Ahimbisibwe Frank</cp:lastModifiedBy>
  <cp:revision>127</cp:revision>
  <dcterms:created xsi:type="dcterms:W3CDTF">2016-03-08T06:37:48Z</dcterms:created>
  <dcterms:modified xsi:type="dcterms:W3CDTF">2018-03-13T15:07:22Z</dcterms:modified>
</cp:coreProperties>
</file>