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7" r:id="rId2"/>
    <p:sldId id="295" r:id="rId3"/>
    <p:sldId id="272" r:id="rId4"/>
    <p:sldId id="271"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3" r:id="rId19"/>
    <p:sldId id="274" r:id="rId20"/>
    <p:sldId id="275" r:id="rId21"/>
    <p:sldId id="276" r:id="rId22"/>
    <p:sldId id="277" r:id="rId23"/>
    <p:sldId id="279" r:id="rId24"/>
    <p:sldId id="278"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1956" y="49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BEB121-76A6-49D0-A764-155787D58FB7}" type="datetimeFigureOut">
              <a:rPr lang="en-US" smtClean="0"/>
              <a:t>4/10/2018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00FB1C-DE75-4B8C-B692-9EA4BED6A655}" type="slidenum">
              <a:rPr lang="en-US" smtClean="0"/>
              <a:t>‹#›</a:t>
            </a:fld>
            <a:endParaRPr lang="en-US"/>
          </a:p>
        </p:txBody>
      </p:sp>
    </p:spTree>
    <p:extLst>
      <p:ext uri="{BB962C8B-B14F-4D97-AF65-F5344CB8AC3E}">
        <p14:creationId xmlns:p14="http://schemas.microsoft.com/office/powerpoint/2010/main" val="2686404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00FB1C-DE75-4B8C-B692-9EA4BED6A655}" type="slidenum">
              <a:rPr lang="en-US" smtClean="0"/>
              <a:t>1</a:t>
            </a:fld>
            <a:endParaRPr lang="en-US"/>
          </a:p>
        </p:txBody>
      </p:sp>
    </p:spTree>
    <p:extLst>
      <p:ext uri="{BB962C8B-B14F-4D97-AF65-F5344CB8AC3E}">
        <p14:creationId xmlns:p14="http://schemas.microsoft.com/office/powerpoint/2010/main" val="3637258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F49BE8C-467A-4D3C-8E24-DF4973A8E5A0}" type="datetimeFigureOut">
              <a:rPr lang="en-US" smtClean="0"/>
              <a:pPr/>
              <a:t>4/10/2018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E683140-C167-4142-8A40-64D5617FD113}"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49BE8C-467A-4D3C-8E24-DF4973A8E5A0}" type="datetimeFigureOut">
              <a:rPr lang="en-US" smtClean="0"/>
              <a:pPr/>
              <a:t>4/10/2018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E683140-C167-4142-8A40-64D5617FD113}"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49BE8C-467A-4D3C-8E24-DF4973A8E5A0}" type="datetimeFigureOut">
              <a:rPr lang="en-US" smtClean="0"/>
              <a:pPr/>
              <a:t>4/10/2018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E683140-C167-4142-8A40-64D5617FD113}"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49BE8C-467A-4D3C-8E24-DF4973A8E5A0}" type="datetimeFigureOut">
              <a:rPr lang="en-US" smtClean="0"/>
              <a:pPr/>
              <a:t>4/10/2018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E683140-C167-4142-8A40-64D5617FD113}"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49BE8C-467A-4D3C-8E24-DF4973A8E5A0}" type="datetimeFigureOut">
              <a:rPr lang="en-US" smtClean="0"/>
              <a:pPr/>
              <a:t>4/10/2018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E683140-C167-4142-8A40-64D5617FD113}"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F49BE8C-467A-4D3C-8E24-DF4973A8E5A0}" type="datetimeFigureOut">
              <a:rPr lang="en-US" smtClean="0"/>
              <a:pPr/>
              <a:t>4/10/2018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E683140-C167-4142-8A40-64D5617FD113}"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F49BE8C-467A-4D3C-8E24-DF4973A8E5A0}" type="datetimeFigureOut">
              <a:rPr lang="en-US" smtClean="0"/>
              <a:pPr/>
              <a:t>4/10/2018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E683140-C167-4142-8A40-64D5617FD113}"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F49BE8C-467A-4D3C-8E24-DF4973A8E5A0}" type="datetimeFigureOut">
              <a:rPr lang="en-US" smtClean="0"/>
              <a:pPr/>
              <a:t>4/10/2018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E683140-C167-4142-8A40-64D5617FD113}"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49BE8C-467A-4D3C-8E24-DF4973A8E5A0}" type="datetimeFigureOut">
              <a:rPr lang="en-US" smtClean="0"/>
              <a:pPr/>
              <a:t>4/10/2018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E683140-C167-4142-8A40-64D5617FD113}"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49BE8C-467A-4D3C-8E24-DF4973A8E5A0}" type="datetimeFigureOut">
              <a:rPr lang="en-US" smtClean="0"/>
              <a:pPr/>
              <a:t>4/10/2018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E683140-C167-4142-8A40-64D5617FD113}"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49BE8C-467A-4D3C-8E24-DF4973A8E5A0}" type="datetimeFigureOut">
              <a:rPr lang="en-US" smtClean="0"/>
              <a:pPr/>
              <a:t>4/10/2018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E683140-C167-4142-8A40-64D5617FD113}"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49BE8C-467A-4D3C-8E24-DF4973A8E5A0}" type="datetimeFigureOut">
              <a:rPr lang="en-US" smtClean="0"/>
              <a:pPr/>
              <a:t>4/10/2018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683140-C167-4142-8A40-64D5617FD113}"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NEO-COLONIALISM IN AFRICA</a:t>
            </a:r>
            <a:endParaRPr lang="en-US" b="1" dirty="0"/>
          </a:p>
        </p:txBody>
      </p:sp>
      <p:sp>
        <p:nvSpPr>
          <p:cNvPr id="3" name="Content Placeholder 2"/>
          <p:cNvSpPr>
            <a:spLocks noGrp="1"/>
          </p:cNvSpPr>
          <p:nvPr>
            <p:ph idx="1"/>
          </p:nvPr>
        </p:nvSpPr>
        <p:spPr/>
        <p:txBody>
          <a:bodyPr>
            <a:normAutofit/>
          </a:bodyPr>
          <a:lstStyle/>
          <a:p>
            <a:pPr algn="just">
              <a:buNone/>
            </a:pPr>
            <a:r>
              <a:rPr lang="en-US" b="1" dirty="0" smtClean="0"/>
              <a:t>Reading Materials</a:t>
            </a:r>
          </a:p>
          <a:p>
            <a:pPr algn="just">
              <a:buNone/>
            </a:pPr>
            <a:r>
              <a:rPr lang="en-US" dirty="0" smtClean="0"/>
              <a:t>1.Nkrumah </a:t>
            </a:r>
            <a:r>
              <a:rPr lang="en-US" dirty="0" err="1" smtClean="0"/>
              <a:t>Kwame</a:t>
            </a:r>
            <a:r>
              <a:rPr lang="en-US" dirty="0" smtClean="0"/>
              <a:t> (1966), </a:t>
            </a:r>
            <a:r>
              <a:rPr lang="en-US" i="1" dirty="0" smtClean="0"/>
              <a:t>Neo-Colonialism: The Last Stage of Imperialism</a:t>
            </a:r>
            <a:r>
              <a:rPr lang="en-US" dirty="0" smtClean="0"/>
              <a:t>, New York, International Publishers.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NEO-COLONIALISM IN AFRICA</a:t>
            </a:r>
            <a:endParaRPr lang="en-US" dirty="0"/>
          </a:p>
        </p:txBody>
      </p:sp>
      <p:sp>
        <p:nvSpPr>
          <p:cNvPr id="3" name="Content Placeholder 2"/>
          <p:cNvSpPr>
            <a:spLocks noGrp="1"/>
          </p:cNvSpPr>
          <p:nvPr>
            <p:ph idx="1"/>
          </p:nvPr>
        </p:nvSpPr>
        <p:spPr/>
        <p:txBody>
          <a:bodyPr>
            <a:normAutofit/>
          </a:bodyPr>
          <a:lstStyle/>
          <a:p>
            <a:pPr algn="just"/>
            <a:r>
              <a:rPr lang="en-US" dirty="0"/>
              <a:t>In the early 1960s, in the aftermath of African </a:t>
            </a:r>
            <a:r>
              <a:rPr lang="en-US" dirty="0" smtClean="0"/>
              <a:t>independence, Frantz </a:t>
            </a:r>
            <a:r>
              <a:rPr lang="en-US" dirty="0"/>
              <a:t>Fanon in the “Wretched of the Earth” warned of the </a:t>
            </a:r>
            <a:r>
              <a:rPr lang="en-US" dirty="0" smtClean="0"/>
              <a:t>dangers posed </a:t>
            </a:r>
            <a:r>
              <a:rPr lang="en-US" dirty="0"/>
              <a:t>to true African independence, the un-liberated condition </a:t>
            </a:r>
            <a:r>
              <a:rPr lang="en-US" dirty="0" smtClean="0"/>
              <a:t>of African </a:t>
            </a:r>
            <a:r>
              <a:rPr lang="en-US" dirty="0"/>
              <a:t>States, whose economies were still dominated by the </a:t>
            </a:r>
            <a:r>
              <a:rPr lang="en-US" dirty="0" smtClean="0"/>
              <a:t>former colonizers</a:t>
            </a:r>
            <a:r>
              <a:rPr lang="en-US" dirty="0"/>
              <a:t>. (Fanon; 1968).</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NEO-COLONIALISM IN AFRICA</a:t>
            </a:r>
            <a:endParaRPr lang="en-US" dirty="0"/>
          </a:p>
        </p:txBody>
      </p:sp>
      <p:sp>
        <p:nvSpPr>
          <p:cNvPr id="3" name="Content Placeholder 2"/>
          <p:cNvSpPr>
            <a:spLocks noGrp="1"/>
          </p:cNvSpPr>
          <p:nvPr>
            <p:ph idx="1"/>
          </p:nvPr>
        </p:nvSpPr>
        <p:spPr/>
        <p:txBody>
          <a:bodyPr>
            <a:normAutofit/>
          </a:bodyPr>
          <a:lstStyle/>
          <a:p>
            <a:pPr algn="just"/>
            <a:r>
              <a:rPr lang="en-US" dirty="0" smtClean="0"/>
              <a:t>Julius </a:t>
            </a:r>
            <a:r>
              <a:rPr lang="en-US" dirty="0" err="1"/>
              <a:t>Nyerere</a:t>
            </a:r>
            <a:r>
              <a:rPr lang="en-US" dirty="0"/>
              <a:t>, also </a:t>
            </a:r>
            <a:r>
              <a:rPr lang="en-US" dirty="0" smtClean="0"/>
              <a:t>lamented on </a:t>
            </a:r>
            <a:r>
              <a:rPr lang="en-US" dirty="0"/>
              <a:t>the absence of such things as a </a:t>
            </a:r>
            <a:r>
              <a:rPr lang="en-US" dirty="0" smtClean="0"/>
              <a:t>national economy </a:t>
            </a:r>
            <a:r>
              <a:rPr lang="en-US" dirty="0"/>
              <a:t>in African States, and described the neo-colonial status </a:t>
            </a:r>
            <a:r>
              <a:rPr lang="en-US" dirty="0" smtClean="0"/>
              <a:t>of African </a:t>
            </a:r>
            <a:r>
              <a:rPr lang="en-US" dirty="0"/>
              <a:t>States, as reflected in the “various economic activities… </a:t>
            </a:r>
            <a:r>
              <a:rPr lang="en-US" dirty="0" smtClean="0"/>
              <a:t>owned by </a:t>
            </a:r>
            <a:r>
              <a:rPr lang="en-US" dirty="0"/>
              <a:t>people outside its jurisdiction, which are directed at external </a:t>
            </a:r>
            <a:r>
              <a:rPr lang="en-US" dirty="0" smtClean="0"/>
              <a:t>needs, and </a:t>
            </a:r>
            <a:r>
              <a:rPr lang="en-US" dirty="0"/>
              <a:t>which are run in the interests of external economic powers (</a:t>
            </a:r>
            <a:r>
              <a:rPr lang="en-US" dirty="0" err="1" smtClean="0"/>
              <a:t>Nyerere</a:t>
            </a:r>
            <a:r>
              <a:rPr lang="en-US" dirty="0" smtClean="0"/>
              <a:t> 1978:338</a:t>
            </a:r>
            <a:r>
              <a:rPr lang="en-US" dirty="0"/>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NEO-COLONIALISM IN AFRICA</a:t>
            </a:r>
            <a:endParaRPr lang="en-US" dirty="0"/>
          </a:p>
        </p:txBody>
      </p:sp>
      <p:sp>
        <p:nvSpPr>
          <p:cNvPr id="3" name="Content Placeholder 2"/>
          <p:cNvSpPr>
            <a:spLocks noGrp="1"/>
          </p:cNvSpPr>
          <p:nvPr>
            <p:ph idx="1"/>
          </p:nvPr>
        </p:nvSpPr>
        <p:spPr/>
        <p:txBody>
          <a:bodyPr/>
          <a:lstStyle/>
          <a:p>
            <a:pPr algn="just"/>
            <a:r>
              <a:rPr lang="en-US" dirty="0"/>
              <a:t>A Nigerian scholar </a:t>
            </a:r>
            <a:r>
              <a:rPr lang="en-US" dirty="0" err="1"/>
              <a:t>Iweriebor</a:t>
            </a:r>
            <a:r>
              <a:rPr lang="en-US" dirty="0"/>
              <a:t> (1997:30) in his own </a:t>
            </a:r>
            <a:r>
              <a:rPr lang="en-US" dirty="0" smtClean="0"/>
              <a:t>conceptualization, argues </a:t>
            </a:r>
            <a:r>
              <a:rPr lang="en-US" dirty="0"/>
              <a:t>that neo-colonialism is not simply economic control </a:t>
            </a:r>
            <a:r>
              <a:rPr lang="en-US" dirty="0" smtClean="0"/>
              <a:t>and exploitation</a:t>
            </a:r>
            <a:r>
              <a:rPr lang="en-US" dirty="0"/>
              <a:t>, but a comprehensive phenomenon, whose objective is </a:t>
            </a:r>
            <a:r>
              <a:rPr lang="en-US" dirty="0" smtClean="0"/>
              <a:t>to fashion </a:t>
            </a:r>
            <a:r>
              <a:rPr lang="en-US" dirty="0"/>
              <a:t>subordinate peripheral capitalist societies in the third world”.</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FEATURES OF NEO-COLONIALISM</a:t>
            </a:r>
            <a:endParaRPr lang="en-US" b="1" dirty="0"/>
          </a:p>
        </p:txBody>
      </p:sp>
      <p:sp>
        <p:nvSpPr>
          <p:cNvPr id="3" name="Content Placeholder 2"/>
          <p:cNvSpPr>
            <a:spLocks noGrp="1"/>
          </p:cNvSpPr>
          <p:nvPr>
            <p:ph idx="1"/>
          </p:nvPr>
        </p:nvSpPr>
        <p:spPr/>
        <p:txBody>
          <a:bodyPr/>
          <a:lstStyle/>
          <a:p>
            <a:pPr algn="just">
              <a:buNone/>
            </a:pPr>
            <a:r>
              <a:rPr lang="en-US" dirty="0" smtClean="0"/>
              <a:t>1) A </a:t>
            </a:r>
            <a:r>
              <a:rPr lang="en-US" dirty="0"/>
              <a:t>neo-colonial is a client or pawn state, which enjoys </a:t>
            </a:r>
            <a:r>
              <a:rPr lang="en-US" dirty="0" smtClean="0"/>
              <a:t>nominal independence</a:t>
            </a:r>
            <a:r>
              <a:rPr lang="en-US" dirty="0"/>
              <a:t>, but </a:t>
            </a:r>
            <a:r>
              <a:rPr lang="en-US" dirty="0" smtClean="0"/>
              <a:t>lacks </a:t>
            </a:r>
            <a:r>
              <a:rPr lang="en-US" dirty="0"/>
              <a:t>the essential attributes of a sovereign </a:t>
            </a:r>
            <a:r>
              <a:rPr lang="en-US" dirty="0" smtClean="0"/>
              <a:t>state. In other </a:t>
            </a:r>
            <a:r>
              <a:rPr lang="en-US" dirty="0"/>
              <a:t>words a neo-colonial state </a:t>
            </a:r>
            <a:r>
              <a:rPr lang="en-US" dirty="0" smtClean="0"/>
              <a:t>is independent in </a:t>
            </a:r>
            <a:r>
              <a:rPr lang="en-US" dirty="0"/>
              <a:t>name, but </a:t>
            </a:r>
            <a:r>
              <a:rPr lang="en-US" dirty="0" smtClean="0"/>
              <a:t>lacks power </a:t>
            </a:r>
            <a:r>
              <a:rPr lang="en-US" dirty="0"/>
              <a:t>to pursue independent action that will result in </a:t>
            </a:r>
            <a:r>
              <a:rPr lang="en-US" dirty="0" smtClean="0"/>
              <a:t>self-reliant development. </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FEATURES OF NEO-COLONIALISM</a:t>
            </a:r>
            <a:endParaRPr lang="en-US" dirty="0"/>
          </a:p>
        </p:txBody>
      </p:sp>
      <p:sp>
        <p:nvSpPr>
          <p:cNvPr id="3" name="Content Placeholder 2"/>
          <p:cNvSpPr>
            <a:spLocks noGrp="1"/>
          </p:cNvSpPr>
          <p:nvPr>
            <p:ph idx="1"/>
          </p:nvPr>
        </p:nvSpPr>
        <p:spPr/>
        <p:txBody>
          <a:bodyPr>
            <a:normAutofit/>
          </a:bodyPr>
          <a:lstStyle/>
          <a:p>
            <a:pPr algn="just"/>
            <a:r>
              <a:rPr lang="en-US" dirty="0"/>
              <a:t>According to Nkrumah, because it was no longer </a:t>
            </a:r>
            <a:r>
              <a:rPr lang="en-US" dirty="0" smtClean="0"/>
              <a:t>possible to </a:t>
            </a:r>
            <a:r>
              <a:rPr lang="en-US" dirty="0"/>
              <a:t>reverse the momentum generated by anti-colonial nationalism, “</a:t>
            </a:r>
            <a:r>
              <a:rPr lang="en-US" dirty="0" smtClean="0"/>
              <a:t>old fashioned </a:t>
            </a:r>
            <a:r>
              <a:rPr lang="en-US" dirty="0"/>
              <a:t>colonialism” was everywhere on the retreat. In order </a:t>
            </a:r>
            <a:r>
              <a:rPr lang="en-US" dirty="0" smtClean="0"/>
              <a:t>to safeguard </a:t>
            </a:r>
            <a:r>
              <a:rPr lang="en-US" dirty="0"/>
              <a:t>and preserve their economic interest, the imperialists took </a:t>
            </a:r>
            <a:r>
              <a:rPr lang="en-US" dirty="0" smtClean="0"/>
              <a:t>a retreat </a:t>
            </a:r>
            <a:r>
              <a:rPr lang="en-US" dirty="0"/>
              <a:t>and resorted to a neo-colonial arrangement, as a </a:t>
            </a:r>
            <a:r>
              <a:rPr lang="en-US" dirty="0" smtClean="0"/>
              <a:t>tactical method.</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FEATURES OF NEO-COLONIALISM</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2) </a:t>
            </a:r>
            <a:r>
              <a:rPr lang="en-US" dirty="0"/>
              <a:t>In a neo-colonial state, the power exercising control is often the </a:t>
            </a:r>
            <a:r>
              <a:rPr lang="en-US" dirty="0" smtClean="0"/>
              <a:t>former colonial </a:t>
            </a:r>
            <a:r>
              <a:rPr lang="en-US" dirty="0"/>
              <a:t>power as it is in most Franco phone African countries. The </a:t>
            </a:r>
            <a:r>
              <a:rPr lang="en-US" dirty="0" smtClean="0"/>
              <a:t>only exception </a:t>
            </a:r>
            <a:r>
              <a:rPr lang="en-US" dirty="0"/>
              <a:t>was Guinea, under </a:t>
            </a:r>
            <a:r>
              <a:rPr lang="en-US" dirty="0" err="1"/>
              <a:t>Sekou</a:t>
            </a:r>
            <a:r>
              <a:rPr lang="en-US" dirty="0"/>
              <a:t> </a:t>
            </a:r>
            <a:r>
              <a:rPr lang="en-US" dirty="0" err="1"/>
              <a:t>Toure</a:t>
            </a:r>
            <a:r>
              <a:rPr lang="en-US" dirty="0"/>
              <a:t>, with a single dissenting </a:t>
            </a:r>
            <a:r>
              <a:rPr lang="en-US" dirty="0" smtClean="0"/>
              <a:t>No Vote </a:t>
            </a:r>
            <a:r>
              <a:rPr lang="en-US" dirty="0"/>
              <a:t>to a proposal for a French Community at the 28th September, </a:t>
            </a:r>
            <a:r>
              <a:rPr lang="en-US" dirty="0" smtClean="0"/>
              <a:t>1958 referendum</a:t>
            </a:r>
            <a:r>
              <a:rPr lang="en-US" dirty="0"/>
              <a:t>, organized at the instance of General de Gaulle</a:t>
            </a:r>
            <a:r>
              <a:rPr lang="en-US" dirty="0" smtClean="0"/>
              <a:t>.</a:t>
            </a:r>
            <a:r>
              <a:rPr lang="en-US" dirty="0"/>
              <a:t> For </a:t>
            </a:r>
            <a:r>
              <a:rPr lang="en-US" dirty="0" smtClean="0"/>
              <a:t>this courageous </a:t>
            </a:r>
            <a:r>
              <a:rPr lang="en-US" dirty="0"/>
              <a:t>decision, Guinea was made to suffer reprisals.</a:t>
            </a:r>
            <a:endParaRPr lang="en-US" dirty="0" smtClean="0"/>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FEATURES OF NEO-COLONIALISM</a:t>
            </a:r>
            <a:endParaRPr lang="en-US" dirty="0"/>
          </a:p>
        </p:txBody>
      </p:sp>
      <p:sp>
        <p:nvSpPr>
          <p:cNvPr id="3" name="Content Placeholder 2"/>
          <p:cNvSpPr>
            <a:spLocks noGrp="1"/>
          </p:cNvSpPr>
          <p:nvPr>
            <p:ph idx="1"/>
          </p:nvPr>
        </p:nvSpPr>
        <p:spPr/>
        <p:txBody>
          <a:bodyPr/>
          <a:lstStyle/>
          <a:p>
            <a:pPr algn="just"/>
            <a:r>
              <a:rPr lang="en-US" dirty="0"/>
              <a:t>It is </a:t>
            </a:r>
            <a:r>
              <a:rPr lang="en-US" dirty="0" smtClean="0"/>
              <a:t>also possible </a:t>
            </a:r>
            <a:r>
              <a:rPr lang="en-US" dirty="0"/>
              <a:t>for another country, apart from the mother country to </a:t>
            </a:r>
            <a:r>
              <a:rPr lang="en-US" dirty="0" smtClean="0"/>
              <a:t>maintain a </a:t>
            </a:r>
            <a:r>
              <a:rPr lang="en-US" dirty="0"/>
              <a:t>neo-colonial relation with another. A case in point is South </a:t>
            </a:r>
            <a:r>
              <a:rPr lang="en-US" dirty="0" smtClean="0"/>
              <a:t>Vietnam, which </a:t>
            </a:r>
            <a:r>
              <a:rPr lang="en-US" dirty="0"/>
              <a:t>was colonized by France, but maintained a neo-colonial </a:t>
            </a:r>
            <a:r>
              <a:rPr lang="en-US" dirty="0" smtClean="0"/>
              <a:t>relation with </a:t>
            </a:r>
            <a:r>
              <a:rPr lang="en-US" dirty="0"/>
              <a:t>U.S.A.</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FEATURES OF NEO-COLONIALISM</a:t>
            </a:r>
            <a:endParaRPr lang="en-US" dirty="0"/>
          </a:p>
        </p:txBody>
      </p:sp>
      <p:sp>
        <p:nvSpPr>
          <p:cNvPr id="3" name="Content Placeholder 2"/>
          <p:cNvSpPr>
            <a:spLocks noGrp="1"/>
          </p:cNvSpPr>
          <p:nvPr>
            <p:ph idx="1"/>
          </p:nvPr>
        </p:nvSpPr>
        <p:spPr/>
        <p:txBody>
          <a:bodyPr>
            <a:normAutofit/>
          </a:bodyPr>
          <a:lstStyle/>
          <a:p>
            <a:pPr algn="just">
              <a:buNone/>
            </a:pPr>
            <a:r>
              <a:rPr lang="en-US" dirty="0" smtClean="0"/>
              <a:t> 3) A </a:t>
            </a:r>
            <a:r>
              <a:rPr lang="en-US" dirty="0"/>
              <a:t>neo-colonial state is also, usually, faced with internal </a:t>
            </a:r>
            <a:r>
              <a:rPr lang="en-US" dirty="0" smtClean="0"/>
              <a:t>contradictions. According </a:t>
            </a:r>
            <a:r>
              <a:rPr lang="en-US" dirty="0"/>
              <a:t>to Nkrumah, to make it attractive to the citizens of </a:t>
            </a:r>
            <a:r>
              <a:rPr lang="en-US" dirty="0" smtClean="0"/>
              <a:t>such states</a:t>
            </a:r>
            <a:r>
              <a:rPr lang="en-US" dirty="0"/>
              <a:t>, it must be shown to be capable of improving their standard </a:t>
            </a:r>
            <a:r>
              <a:rPr lang="en-US" dirty="0" smtClean="0"/>
              <a:t>of living</a:t>
            </a:r>
            <a:r>
              <a:rPr lang="en-US" dirty="0"/>
              <a:t>. But this can only be achieved at the expense of </a:t>
            </a:r>
            <a:r>
              <a:rPr lang="en-US" dirty="0" smtClean="0"/>
              <a:t>neo-colonial interest</a:t>
            </a:r>
            <a:r>
              <a:rPr lang="en-US" dirty="0"/>
              <a:t>, which is to keep African countries, economically </a:t>
            </a:r>
            <a:r>
              <a:rPr lang="en-US" dirty="0" smtClean="0"/>
              <a:t>subjected.</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FEATURES OF NEO-COLONIALISM</a:t>
            </a:r>
            <a:endParaRPr lang="en-US" dirty="0"/>
          </a:p>
        </p:txBody>
      </p:sp>
      <p:sp>
        <p:nvSpPr>
          <p:cNvPr id="3" name="Content Placeholder 2"/>
          <p:cNvSpPr>
            <a:spLocks noGrp="1"/>
          </p:cNvSpPr>
          <p:nvPr>
            <p:ph idx="1"/>
          </p:nvPr>
        </p:nvSpPr>
        <p:spPr/>
        <p:txBody>
          <a:bodyPr>
            <a:normAutofit/>
          </a:bodyPr>
          <a:lstStyle/>
          <a:p>
            <a:pPr algn="just"/>
            <a:r>
              <a:rPr lang="en-US" dirty="0" smtClean="0"/>
              <a:t>A state in the grip of neo-colonialism is also not a master of its own destiny. In the Cold War era, the two super-powers employed neo-colonial states as pawns or proxies to fight their limited wars. The crisis, which engulfed Congo on attainment of independence, was a manifestation of neo-colonialism.</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FEATURES OF NEO-COLONIALISM</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Being the final and perhaps, the most dangerous stage in the capitalist development, neo-colonial powers are never sensitive to the interests of the people of a neo-colonial state. </a:t>
            </a:r>
          </a:p>
          <a:p>
            <a:pPr algn="just"/>
            <a:r>
              <a:rPr lang="en-US" dirty="0" smtClean="0"/>
              <a:t>Indeed, authority to govern is not from the people, but from the metropolitan power. It can even come from multi-national corporations, which dominate economies of African countries.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NEO-COLONIALISM IN AFRICA</a:t>
            </a:r>
            <a:endParaRPr lang="en-US" dirty="0"/>
          </a:p>
        </p:txBody>
      </p:sp>
      <p:sp>
        <p:nvSpPr>
          <p:cNvPr id="3" name="Content Placeholder 2"/>
          <p:cNvSpPr>
            <a:spLocks noGrp="1"/>
          </p:cNvSpPr>
          <p:nvPr>
            <p:ph idx="1"/>
          </p:nvPr>
        </p:nvSpPr>
        <p:spPr/>
        <p:txBody>
          <a:bodyPr/>
          <a:lstStyle/>
          <a:p>
            <a:r>
              <a:rPr lang="en-US" dirty="0" smtClean="0"/>
              <a:t>Neo-colonialism is a policy by which a foreign power binds territories to herself by political ties with the primary object of promoting her economic advantage. Rather than attaining genuine sovereign status, a neo-colonial state is granted what is called ‘flag’ independence.</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FEATURES OF NEO-COLONIALISM</a:t>
            </a:r>
            <a:endParaRPr lang="en-US" dirty="0"/>
          </a:p>
        </p:txBody>
      </p:sp>
      <p:sp>
        <p:nvSpPr>
          <p:cNvPr id="3" name="Content Placeholder 2"/>
          <p:cNvSpPr>
            <a:spLocks noGrp="1"/>
          </p:cNvSpPr>
          <p:nvPr>
            <p:ph idx="1"/>
          </p:nvPr>
        </p:nvSpPr>
        <p:spPr/>
        <p:txBody>
          <a:bodyPr>
            <a:normAutofit lnSpcReduction="10000"/>
          </a:bodyPr>
          <a:lstStyle/>
          <a:p>
            <a:pPr algn="just">
              <a:buNone/>
            </a:pPr>
            <a:r>
              <a:rPr lang="en-US" dirty="0" smtClean="0"/>
              <a:t>4) Dependence of African economies on foreign aid. Richer countries have continued to have influence on African countries by giving donations, grants and loans to their former colonies. At times this aid is bi-lateral (given directly by a developed to a developing country) or multi-lateral (given by International bodies like World Bank, IMF, USAID e.t.c). However, this aid has strings attached. </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FEATURES OF NEO-COLONIALISM</a:t>
            </a:r>
            <a:endParaRPr lang="en-US" dirty="0"/>
          </a:p>
        </p:txBody>
      </p:sp>
      <p:sp>
        <p:nvSpPr>
          <p:cNvPr id="3" name="Content Placeholder 2"/>
          <p:cNvSpPr>
            <a:spLocks noGrp="1"/>
          </p:cNvSpPr>
          <p:nvPr>
            <p:ph idx="1"/>
          </p:nvPr>
        </p:nvSpPr>
        <p:spPr/>
        <p:txBody>
          <a:bodyPr>
            <a:normAutofit lnSpcReduction="10000"/>
          </a:bodyPr>
          <a:lstStyle/>
          <a:p>
            <a:pPr algn="just">
              <a:buNone/>
            </a:pPr>
            <a:r>
              <a:rPr lang="en-US" dirty="0" smtClean="0"/>
              <a:t> 5) Use of Foreign Expatriates. The rich donor countries have always imposed the use of their technical manpower to implement the financed projects in Africa. The technical manpower supervise the construction of roads, buildings, railways e.t.c. </a:t>
            </a:r>
          </a:p>
          <a:p>
            <a:pPr algn="just">
              <a:buNone/>
            </a:pPr>
            <a:r>
              <a:rPr lang="en-US" dirty="0" smtClean="0"/>
              <a:t>6) Multi National Companies/Corporations (MNCs) are also a feature of neo-colonialism. These include Coca Cola, Shell, Foreign Banks.</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FEATURES OF NEO-COLONIALISM</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These corporations do repatriate most of the profits they make from African countries. In the end, there is more capital outflow than capital in flow. </a:t>
            </a:r>
          </a:p>
          <a:p>
            <a:pPr algn="just">
              <a:buNone/>
            </a:pPr>
            <a:r>
              <a:rPr lang="en-US" dirty="0" smtClean="0"/>
              <a:t> 7) Unfair trade terms. African countries are producers of cash crops, which serve as raw materials in advanced countries e.g. coffee. Prices for African crops are always determined by the advanced countries and are always low.</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FEATURES OF NEO-COLONIALISM</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On the contrary, Africans import the highly priced finished products from advanced countries. This is a form of exploitation which has its origins from the colonial era and has continued up to day. </a:t>
            </a:r>
          </a:p>
          <a:p>
            <a:pPr algn="just">
              <a:buNone/>
            </a:pPr>
            <a:r>
              <a:rPr lang="en-US" dirty="0" smtClean="0"/>
              <a:t> 8) Technological dependence. African countries are scientifically and technologically dependent on MDCs e.g.  African countries import </a:t>
            </a:r>
            <a:r>
              <a:rPr lang="en-US" dirty="0" smtClean="0"/>
              <a:t>tractors </a:t>
            </a:r>
            <a:r>
              <a:rPr lang="en-US" dirty="0" smtClean="0"/>
              <a:t>to improve agriculture. </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FEATURES OF NEO-COLONIALISM</a:t>
            </a:r>
            <a:endParaRPr lang="en-US" dirty="0"/>
          </a:p>
        </p:txBody>
      </p:sp>
      <p:sp>
        <p:nvSpPr>
          <p:cNvPr id="3" name="Content Placeholder 2"/>
          <p:cNvSpPr>
            <a:spLocks noGrp="1"/>
          </p:cNvSpPr>
          <p:nvPr>
            <p:ph idx="1"/>
          </p:nvPr>
        </p:nvSpPr>
        <p:spPr/>
        <p:txBody>
          <a:bodyPr/>
          <a:lstStyle/>
          <a:p>
            <a:pPr algn="just"/>
            <a:r>
              <a:rPr lang="en-US" dirty="0" smtClean="0"/>
              <a:t>When these tractors break down, we import spare parts and sometimes the technical manpower to fix these machines. This is referred to as technological lock in and applies to the importation of other machines e.g. industrial machinery, road construction equipments, computers e.t.c. </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FEATURES OF NEO-COLONIALISM</a:t>
            </a:r>
            <a:endParaRPr lang="en-US" dirty="0"/>
          </a:p>
        </p:txBody>
      </p:sp>
      <p:sp>
        <p:nvSpPr>
          <p:cNvPr id="3" name="Content Placeholder 2"/>
          <p:cNvSpPr>
            <a:spLocks noGrp="1"/>
          </p:cNvSpPr>
          <p:nvPr>
            <p:ph idx="1"/>
          </p:nvPr>
        </p:nvSpPr>
        <p:spPr/>
        <p:txBody>
          <a:bodyPr>
            <a:normAutofit lnSpcReduction="10000"/>
          </a:bodyPr>
          <a:lstStyle/>
          <a:p>
            <a:pPr algn="just">
              <a:buNone/>
            </a:pPr>
            <a:r>
              <a:rPr lang="en-US" dirty="0" smtClean="0"/>
              <a:t> 9) Use of foreign currencies. Foreign currencies like the American Dollar, British Pound and Japanese Yen are used to determine the strength of African currencies. A fall in value of the dollar means automatic fall in the value of African currencies. Africans have no power to stabilize their foreign exchange rates. International trading activities are always affected by the fluctuations of the foreign exchange rates. </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FEATURES OF NEO-COLONIALISM</a:t>
            </a:r>
            <a:endParaRPr lang="en-US" dirty="0"/>
          </a:p>
        </p:txBody>
      </p:sp>
      <p:sp>
        <p:nvSpPr>
          <p:cNvPr id="3" name="Content Placeholder 2"/>
          <p:cNvSpPr>
            <a:spLocks noGrp="1"/>
          </p:cNvSpPr>
          <p:nvPr>
            <p:ph idx="1"/>
          </p:nvPr>
        </p:nvSpPr>
        <p:spPr/>
        <p:txBody>
          <a:bodyPr/>
          <a:lstStyle/>
          <a:p>
            <a:pPr algn="just">
              <a:buNone/>
            </a:pPr>
            <a:r>
              <a:rPr lang="en-US" dirty="0" smtClean="0"/>
              <a:t> 10) Signing of Military Pacts and establishment of western military and naval bases in Africa. This was common during the Cold War where the USA and USSR had military and naval bases in countries like Kenya, Ethiopia, Somalia e.t.c. These two super powers supported proxy wars in Angola, Mozambique e.t.c. </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FEATURES OF NEO-COLONIALISM</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After the end of the Cold War, the USA continues to have military bases in different parts of Africa. The French also continue to have military bases in their former colonies.</a:t>
            </a:r>
          </a:p>
          <a:p>
            <a:pPr algn="just">
              <a:buNone/>
            </a:pPr>
            <a:r>
              <a:rPr lang="en-US" dirty="0" smtClean="0"/>
              <a:t>11) Sponsoring of military coup d'états and direct military intervention. Revolutionary African leaders who try to follow independent political views suffer sudden military overthrows or even assassinations. </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FEATURES OF NEO-COLONIALISM</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In most cases, these coups are master minded by powerful states using their secret espionage/intelligence agencies like CIA, FBI, KGB, MOSSAD e.t.c. African leaders who were overthrown with the support of western countries include </a:t>
            </a:r>
            <a:r>
              <a:rPr lang="en-US" dirty="0" err="1" smtClean="0"/>
              <a:t>Kwame</a:t>
            </a:r>
            <a:r>
              <a:rPr lang="en-US" dirty="0" smtClean="0"/>
              <a:t> Nkrumah in 1966, </a:t>
            </a:r>
            <a:r>
              <a:rPr lang="en-US" dirty="0" err="1" smtClean="0"/>
              <a:t>Obote</a:t>
            </a:r>
            <a:r>
              <a:rPr lang="en-US" dirty="0" smtClean="0"/>
              <a:t> in 1971, death of Patrice Lumumba in Congo in the early 1960s. </a:t>
            </a:r>
          </a:p>
          <a:p>
            <a:pPr algn="just"/>
            <a:r>
              <a:rPr lang="en-US" dirty="0" smtClean="0"/>
              <a:t>Western powers continue to intervene in the </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FEATURES OF NEO-COLONIALISM</a:t>
            </a:r>
            <a:endParaRPr lang="en-US" dirty="0"/>
          </a:p>
        </p:txBody>
      </p:sp>
      <p:sp>
        <p:nvSpPr>
          <p:cNvPr id="3" name="Content Placeholder 2"/>
          <p:cNvSpPr>
            <a:spLocks noGrp="1"/>
          </p:cNvSpPr>
          <p:nvPr>
            <p:ph idx="1"/>
          </p:nvPr>
        </p:nvSpPr>
        <p:spPr/>
        <p:txBody>
          <a:bodyPr>
            <a:normAutofit lnSpcReduction="10000"/>
          </a:bodyPr>
          <a:lstStyle/>
          <a:p>
            <a:pPr algn="just">
              <a:buNone/>
            </a:pPr>
            <a:r>
              <a:rPr lang="en-US" dirty="0" smtClean="0"/>
              <a:t>   affairs of their former colonies e.g. France involvement in her former colonies like Chad, Central African Republic, Ivory Coast e.t.c, Belgium and France in Rwanda, Britain in Sierra Leone e.t.c </a:t>
            </a:r>
          </a:p>
          <a:p>
            <a:pPr algn="just"/>
            <a:r>
              <a:rPr lang="en-US" dirty="0" smtClean="0"/>
              <a:t>Western powers also sponsor training of African military officers in their military academies e.g. </a:t>
            </a:r>
            <a:r>
              <a:rPr lang="en-US" dirty="0" err="1" smtClean="0"/>
              <a:t>Sandhurst</a:t>
            </a:r>
            <a:r>
              <a:rPr lang="en-US" dirty="0" smtClean="0"/>
              <a:t> among others in the quest for promoting their interests.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NEO-COLONIALISM IN AFRICA</a:t>
            </a:r>
            <a:endParaRPr lang="en-US" dirty="0"/>
          </a:p>
        </p:txBody>
      </p:sp>
      <p:sp>
        <p:nvSpPr>
          <p:cNvPr id="3" name="Content Placeholder 2"/>
          <p:cNvSpPr>
            <a:spLocks noGrp="1"/>
          </p:cNvSpPr>
          <p:nvPr>
            <p:ph idx="1"/>
          </p:nvPr>
        </p:nvSpPr>
        <p:spPr/>
        <p:txBody>
          <a:bodyPr>
            <a:normAutofit/>
          </a:bodyPr>
          <a:lstStyle/>
          <a:p>
            <a:pPr algn="just"/>
            <a:r>
              <a:rPr lang="en-US" dirty="0" smtClean="0"/>
              <a:t>With neo-colonialism, it then became almost impossible for African states to translate into concrete terms the pre-independence revolution of rising expectations.</a:t>
            </a:r>
          </a:p>
          <a:p>
            <a:pPr algn="just"/>
            <a:r>
              <a:rPr lang="en-US" dirty="0" smtClean="0"/>
              <a:t>Thus, within a few years of independence slogans such as “seek ye first the political kingdom and every other thing shall be added unto it” turned into a mirage.</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FEATURES OF NEO-COLONIALISM</a:t>
            </a:r>
            <a:endParaRPr lang="en-US" dirty="0"/>
          </a:p>
        </p:txBody>
      </p:sp>
      <p:sp>
        <p:nvSpPr>
          <p:cNvPr id="3" name="Content Placeholder 2"/>
          <p:cNvSpPr>
            <a:spLocks noGrp="1"/>
          </p:cNvSpPr>
          <p:nvPr>
            <p:ph idx="1"/>
          </p:nvPr>
        </p:nvSpPr>
        <p:spPr/>
        <p:txBody>
          <a:bodyPr>
            <a:normAutofit/>
          </a:bodyPr>
          <a:lstStyle/>
          <a:p>
            <a:pPr algn="just">
              <a:buNone/>
            </a:pPr>
            <a:r>
              <a:rPr lang="en-US" dirty="0" smtClean="0"/>
              <a:t> 12) Use of western political ideologies</a:t>
            </a:r>
          </a:p>
          <a:p>
            <a:pPr algn="just">
              <a:buNone/>
            </a:pPr>
            <a:r>
              <a:rPr lang="en-US" dirty="0" smtClean="0"/>
              <a:t>13) Influence of foreign languages like English, French, Portuguese</a:t>
            </a:r>
          </a:p>
          <a:p>
            <a:pPr algn="just">
              <a:buNone/>
            </a:pPr>
            <a:r>
              <a:rPr lang="en-US" dirty="0" smtClean="0"/>
              <a:t>14) Western literature, music and entertainment, sports e.t.c</a:t>
            </a:r>
          </a:p>
          <a:p>
            <a:pPr algn="just">
              <a:buNone/>
            </a:pPr>
            <a:r>
              <a:rPr lang="en-US" dirty="0" smtClean="0"/>
              <a:t>15) Western education systems</a:t>
            </a:r>
          </a:p>
          <a:p>
            <a:pPr algn="just">
              <a:buNone/>
            </a:pPr>
            <a:r>
              <a:rPr lang="en-US" dirty="0" smtClean="0"/>
              <a:t>16) Influence of western sponsored NGOs</a:t>
            </a:r>
          </a:p>
          <a:p>
            <a:pPr algn="just">
              <a:buNone/>
            </a:pPr>
            <a:r>
              <a:rPr lang="en-US" dirty="0" smtClean="0"/>
              <a:t>17) Evangelism and rise of Pentecostal churches </a:t>
            </a:r>
          </a:p>
          <a:p>
            <a:pPr algn="just">
              <a:buNone/>
            </a:pP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FEATURES OF NEO-COLONIALISM</a:t>
            </a:r>
            <a:endParaRPr lang="en-US" dirty="0"/>
          </a:p>
        </p:txBody>
      </p:sp>
      <p:sp>
        <p:nvSpPr>
          <p:cNvPr id="3" name="Content Placeholder 2"/>
          <p:cNvSpPr>
            <a:spLocks noGrp="1"/>
          </p:cNvSpPr>
          <p:nvPr>
            <p:ph idx="1"/>
          </p:nvPr>
        </p:nvSpPr>
        <p:spPr/>
        <p:txBody>
          <a:bodyPr/>
          <a:lstStyle/>
          <a:p>
            <a:pPr algn="just">
              <a:buNone/>
            </a:pPr>
            <a:r>
              <a:rPr lang="en-US" dirty="0" smtClean="0"/>
              <a:t> 18) Membership of African Countries in Neo-colonial organizations like the Franco-phone Organization and Commonwealth which were formed by France and Britain respectively. These colonial masters continue to influence the affairs of their former colonies through these organizations. </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EFFECTS OF NEO-COLONIALISM</a:t>
            </a:r>
            <a:endParaRPr lang="en-US" b="1" dirty="0"/>
          </a:p>
        </p:txBody>
      </p:sp>
      <p:sp>
        <p:nvSpPr>
          <p:cNvPr id="3" name="Content Placeholder 2"/>
          <p:cNvSpPr>
            <a:spLocks noGrp="1"/>
          </p:cNvSpPr>
          <p:nvPr>
            <p:ph idx="1"/>
          </p:nvPr>
        </p:nvSpPr>
        <p:spPr/>
        <p:txBody>
          <a:bodyPr/>
          <a:lstStyle/>
          <a:p>
            <a:pPr algn="just">
              <a:buNone/>
            </a:pPr>
            <a:r>
              <a:rPr lang="en-US" dirty="0" smtClean="0"/>
              <a:t>1) Loss of Economic independence. The hard won independence has been lost since African countries cannot make independent decisions. As already stated, African countries only obtained flag independence.</a:t>
            </a:r>
          </a:p>
          <a:p>
            <a:pPr algn="just">
              <a:buNone/>
            </a:pPr>
            <a:r>
              <a:rPr lang="en-US" dirty="0" smtClean="0"/>
              <a:t>2) Exploitation of Africa. Neo-colonialism has ensured the continued exploitation of Africa by big powers.</a:t>
            </a:r>
          </a:p>
          <a:p>
            <a:pPr algn="just">
              <a:buNone/>
            </a:pP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EFFECTS OF NEO-COLONIALISM</a:t>
            </a:r>
            <a:endParaRPr lang="en-US" dirty="0"/>
          </a:p>
        </p:txBody>
      </p:sp>
      <p:sp>
        <p:nvSpPr>
          <p:cNvPr id="3" name="Content Placeholder 2"/>
          <p:cNvSpPr>
            <a:spLocks noGrp="1"/>
          </p:cNvSpPr>
          <p:nvPr>
            <p:ph idx="1"/>
          </p:nvPr>
        </p:nvSpPr>
        <p:spPr/>
        <p:txBody>
          <a:bodyPr>
            <a:normAutofit lnSpcReduction="10000"/>
          </a:bodyPr>
          <a:lstStyle/>
          <a:p>
            <a:pPr algn="just">
              <a:buNone/>
            </a:pPr>
            <a:r>
              <a:rPr lang="en-US" dirty="0" smtClean="0"/>
              <a:t> 3) It has promoted divisions among African countries. This has been partly been due to attachment by Africans to their former colonial masters (Anglophone, Francophone and Lusophone). These divisions are felt in continental organizations like the African Union and former OAU. </a:t>
            </a:r>
          </a:p>
          <a:p>
            <a:pPr algn="just">
              <a:buNone/>
            </a:pPr>
            <a:r>
              <a:rPr lang="en-US" dirty="0" smtClean="0"/>
              <a:t>4) Political Instability in form of coup d'états, assassinations, and civil wars.</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EFFECTS OF NEO-COLONIALISM</a:t>
            </a:r>
            <a:endParaRPr lang="en-US" dirty="0"/>
          </a:p>
        </p:txBody>
      </p:sp>
      <p:sp>
        <p:nvSpPr>
          <p:cNvPr id="3" name="Content Placeholder 2"/>
          <p:cNvSpPr>
            <a:spLocks noGrp="1"/>
          </p:cNvSpPr>
          <p:nvPr>
            <p:ph idx="1"/>
          </p:nvPr>
        </p:nvSpPr>
        <p:spPr/>
        <p:txBody>
          <a:bodyPr>
            <a:normAutofit lnSpcReduction="10000"/>
          </a:bodyPr>
          <a:lstStyle/>
          <a:p>
            <a:pPr algn="just">
              <a:buNone/>
            </a:pPr>
            <a:r>
              <a:rPr lang="en-US" dirty="0" smtClean="0"/>
              <a:t> 5) Economic underdevelopment. Big powers have designed economic systems that continue to hinder any efforts towards industrialization and self reliance.</a:t>
            </a:r>
          </a:p>
          <a:p>
            <a:pPr algn="just">
              <a:buNone/>
            </a:pPr>
            <a:r>
              <a:rPr lang="en-US" dirty="0" smtClean="0"/>
              <a:t> 6) Dependence syndrome. African countries have been put in a situation of continuous beggary. There is a tendency to think in terms of requesting for loans and grants instead of promoting trade and local capital.</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EFFECTS OF NEO-COLONIALISM</a:t>
            </a:r>
            <a:endParaRPr lang="en-US" dirty="0"/>
          </a:p>
        </p:txBody>
      </p:sp>
      <p:sp>
        <p:nvSpPr>
          <p:cNvPr id="3" name="Content Placeholder 2"/>
          <p:cNvSpPr>
            <a:spLocks noGrp="1"/>
          </p:cNvSpPr>
          <p:nvPr>
            <p:ph idx="1"/>
          </p:nvPr>
        </p:nvSpPr>
        <p:spPr/>
        <p:txBody>
          <a:bodyPr>
            <a:normAutofit/>
          </a:bodyPr>
          <a:lstStyle/>
          <a:p>
            <a:pPr algn="just">
              <a:buNone/>
            </a:pPr>
            <a:r>
              <a:rPr lang="en-US" dirty="0" smtClean="0"/>
              <a:t> 7) Economic indebtedness and debt burdens. Neo-colonialism has made African countries to accumulate heavy debts which have a burden on Africans. </a:t>
            </a:r>
          </a:p>
          <a:p>
            <a:pPr algn="just">
              <a:buNone/>
            </a:pPr>
            <a:r>
              <a:rPr lang="en-US" dirty="0" smtClean="0"/>
              <a:t>8) Scientific and technological set back. Before colonial rule, Africans had developed some innovations e.g. iron smelting, back cloth manufacture. </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EFFECTS OF NEO-COLONIALISM</a:t>
            </a:r>
            <a:endParaRPr lang="en-US" dirty="0"/>
          </a:p>
        </p:txBody>
      </p:sp>
      <p:sp>
        <p:nvSpPr>
          <p:cNvPr id="3" name="Content Placeholder 2"/>
          <p:cNvSpPr>
            <a:spLocks noGrp="1"/>
          </p:cNvSpPr>
          <p:nvPr>
            <p:ph idx="1"/>
          </p:nvPr>
        </p:nvSpPr>
        <p:spPr/>
        <p:txBody>
          <a:bodyPr>
            <a:normAutofit/>
          </a:bodyPr>
          <a:lstStyle/>
          <a:p>
            <a:pPr algn="just"/>
            <a:r>
              <a:rPr lang="en-US" dirty="0" smtClean="0"/>
              <a:t>Colonialism and neo-colonialism have rendered Africans to remain backward in terms of science and technology.</a:t>
            </a:r>
          </a:p>
          <a:p>
            <a:pPr algn="just">
              <a:buNone/>
            </a:pPr>
            <a:r>
              <a:rPr lang="en-US" dirty="0" smtClean="0"/>
              <a:t>9) Brain drain. Africa’s professionals continue to migrate to richer countries voluntarily in search of greener pastures and better life.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EFFECTS OF NEO-COLONIALISM</a:t>
            </a:r>
            <a:endParaRPr lang="en-US" dirty="0"/>
          </a:p>
        </p:txBody>
      </p:sp>
      <p:sp>
        <p:nvSpPr>
          <p:cNvPr id="3" name="Content Placeholder 2"/>
          <p:cNvSpPr>
            <a:spLocks noGrp="1"/>
          </p:cNvSpPr>
          <p:nvPr>
            <p:ph idx="1"/>
          </p:nvPr>
        </p:nvSpPr>
        <p:spPr/>
        <p:txBody>
          <a:bodyPr/>
          <a:lstStyle/>
          <a:p>
            <a:pPr algn="just">
              <a:buNone/>
            </a:pPr>
            <a:r>
              <a:rPr lang="en-US" dirty="0" smtClean="0"/>
              <a:t>10) Cultural degradation in Africa. Africans have embraced western values, cultures and styles in terms of dressing, music, homosexuality, food e.t.c. All these have affected African values, cultures and way of living. </a:t>
            </a:r>
          </a:p>
          <a:p>
            <a:pPr algn="just"/>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MEASURES TO FIGHT NEO-COLONIALISM</a:t>
            </a:r>
            <a:endParaRPr lang="en-US" b="1" dirty="0"/>
          </a:p>
        </p:txBody>
      </p:sp>
      <p:sp>
        <p:nvSpPr>
          <p:cNvPr id="3" name="Content Placeholder 2"/>
          <p:cNvSpPr>
            <a:spLocks noGrp="1"/>
          </p:cNvSpPr>
          <p:nvPr>
            <p:ph idx="1"/>
          </p:nvPr>
        </p:nvSpPr>
        <p:spPr/>
        <p:txBody>
          <a:bodyPr>
            <a:normAutofit lnSpcReduction="10000"/>
          </a:bodyPr>
          <a:lstStyle/>
          <a:p>
            <a:pPr algn="just"/>
            <a:r>
              <a:rPr lang="en-US" dirty="0" smtClean="0"/>
              <a:t>Formation of the Non-Aligned Movement</a:t>
            </a:r>
          </a:p>
          <a:p>
            <a:pPr algn="just"/>
            <a:r>
              <a:rPr lang="en-US" dirty="0" smtClean="0"/>
              <a:t>Formation of OAU/AU and other regional organizations</a:t>
            </a:r>
          </a:p>
          <a:p>
            <a:pPr algn="just"/>
            <a:r>
              <a:rPr lang="en-US" dirty="0" smtClean="0"/>
              <a:t>Encouraging African cultural rejuvenation through sports activities, continental tournaments, cultural exchanges e.t.c</a:t>
            </a:r>
          </a:p>
          <a:p>
            <a:pPr algn="just"/>
            <a:r>
              <a:rPr lang="en-US" dirty="0" smtClean="0"/>
              <a:t>Promotion of Africa’s languages like Kiswahili</a:t>
            </a:r>
          </a:p>
          <a:p>
            <a:pPr algn="just"/>
            <a:r>
              <a:rPr lang="en-US" dirty="0" smtClean="0"/>
              <a:t>Adjusting Africa’s academic syllabi (promotion of African studies in universities e.t.c)</a:t>
            </a:r>
          </a:p>
          <a:p>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MEASURES TO FIGHT NEO-COLONIALISM</a:t>
            </a:r>
            <a:endParaRPr lang="en-US" dirty="0"/>
          </a:p>
        </p:txBody>
      </p:sp>
      <p:sp>
        <p:nvSpPr>
          <p:cNvPr id="3" name="Content Placeholder 2"/>
          <p:cNvSpPr>
            <a:spLocks noGrp="1"/>
          </p:cNvSpPr>
          <p:nvPr>
            <p:ph idx="1"/>
          </p:nvPr>
        </p:nvSpPr>
        <p:spPr/>
        <p:txBody>
          <a:bodyPr/>
          <a:lstStyle/>
          <a:p>
            <a:r>
              <a:rPr lang="en-US" dirty="0" smtClean="0"/>
              <a:t>Infrastructural development e.g. </a:t>
            </a:r>
            <a:r>
              <a:rPr lang="en-US" dirty="0" smtClean="0"/>
              <a:t>Standard Gauge Railway in </a:t>
            </a:r>
            <a:r>
              <a:rPr lang="en-US" dirty="0" smtClean="0"/>
              <a:t>East </a:t>
            </a:r>
            <a:r>
              <a:rPr lang="en-US" dirty="0" smtClean="0"/>
              <a:t>Africa with the support of China</a:t>
            </a:r>
            <a:endParaRPr lang="en-US" dirty="0" smtClean="0"/>
          </a:p>
          <a:p>
            <a:r>
              <a:rPr lang="en-US" dirty="0" smtClean="0"/>
              <a:t>Introducing poverty eradication programmes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NEO-COLONIALISM IN AFRICA</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The concept of Neo-colonialism was developed to describe the phenomenon where the attainment of political independence by African States was not accompanied with economic independence.</a:t>
            </a:r>
          </a:p>
          <a:p>
            <a:pPr algn="just"/>
            <a:r>
              <a:rPr lang="en-US" dirty="0" smtClean="0"/>
              <a:t>In other words, it is being applied to describe a situation where the acquisition of juridical independence has not succeeded in eliminating colonial exploitation.</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NEO-COLONIALISM IN AFRICA</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In an earlier book, Nkrumah (</a:t>
            </a:r>
            <a:r>
              <a:rPr lang="en-US" dirty="0" smtClean="0"/>
              <a:t>1963:173) set </a:t>
            </a:r>
            <a:r>
              <a:rPr lang="en-US" dirty="0"/>
              <a:t>the stage for a more profound and incisive definition of </a:t>
            </a:r>
            <a:r>
              <a:rPr lang="en-US" dirty="0" smtClean="0"/>
              <a:t>neo-colonialism. </a:t>
            </a:r>
          </a:p>
          <a:p>
            <a:pPr algn="just"/>
            <a:r>
              <a:rPr lang="en-US" smtClean="0"/>
              <a:t>In 1963</a:t>
            </a:r>
            <a:r>
              <a:rPr lang="en-US" dirty="0" smtClean="0"/>
              <a:t>, </a:t>
            </a:r>
            <a:r>
              <a:rPr lang="en-US" dirty="0"/>
              <a:t>Nkrumah attributed the creation </a:t>
            </a:r>
            <a:r>
              <a:rPr lang="en-US" dirty="0" smtClean="0"/>
              <a:t>of pawn </a:t>
            </a:r>
            <a:r>
              <a:rPr lang="en-US" dirty="0"/>
              <a:t>or client </a:t>
            </a:r>
            <a:r>
              <a:rPr lang="en-US" dirty="0" smtClean="0"/>
              <a:t>states, </a:t>
            </a:r>
            <a:r>
              <a:rPr lang="en-US" dirty="0"/>
              <a:t>who are independent in </a:t>
            </a:r>
            <a:r>
              <a:rPr lang="en-US" dirty="0" smtClean="0"/>
              <a:t>name, </a:t>
            </a:r>
            <a:r>
              <a:rPr lang="en-US" dirty="0"/>
              <a:t>to the </a:t>
            </a:r>
            <a:r>
              <a:rPr lang="en-US" dirty="0" smtClean="0"/>
              <a:t>covert  </a:t>
            </a:r>
            <a:r>
              <a:rPr lang="en-US" dirty="0"/>
              <a:t>maneuvers of neo-colonial </a:t>
            </a:r>
            <a:r>
              <a:rPr lang="en-US" dirty="0" smtClean="0"/>
              <a:t>forces.</a:t>
            </a:r>
          </a:p>
          <a:p>
            <a:pPr algn="just"/>
            <a:r>
              <a:rPr lang="en-US" dirty="0"/>
              <a:t>Also, in his </a:t>
            </a:r>
            <a:r>
              <a:rPr lang="en-US" dirty="0" smtClean="0"/>
              <a:t>1965 publication</a:t>
            </a:r>
            <a:r>
              <a:rPr lang="en-US" dirty="0"/>
              <a:t>, which drew the anger of the State Department in the </a:t>
            </a:r>
            <a:r>
              <a:rPr lang="en-US" dirty="0" smtClean="0"/>
              <a:t>United States</a:t>
            </a:r>
            <a:r>
              <a:rPr lang="en-US" dirty="0"/>
              <a:t>, (Nkrumah 1973:311</a:t>
            </a:r>
            <a:r>
              <a:rPr lang="en-US" dirty="0" smtClean="0"/>
              <a:t>)</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NEO-COLONIALISM IN AFRICA</a:t>
            </a:r>
            <a:endParaRPr lang="en-US" dirty="0"/>
          </a:p>
        </p:txBody>
      </p:sp>
      <p:sp>
        <p:nvSpPr>
          <p:cNvPr id="3" name="Content Placeholder 2"/>
          <p:cNvSpPr>
            <a:spLocks noGrp="1"/>
          </p:cNvSpPr>
          <p:nvPr>
            <p:ph idx="1"/>
          </p:nvPr>
        </p:nvSpPr>
        <p:spPr/>
        <p:txBody>
          <a:bodyPr>
            <a:normAutofit/>
          </a:bodyPr>
          <a:lstStyle/>
          <a:p>
            <a:pPr algn="just"/>
            <a:r>
              <a:rPr lang="en-US" dirty="0" smtClean="0"/>
              <a:t>and which many believed led to his fall in 1966,</a:t>
            </a:r>
            <a:r>
              <a:rPr lang="en-US" dirty="0"/>
              <a:t> Nkrumah was more profound and penetrating in his </a:t>
            </a:r>
            <a:r>
              <a:rPr lang="en-US" dirty="0" smtClean="0"/>
              <a:t>description and </a:t>
            </a:r>
            <a:r>
              <a:rPr lang="en-US" dirty="0"/>
              <a:t>exposition of neo-colonial intrigues and maneuvers in </a:t>
            </a:r>
            <a:r>
              <a:rPr lang="en-US" dirty="0" smtClean="0"/>
              <a:t>Africa.</a:t>
            </a:r>
          </a:p>
          <a:p>
            <a:pPr algn="just"/>
            <a:r>
              <a:rPr lang="en-US" dirty="0" smtClean="0"/>
              <a:t>He described </a:t>
            </a:r>
            <a:r>
              <a:rPr lang="en-US" dirty="0"/>
              <a:t>neo-colonialism “as the last stage of imperialism</a:t>
            </a:r>
            <a:r>
              <a:rPr lang="en-US" dirty="0" smtClean="0"/>
              <a:t>”.</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NEO-COLONIALISM IN AFRICA</a:t>
            </a:r>
            <a:endParaRPr lang="en-US" dirty="0"/>
          </a:p>
        </p:txBody>
      </p:sp>
      <p:sp>
        <p:nvSpPr>
          <p:cNvPr id="3" name="Content Placeholder 2"/>
          <p:cNvSpPr>
            <a:spLocks noGrp="1"/>
          </p:cNvSpPr>
          <p:nvPr>
            <p:ph idx="1"/>
          </p:nvPr>
        </p:nvSpPr>
        <p:spPr/>
        <p:txBody>
          <a:bodyPr/>
          <a:lstStyle/>
          <a:p>
            <a:pPr algn="just"/>
            <a:r>
              <a:rPr lang="en-US" dirty="0" smtClean="0"/>
              <a:t>Nkrumah wrote: “The essence of neo-colonialism is that the state which is subject to it is in theory independent and has the outward trappings of sovereignty.</a:t>
            </a:r>
          </a:p>
          <a:p>
            <a:pPr algn="just"/>
            <a:r>
              <a:rPr lang="en-US" dirty="0"/>
              <a:t>In reality its economic system and thus its political policy </a:t>
            </a:r>
            <a:r>
              <a:rPr lang="en-US" dirty="0" smtClean="0"/>
              <a:t>is directed </a:t>
            </a:r>
            <a:r>
              <a:rPr lang="en-US" dirty="0"/>
              <a:t>from outside”. (Nkrumah 1965: p.ix).</a:t>
            </a:r>
            <a:endParaRPr lang="en-US" dirty="0" smtClean="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NEO-COLONIALISM IN AFRICA</a:t>
            </a:r>
            <a:endParaRPr lang="en-US" dirty="0"/>
          </a:p>
        </p:txBody>
      </p:sp>
      <p:sp>
        <p:nvSpPr>
          <p:cNvPr id="3" name="Content Placeholder 2"/>
          <p:cNvSpPr>
            <a:spLocks noGrp="1"/>
          </p:cNvSpPr>
          <p:nvPr>
            <p:ph idx="1"/>
          </p:nvPr>
        </p:nvSpPr>
        <p:spPr/>
        <p:txBody>
          <a:bodyPr>
            <a:normAutofit lnSpcReduction="10000"/>
          </a:bodyPr>
          <a:lstStyle/>
          <a:p>
            <a:pPr algn="just"/>
            <a:r>
              <a:rPr lang="en-US" dirty="0"/>
              <a:t>Under direct colonialism, where the institution of the colonial </a:t>
            </a:r>
            <a:r>
              <a:rPr lang="en-US" dirty="0" smtClean="0"/>
              <a:t>powers could </a:t>
            </a:r>
            <a:r>
              <a:rPr lang="en-US" dirty="0"/>
              <a:t>be easily identified, colonialists were compelled to justify </a:t>
            </a:r>
            <a:r>
              <a:rPr lang="en-US" dirty="0" smtClean="0"/>
              <a:t>their rule</a:t>
            </a:r>
            <a:r>
              <a:rPr lang="en-US" dirty="0"/>
              <a:t>, like Lord </a:t>
            </a:r>
            <a:r>
              <a:rPr lang="en-US" dirty="0" err="1"/>
              <a:t>Lugard</a:t>
            </a:r>
            <a:r>
              <a:rPr lang="en-US" dirty="0"/>
              <a:t> did, in his Dual Mandate (</a:t>
            </a:r>
            <a:r>
              <a:rPr lang="en-US" dirty="0" err="1"/>
              <a:t>Lugard</a:t>
            </a:r>
            <a:r>
              <a:rPr lang="en-US" dirty="0"/>
              <a:t> 1922</a:t>
            </a:r>
            <a:r>
              <a:rPr lang="en-US" dirty="0" smtClean="0"/>
              <a:t>).</a:t>
            </a:r>
          </a:p>
          <a:p>
            <a:pPr algn="just"/>
            <a:r>
              <a:rPr lang="en-US" dirty="0"/>
              <a:t>But </a:t>
            </a:r>
            <a:r>
              <a:rPr lang="en-US" dirty="0" smtClean="0"/>
              <a:t>with neo-colonialism </a:t>
            </a:r>
            <a:r>
              <a:rPr lang="en-US" dirty="0"/>
              <a:t>the picture is different. As Nkrumah explained “</a:t>
            </a:r>
            <a:r>
              <a:rPr lang="en-US" dirty="0" smtClean="0"/>
              <a:t>neo-colonialism is </a:t>
            </a:r>
            <a:r>
              <a:rPr lang="en-US" dirty="0"/>
              <a:t>also the worst form of </a:t>
            </a:r>
            <a:r>
              <a:rPr lang="en-US" dirty="0" smtClean="0"/>
              <a:t>imperialism”. </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NEO-COLONIALISM IN AFRICA</a:t>
            </a:r>
            <a:endParaRPr lang="en-US" dirty="0"/>
          </a:p>
        </p:txBody>
      </p:sp>
      <p:sp>
        <p:nvSpPr>
          <p:cNvPr id="3" name="Content Placeholder 2"/>
          <p:cNvSpPr>
            <a:spLocks noGrp="1"/>
          </p:cNvSpPr>
          <p:nvPr>
            <p:ph idx="1"/>
          </p:nvPr>
        </p:nvSpPr>
        <p:spPr/>
        <p:txBody>
          <a:bodyPr>
            <a:normAutofit/>
          </a:bodyPr>
          <a:lstStyle/>
          <a:p>
            <a:pPr algn="just"/>
            <a:r>
              <a:rPr lang="en-US" dirty="0"/>
              <a:t>For those </a:t>
            </a:r>
            <a:r>
              <a:rPr lang="en-US" dirty="0" smtClean="0"/>
              <a:t>who practice </a:t>
            </a:r>
            <a:r>
              <a:rPr lang="en-US" dirty="0"/>
              <a:t>it, it means power without responsibility and for those </a:t>
            </a:r>
            <a:r>
              <a:rPr lang="en-US" dirty="0" smtClean="0"/>
              <a:t>who suffer </a:t>
            </a:r>
            <a:r>
              <a:rPr lang="en-US" dirty="0"/>
              <a:t>from, it, it means exploitation without redress” (Nkrumah </a:t>
            </a:r>
            <a:r>
              <a:rPr lang="en-US" dirty="0" smtClean="0"/>
              <a:t>1965:XI).</a:t>
            </a:r>
          </a:p>
          <a:p>
            <a:pPr algn="just"/>
            <a:r>
              <a:rPr lang="en-US" dirty="0"/>
              <a:t>From the writings of other scholars such as Frantz Fanon, </a:t>
            </a:r>
            <a:r>
              <a:rPr lang="en-US" dirty="0" err="1"/>
              <a:t>Samir</a:t>
            </a:r>
            <a:r>
              <a:rPr lang="en-US" dirty="0"/>
              <a:t> </a:t>
            </a:r>
            <a:r>
              <a:rPr lang="en-US" dirty="0" smtClean="0"/>
              <a:t>Amir and </a:t>
            </a:r>
            <a:r>
              <a:rPr lang="en-US" dirty="0"/>
              <a:t>Julius </a:t>
            </a:r>
            <a:r>
              <a:rPr lang="en-US" dirty="0" err="1" smtClean="0"/>
              <a:t>Nyerere</a:t>
            </a:r>
            <a:r>
              <a:rPr lang="en-US" dirty="0" smtClean="0"/>
              <a:t>, </a:t>
            </a:r>
            <a:r>
              <a:rPr lang="en-US" dirty="0"/>
              <a:t>the evils and intrigues of neo-colonialism </a:t>
            </a:r>
            <a:r>
              <a:rPr lang="en-US" dirty="0" smtClean="0"/>
              <a:t>were revealed</a:t>
            </a:r>
            <a:r>
              <a:rPr lang="en-US" dirty="0"/>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685</TotalTime>
  <Words>2262</Words>
  <Application>Microsoft Office PowerPoint</Application>
  <PresentationFormat>On-screen Show (4:3)</PresentationFormat>
  <Paragraphs>110</Paragraphs>
  <Slides>39</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39</vt:i4>
      </vt:variant>
    </vt:vector>
  </HeadingPairs>
  <TitlesOfParts>
    <vt:vector size="42" baseType="lpstr">
      <vt:lpstr>Arial</vt:lpstr>
      <vt:lpstr>Calibri</vt:lpstr>
      <vt:lpstr>Office Theme</vt:lpstr>
      <vt:lpstr>NEO-COLONIALISM IN AFRICA</vt:lpstr>
      <vt:lpstr>NEO-COLONIALISM IN AFRICA</vt:lpstr>
      <vt:lpstr>NEO-COLONIALISM IN AFRICA</vt:lpstr>
      <vt:lpstr>NEO-COLONIALISM IN AFRICA</vt:lpstr>
      <vt:lpstr>NEO-COLONIALISM IN AFRICA</vt:lpstr>
      <vt:lpstr>NEO-COLONIALISM IN AFRICA</vt:lpstr>
      <vt:lpstr>NEO-COLONIALISM IN AFRICA</vt:lpstr>
      <vt:lpstr>NEO-COLONIALISM IN AFRICA</vt:lpstr>
      <vt:lpstr>NEO-COLONIALISM IN AFRICA</vt:lpstr>
      <vt:lpstr>NEO-COLONIALISM IN AFRICA</vt:lpstr>
      <vt:lpstr>NEO-COLONIALISM IN AFRICA</vt:lpstr>
      <vt:lpstr>NEO-COLONIALISM IN AFRICA</vt:lpstr>
      <vt:lpstr>FEATURES OF NEO-COLONIALISM</vt:lpstr>
      <vt:lpstr>FEATURES OF NEO-COLONIALISM</vt:lpstr>
      <vt:lpstr>FEATURES OF NEO-COLONIALISM</vt:lpstr>
      <vt:lpstr>FEATURES OF NEO-COLONIALISM</vt:lpstr>
      <vt:lpstr>FEATURES OF NEO-COLONIALISM</vt:lpstr>
      <vt:lpstr>FEATURES OF NEO-COLONIALISM</vt:lpstr>
      <vt:lpstr>FEATURES OF NEO-COLONIALISM</vt:lpstr>
      <vt:lpstr>FEATURES OF NEO-COLONIALISM</vt:lpstr>
      <vt:lpstr>FEATURES OF NEO-COLONIALISM</vt:lpstr>
      <vt:lpstr>FEATURES OF NEO-COLONIALISM</vt:lpstr>
      <vt:lpstr>FEATURES OF NEO-COLONIALISM</vt:lpstr>
      <vt:lpstr>FEATURES OF NEO-COLONIALISM</vt:lpstr>
      <vt:lpstr>FEATURES OF NEO-COLONIALISM</vt:lpstr>
      <vt:lpstr>FEATURES OF NEO-COLONIALISM</vt:lpstr>
      <vt:lpstr>FEATURES OF NEO-COLONIALISM</vt:lpstr>
      <vt:lpstr>FEATURES OF NEO-COLONIALISM</vt:lpstr>
      <vt:lpstr>FEATURES OF NEO-COLONIALISM</vt:lpstr>
      <vt:lpstr>FEATURES OF NEO-COLONIALISM</vt:lpstr>
      <vt:lpstr>FEATURES OF NEO-COLONIALISM</vt:lpstr>
      <vt:lpstr>EFFECTS OF NEO-COLONIALISM</vt:lpstr>
      <vt:lpstr>EFFECTS OF NEO-COLONIALISM</vt:lpstr>
      <vt:lpstr>EFFECTS OF NEO-COLONIALISM</vt:lpstr>
      <vt:lpstr>EFFECTS OF NEO-COLONIALISM</vt:lpstr>
      <vt:lpstr>EFFECTS OF NEO-COLONIALISM</vt:lpstr>
      <vt:lpstr>EFFECTS OF NEO-COLONIALISM</vt:lpstr>
      <vt:lpstr>MEASURES TO FIGHT NEO-COLONIALISM</vt:lpstr>
      <vt:lpstr>MEASURES TO FIGHT NEO-COLONIALISM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NEO-COLONIALISM IN AFRICA</dc:title>
  <dc:creator>HP</dc:creator>
  <cp:lastModifiedBy>Frank</cp:lastModifiedBy>
  <cp:revision>76</cp:revision>
  <dcterms:created xsi:type="dcterms:W3CDTF">2016-04-18T06:40:09Z</dcterms:created>
  <dcterms:modified xsi:type="dcterms:W3CDTF">2018-04-10T14:49:17Z</dcterms:modified>
</cp:coreProperties>
</file>