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77"/>
  </p:handoutMasterIdLst>
  <p:sldIdLst>
    <p:sldId id="257" r:id="rId2"/>
    <p:sldId id="260" r:id="rId3"/>
    <p:sldId id="258" r:id="rId4"/>
    <p:sldId id="259" r:id="rId5"/>
    <p:sldId id="261" r:id="rId6"/>
    <p:sldId id="262" r:id="rId7"/>
    <p:sldId id="323" r:id="rId8"/>
    <p:sldId id="324" r:id="rId9"/>
    <p:sldId id="325" r:id="rId10"/>
    <p:sldId id="326" r:id="rId11"/>
    <p:sldId id="327" r:id="rId12"/>
    <p:sldId id="328" r:id="rId13"/>
    <p:sldId id="329" r:id="rId14"/>
    <p:sldId id="263" r:id="rId15"/>
    <p:sldId id="264" r:id="rId16"/>
    <p:sldId id="265" r:id="rId17"/>
    <p:sldId id="266" r:id="rId18"/>
    <p:sldId id="330" r:id="rId19"/>
    <p:sldId id="331" r:id="rId20"/>
    <p:sldId id="267" r:id="rId21"/>
    <p:sldId id="268" r:id="rId22"/>
    <p:sldId id="269" r:id="rId23"/>
    <p:sldId id="270" r:id="rId24"/>
    <p:sldId id="271" r:id="rId25"/>
    <p:sldId id="272" r:id="rId26"/>
    <p:sldId id="273" r:id="rId27"/>
    <p:sldId id="274" r:id="rId28"/>
    <p:sldId id="275" r:id="rId29"/>
    <p:sldId id="277" r:id="rId30"/>
    <p:sldId id="276"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1" r:id="rId54"/>
    <p:sldId id="300" r:id="rId55"/>
    <p:sldId id="302" r:id="rId56"/>
    <p:sldId id="303" r:id="rId57"/>
    <p:sldId id="304" r:id="rId58"/>
    <p:sldId id="305" r:id="rId59"/>
    <p:sldId id="306"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10" r:id="rId73"/>
    <p:sldId id="307" r:id="rId74"/>
    <p:sldId id="309" r:id="rId75"/>
    <p:sldId id="308" r:id="rId76"/>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80731F45-C536-4D97-B361-01FD826BD798}" type="datetimeFigureOut">
              <a:rPr lang="en-US" smtClean="0"/>
              <a:pPr/>
              <a:t>2/7/2018</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5979D514-A65C-4464-A1EC-462461F3ABDB}"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B70BEB-1EEB-4669-968A-59158DF859C7}"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70BEB-1EEB-4669-968A-59158DF859C7}"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70BEB-1EEB-4669-968A-59158DF859C7}"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9B70BEB-1EEB-4669-968A-59158DF859C7}"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9B70BEB-1EEB-4669-968A-59158DF859C7}" type="datetimeFigureOut">
              <a:rPr lang="en-US" smtClean="0"/>
              <a:pPr/>
              <a:t>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9B70BEB-1EEB-4669-968A-59158DF859C7}"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9B70BEB-1EEB-4669-968A-59158DF859C7}" type="datetimeFigureOut">
              <a:rPr lang="en-US" smtClean="0"/>
              <a:pPr/>
              <a:t>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9B70BEB-1EEB-4669-968A-59158DF859C7}" type="datetimeFigureOut">
              <a:rPr lang="en-US" smtClean="0"/>
              <a:pPr/>
              <a:t>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70BEB-1EEB-4669-968A-59158DF859C7}" type="datetimeFigureOut">
              <a:rPr lang="en-US" smtClean="0"/>
              <a:pPr/>
              <a:t>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70BEB-1EEB-4669-968A-59158DF859C7}"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B70BEB-1EEB-4669-968A-59158DF859C7}" type="datetimeFigureOut">
              <a:rPr lang="en-US" smtClean="0"/>
              <a:pPr/>
              <a:t>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6FB516-D56C-4935-ACF8-9C793887C5A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B70BEB-1EEB-4669-968A-59158DF859C7}" type="datetimeFigureOut">
              <a:rPr lang="en-US" smtClean="0"/>
              <a:pPr/>
              <a:t>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FB516-D56C-4935-ACF8-9C793887C5A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AFRICA</a:t>
            </a:r>
            <a:endParaRPr lang="en-US" b="1" dirty="0"/>
          </a:p>
        </p:txBody>
      </p:sp>
      <p:sp>
        <p:nvSpPr>
          <p:cNvPr id="3" name="Content Placeholder 2"/>
          <p:cNvSpPr>
            <a:spLocks noGrp="1"/>
          </p:cNvSpPr>
          <p:nvPr>
            <p:ph idx="1"/>
          </p:nvPr>
        </p:nvSpPr>
        <p:spPr/>
        <p:txBody>
          <a:bodyPr>
            <a:normAutofit/>
          </a:bodyPr>
          <a:lstStyle/>
          <a:p>
            <a:pPr algn="just"/>
            <a:r>
              <a:rPr lang="en-US" dirty="0" smtClean="0"/>
              <a:t>According to Walter Rodney, using </a:t>
            </a:r>
            <a:r>
              <a:rPr lang="en-US" dirty="0"/>
              <a:t>a comparative standard, Africa today is underdeveloped in relation to Western Europe and a few other parts of the world. </a:t>
            </a:r>
            <a:r>
              <a:rPr lang="en-US" dirty="0" smtClean="0"/>
              <a:t>The present position has been arrived at, not by the separate evolution of Africa on the one hand and Europe on the other, but through exploitation.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dirty="0" smtClean="0"/>
              <a:t>   the production unit. This is a poor and fundamentally egalitarian society</a:t>
            </a:r>
          </a:p>
          <a:p>
            <a:pPr algn="just"/>
            <a:r>
              <a:rPr lang="en-US" dirty="0" smtClean="0"/>
              <a:t>No individual in such societies could impose him/herself on others because the leader has no instruments of oppression at hand like the army e.t.c</a:t>
            </a:r>
          </a:p>
          <a:p>
            <a:pPr algn="just"/>
            <a:r>
              <a:rPr lang="en-US" dirty="0" smtClean="0"/>
              <a:t>In Uganda, these were small groups of people who lived in this communal tribal setting. These groups included the </a:t>
            </a:r>
            <a:r>
              <a:rPr lang="en-US" dirty="0" err="1" smtClean="0"/>
              <a:t>Bakonjo</a:t>
            </a:r>
            <a:r>
              <a:rPr lang="en-US" dirty="0" smtClean="0"/>
              <a:t>, </a:t>
            </a:r>
            <a:r>
              <a:rPr lang="en-US" dirty="0" err="1" smtClean="0"/>
              <a:t>Bamba</a:t>
            </a:r>
            <a:r>
              <a:rPr lang="en-US" dirty="0" smtClean="0"/>
              <a:t>,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a:t>
            </a:r>
            <a:r>
              <a:rPr lang="en-US" dirty="0" err="1" smtClean="0"/>
              <a:t>Bagisu</a:t>
            </a:r>
            <a:r>
              <a:rPr lang="en-US" dirty="0" smtClean="0"/>
              <a:t> who were found on the slopes of Mt. Elgon having been pushed to the mountains by the Nandi and </a:t>
            </a:r>
            <a:r>
              <a:rPr lang="en-US" dirty="0" err="1" smtClean="0"/>
              <a:t>Masai</a:t>
            </a:r>
            <a:r>
              <a:rPr lang="en-US" dirty="0" smtClean="0"/>
              <a:t>.</a:t>
            </a:r>
          </a:p>
          <a:p>
            <a:pPr algn="just"/>
            <a:r>
              <a:rPr lang="en-US" dirty="0" smtClean="0"/>
              <a:t>Over time as the population and production increased, there was a rise of trade and raids among societies. The strong military societies started pushing out the smaller societies through raids and conquests. These societies became weaker and with time non-existent.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pPr algn="just">
              <a:buNone/>
            </a:pPr>
            <a:r>
              <a:rPr lang="en-US" b="1" dirty="0" smtClean="0"/>
              <a:t>2) Societies in Transition. </a:t>
            </a:r>
            <a:r>
              <a:rPr lang="en-US" dirty="0" smtClean="0"/>
              <a:t>These had characteristics like:</a:t>
            </a:r>
          </a:p>
          <a:p>
            <a:pPr algn="just"/>
            <a:r>
              <a:rPr lang="en-US" dirty="0" smtClean="0"/>
              <a:t>Age groups were a source of military power. Chiefs emerged from a particular clan. State formation was not yet complete.</a:t>
            </a:r>
          </a:p>
          <a:p>
            <a:pPr algn="just"/>
            <a:r>
              <a:rPr lang="en-US" dirty="0" smtClean="0"/>
              <a:t>In these societies, the territorial organization by village unit became vital and began to influence economic and political spheres.</a:t>
            </a:r>
          </a:p>
          <a:p>
            <a:pPr algn="just"/>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a:bodyPr>
          <a:lstStyle/>
          <a:p>
            <a:pPr algn="just"/>
            <a:r>
              <a:rPr lang="en-US" dirty="0" smtClean="0"/>
              <a:t>Politically, people started to be divided according to the area they inhabited.</a:t>
            </a:r>
          </a:p>
          <a:p>
            <a:pPr algn="just"/>
            <a:r>
              <a:rPr lang="en-US" dirty="0" smtClean="0"/>
              <a:t>Hereditary succession to power had come as a result of customary hereditary rule from one family or clan. The chief started receiving tribute from people in return for protecting them from wars and raids.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pPr algn="just"/>
            <a:r>
              <a:rPr lang="en-US" dirty="0" smtClean="0"/>
              <a:t>African </a:t>
            </a:r>
            <a:r>
              <a:rPr lang="en-US" dirty="0"/>
              <a:t>societies made kinship or clan the basis of their membership as well as holding and exercising political power. Political authority segmented, as the kinship groups seldom interacted with each other and had no common leader. Political roles were allocated according to sex and </a:t>
            </a:r>
            <a:r>
              <a:rPr lang="en-US" dirty="0" smtClean="0"/>
              <a:t>age.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a:bodyPr>
          <a:lstStyle/>
          <a:p>
            <a:pPr algn="just"/>
            <a:r>
              <a:rPr lang="en-US" dirty="0"/>
              <a:t>Decisions were usually made through discussions and exchange of views on all major issues affecting the group by meeting of all adult males. The aim of the system was to achieve a consensus and the common good of the group. The clan system of the Somali society in which elders had a leading role can be more or less included in this </a:t>
            </a:r>
            <a:r>
              <a:rPr lang="en-US" dirty="0" smtClean="0"/>
              <a:t>category. </a:t>
            </a:r>
          </a:p>
          <a:p>
            <a:pPr lvl="0" algn="just"/>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r>
              <a:rPr lang="en-US" dirty="0" smtClean="0"/>
              <a:t>Others examples were: </a:t>
            </a:r>
            <a:r>
              <a:rPr lang="en-US" dirty="0" err="1" smtClean="0"/>
              <a:t>Langi</a:t>
            </a:r>
            <a:r>
              <a:rPr lang="en-US" dirty="0" smtClean="0"/>
              <a:t>, </a:t>
            </a:r>
            <a:r>
              <a:rPr lang="en-US" dirty="0" err="1" smtClean="0"/>
              <a:t>Acholi</a:t>
            </a:r>
            <a:r>
              <a:rPr lang="en-US" dirty="0" smtClean="0"/>
              <a:t>, </a:t>
            </a:r>
            <a:r>
              <a:rPr lang="en-US" dirty="0" err="1" smtClean="0"/>
              <a:t>Iteso</a:t>
            </a:r>
            <a:r>
              <a:rPr lang="en-US" dirty="0" smtClean="0"/>
              <a:t>, </a:t>
            </a:r>
            <a:r>
              <a:rPr lang="en-US" dirty="0" err="1" smtClean="0"/>
              <a:t>Karamajong</a:t>
            </a:r>
            <a:r>
              <a:rPr lang="en-US" dirty="0" smtClean="0"/>
              <a:t>, </a:t>
            </a:r>
            <a:r>
              <a:rPr lang="en-US" dirty="0" err="1" smtClean="0"/>
              <a:t>Bakiga</a:t>
            </a:r>
            <a:r>
              <a:rPr lang="en-US" dirty="0" smtClean="0"/>
              <a:t> e.t.c.</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b="1" dirty="0" smtClean="0"/>
              <a:t>3) State/Centralized Societies</a:t>
            </a:r>
          </a:p>
          <a:p>
            <a:pPr algn="just"/>
            <a:r>
              <a:rPr lang="en-US" dirty="0" smtClean="0"/>
              <a:t>The third category included the centralized/state societies. These were  </a:t>
            </a:r>
            <a:r>
              <a:rPr lang="en-US" dirty="0"/>
              <a:t>societies which had centralized authority, administrative machinery and judicial </a:t>
            </a:r>
            <a:r>
              <a:rPr lang="en-US" dirty="0" smtClean="0"/>
              <a:t>institutions and standing armies. In </a:t>
            </a:r>
            <a:r>
              <a:rPr lang="en-US" dirty="0"/>
              <a:t>short, government and in which cleavages of wealth, privilege and status </a:t>
            </a:r>
            <a:r>
              <a:rPr lang="en-US" dirty="0" smtClean="0"/>
              <a:t>correspond </a:t>
            </a:r>
            <a:r>
              <a:rPr lang="en-US" dirty="0"/>
              <a:t>to the distribution of power and authority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These societies had a feudal mode of production. They were characterized by fertile soils, regular water supply and this led to agricultural production and made it possible for ordered social life. </a:t>
            </a:r>
          </a:p>
          <a:p>
            <a:pPr algn="just"/>
            <a:r>
              <a:rPr lang="en-US" dirty="0" smtClean="0"/>
              <a:t>The large surplus resulting from high levels of development and productive forces gave rise to a more complex division of labor and then a class division</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Between those who produced and those who appropriated. </a:t>
            </a:r>
          </a:p>
          <a:p>
            <a:pPr algn="just"/>
            <a:r>
              <a:rPr lang="en-US" dirty="0" smtClean="0"/>
              <a:t>The state machinery became a privilege of the ruling class and thus creating special demarcations or boundaries. </a:t>
            </a:r>
          </a:p>
          <a:p>
            <a:pPr algn="just"/>
            <a:r>
              <a:rPr lang="en-US" dirty="0" smtClean="0"/>
              <a:t>Peasants became the cultivating masses and were subjected to the ruling individuals i.e. land lords, chiefs,  who could extract tributes and services in return for security.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AFRICA</a:t>
            </a:r>
            <a:endParaRPr lang="en-US" dirty="0"/>
          </a:p>
        </p:txBody>
      </p:sp>
      <p:sp>
        <p:nvSpPr>
          <p:cNvPr id="3" name="Content Placeholder 2"/>
          <p:cNvSpPr>
            <a:spLocks noGrp="1"/>
          </p:cNvSpPr>
          <p:nvPr>
            <p:ph idx="1"/>
          </p:nvPr>
        </p:nvSpPr>
        <p:spPr/>
        <p:txBody>
          <a:bodyPr/>
          <a:lstStyle/>
          <a:p>
            <a:pPr algn="just"/>
            <a:r>
              <a:rPr lang="en-US" dirty="0" smtClean="0"/>
              <a:t>As is well known, Africa has had prolonged and extensive contact with Europe, and one has to bear in mind that contact between different societies changes their respective rates of development. </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pPr lvl="0" algn="just"/>
            <a:r>
              <a:rPr lang="en-US" dirty="0" smtClean="0"/>
              <a:t>Examples are: Egypt</a:t>
            </a:r>
            <a:r>
              <a:rPr lang="en-US" dirty="0"/>
              <a:t>, </a:t>
            </a:r>
            <a:r>
              <a:rPr lang="en-US" dirty="0" err="1"/>
              <a:t>Nubia</a:t>
            </a:r>
            <a:r>
              <a:rPr lang="en-US" dirty="0"/>
              <a:t>, Ethiopia, </a:t>
            </a:r>
            <a:r>
              <a:rPr lang="en-US" dirty="0" smtClean="0"/>
              <a:t>Zulu, Western </a:t>
            </a:r>
            <a:r>
              <a:rPr lang="en-US" dirty="0" err="1"/>
              <a:t>Sudanic</a:t>
            </a:r>
            <a:r>
              <a:rPr lang="en-US" dirty="0"/>
              <a:t> States of Ghana, Mali, and Songhai, </a:t>
            </a:r>
            <a:r>
              <a:rPr lang="en-US" dirty="0" err="1"/>
              <a:t>Bunyoro</a:t>
            </a:r>
            <a:r>
              <a:rPr lang="en-US" dirty="0"/>
              <a:t> </a:t>
            </a:r>
            <a:r>
              <a:rPr lang="en-US" dirty="0" err="1"/>
              <a:t>Kitara</a:t>
            </a:r>
            <a:r>
              <a:rPr lang="en-US" dirty="0"/>
              <a:t> kingdoms of </a:t>
            </a:r>
            <a:r>
              <a:rPr lang="en-US" dirty="0" err="1" smtClean="0"/>
              <a:t>Nkore</a:t>
            </a:r>
            <a:r>
              <a:rPr lang="en-US" dirty="0"/>
              <a:t>, Toro, </a:t>
            </a:r>
            <a:r>
              <a:rPr lang="en-US" dirty="0" err="1"/>
              <a:t>Karagwe</a:t>
            </a:r>
            <a:r>
              <a:rPr lang="en-US" dirty="0"/>
              <a:t>, </a:t>
            </a:r>
            <a:r>
              <a:rPr lang="en-US" dirty="0" smtClean="0"/>
              <a:t>Buganda, </a:t>
            </a:r>
            <a:r>
              <a:rPr lang="en-US" dirty="0" err="1" smtClean="0"/>
              <a:t>Bunyoro</a:t>
            </a:r>
            <a:r>
              <a:rPr lang="en-US" dirty="0" smtClean="0"/>
              <a:t> and Rwanda among others </a:t>
            </a:r>
            <a:r>
              <a:rPr lang="en-US" dirty="0"/>
              <a:t>were examples of kingdoms and empires with centralized </a:t>
            </a:r>
            <a:r>
              <a:rPr lang="en-US" dirty="0" smtClean="0"/>
              <a:t>governments/authority. </a:t>
            </a:r>
            <a:endParaRPr lang="en-US"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Some empires and kingdoms were noted for their large towns or small- to medium-size cities. Many of these cities were trade and government centers, but some were renowned for education and culture. For example, the city of Timbuktu in present-day Mali not only sat on major trade routes, it was home to the University of </a:t>
            </a:r>
            <a:r>
              <a:rPr lang="en-US" dirty="0" err="1"/>
              <a:t>Sankore</a:t>
            </a:r>
            <a:r>
              <a:rPr lang="en-US" dirty="0"/>
              <a:t>, which was renowned as one of the high-intellectual centers of the medieval Muslim world.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pPr algn="just"/>
            <a:r>
              <a:rPr lang="en-US" dirty="0"/>
              <a:t>But regardless of level of economic organization and production, much political power in most societies rested in family or kinship groups. In addition, political or social identities had more to do with membership in family or kinship groups or in one’s language group than in being a resident in a given jurisdiction.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pPr algn="just"/>
            <a:r>
              <a:rPr lang="en-US" b="1" dirty="0" smtClean="0"/>
              <a:t>Army</a:t>
            </a:r>
            <a:r>
              <a:rPr lang="en-US" dirty="0" smtClean="0"/>
              <a:t>. </a:t>
            </a:r>
            <a:r>
              <a:rPr lang="en-US" dirty="0"/>
              <a:t>Pre-colonial states had strong standing armies that were instrumental in state formation, expansion and consolidation. The army provided security to the kingdoms against enemies and aggression and gave them strength. Examples include the </a:t>
            </a:r>
            <a:r>
              <a:rPr lang="en-US" dirty="0" err="1"/>
              <a:t>Abarisura</a:t>
            </a:r>
            <a:r>
              <a:rPr lang="en-US" dirty="0"/>
              <a:t> of </a:t>
            </a:r>
            <a:r>
              <a:rPr lang="en-US" dirty="0" err="1"/>
              <a:t>Bunyoro</a:t>
            </a:r>
            <a:r>
              <a:rPr lang="en-US" dirty="0"/>
              <a:t> e.t.c.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Below are some of the points that Walter Rodney has highlighted about how Africa was well </a:t>
            </a:r>
            <a:r>
              <a:rPr lang="en-US" dirty="0" smtClean="0"/>
              <a:t>developed and organized </a:t>
            </a:r>
            <a:r>
              <a:rPr lang="en-US" dirty="0"/>
              <a:t>economically </a:t>
            </a:r>
            <a:r>
              <a:rPr lang="en-US" dirty="0" smtClean="0"/>
              <a:t>before </a:t>
            </a:r>
            <a:r>
              <a:rPr lang="en-US" dirty="0"/>
              <a:t>foreign intrusion: </a:t>
            </a:r>
            <a:endParaRPr lang="en-US" dirty="0" smtClean="0"/>
          </a:p>
          <a:p>
            <a:pPr lvl="0" algn="just"/>
            <a:r>
              <a:rPr lang="en-US" dirty="0"/>
              <a:t>The empires of the Western Sudan located in West Africa (Ghana, Mali, Songhai) had </a:t>
            </a:r>
            <a:r>
              <a:rPr lang="en-US" dirty="0" smtClean="0"/>
              <a:t>sophisticated, </a:t>
            </a:r>
            <a:r>
              <a:rPr lang="en-US" dirty="0"/>
              <a:t>educated </a:t>
            </a:r>
            <a:r>
              <a:rPr lang="en-US" dirty="0" err="1"/>
              <a:t>Mandinga</a:t>
            </a:r>
            <a:r>
              <a:rPr lang="en-US" dirty="0"/>
              <a:t> townsmen, small communities of Bozo fishermen and nomadic Fulani </a:t>
            </a:r>
            <a:r>
              <a:rPr lang="en-US" dirty="0" smtClean="0"/>
              <a:t>herdsmen. </a:t>
            </a:r>
            <a:endParaRPr lang="en-US" dirty="0"/>
          </a:p>
          <a:p>
            <a:pPr algn="just"/>
            <a:endParaRPr lang="en-US" dirty="0"/>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smtClean="0"/>
              <a:t>Africans were involved in different economic activities like fishing, cattle rearing, crop growing, crafts, artisans, trade, manufacturing  e.t.c as will be shown in the subsequent slides. </a:t>
            </a:r>
          </a:p>
          <a:p>
            <a:pPr algn="just"/>
            <a:r>
              <a:rPr lang="en-US" dirty="0" smtClean="0"/>
              <a:t>Towns and cities had emerged on the trade routes, coasts, headquarters of empires. Some of the examples included: Timbuktu, Cairo, Mengo, Gao e.t.c.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Africa had well developed fine arts in the pre-European period. The art of Egypt, the Sudan and Ethiopia was known to the rest of the world at an early date. The history of Ife and Benin bronze work in West Africa is well known across the globe. Since they date from the 14</a:t>
            </a:r>
            <a:r>
              <a:rPr lang="en-US" baseline="30000" dirty="0"/>
              <a:t>th</a:t>
            </a:r>
            <a:r>
              <a:rPr lang="en-US" dirty="0"/>
              <a:t> and 15</a:t>
            </a:r>
            <a:r>
              <a:rPr lang="en-US" baseline="30000" dirty="0"/>
              <a:t>th</a:t>
            </a:r>
            <a:r>
              <a:rPr lang="en-US" dirty="0"/>
              <a:t> Centuries, they are relevant to any discussion of African development before colonialism.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lvl="0" algn="just"/>
            <a:r>
              <a:rPr lang="en-US" dirty="0"/>
              <a:t>Africans had skill and feeling in sculpture and art-work in non-durable materials especially wood. For example in pre-colonial Ethiopia, craft skills were developed in a number of spheres and foreign craftsmen were encouraged. For instance, early in the 15 Century, Turkish artisans settled in the country and made coats of mail and weapons for the Ethiopian army.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In the centuries before the contact with Europeans, the overwhelmingly dominant activity in Africa was agriculture. In all the settled agricultural communities, people observed the peculiarities of their own environment and tried to find techniques for dealing with it in rational manner</a:t>
            </a:r>
            <a:r>
              <a:rPr lang="en-US" dirty="0" smtClean="0"/>
              <a:t>.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Advanced methods of agriculture were used in some parts of Africa such as terracing, crop rotation, green manuring, mixed farming and regulated swamp farming</a:t>
            </a:r>
            <a:r>
              <a:rPr lang="en-US" dirty="0" smtClean="0"/>
              <a:t>. </a:t>
            </a:r>
            <a:r>
              <a:rPr lang="en-US" dirty="0"/>
              <a:t>Millet and rice had been domesticated from wild grasses just as yams were made to evolve from selected wild roots. </a:t>
            </a:r>
            <a:r>
              <a:rPr lang="en-US" dirty="0" smtClean="0"/>
              <a:t> There was rearing of animals by different groups. For example the </a:t>
            </a:r>
            <a:r>
              <a:rPr lang="en-US" dirty="0" err="1" smtClean="0"/>
              <a:t>Bachwezi</a:t>
            </a:r>
            <a:r>
              <a:rPr lang="en-US" dirty="0" smtClean="0"/>
              <a:t> introduced the long horned cattle in the interlacustrine region, </a:t>
            </a:r>
            <a:r>
              <a:rPr lang="en-US" dirty="0" err="1" smtClean="0"/>
              <a:t>Tuareg</a:t>
            </a:r>
            <a:r>
              <a:rPr lang="en-US" dirty="0" smtClean="0"/>
              <a:t> nomads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AFRICA</a:t>
            </a:r>
            <a:endParaRPr lang="en-US" dirty="0"/>
          </a:p>
        </p:txBody>
      </p:sp>
      <p:sp>
        <p:nvSpPr>
          <p:cNvPr id="3" name="Content Placeholder 2"/>
          <p:cNvSpPr>
            <a:spLocks noGrp="1"/>
          </p:cNvSpPr>
          <p:nvPr>
            <p:ph idx="1"/>
          </p:nvPr>
        </p:nvSpPr>
        <p:spPr/>
        <p:txBody>
          <a:bodyPr/>
          <a:lstStyle/>
          <a:p>
            <a:pPr algn="just"/>
            <a:r>
              <a:rPr lang="en-US" dirty="0"/>
              <a:t>Before the Europeans arrived in Africa, Africa had vibrant economic, social and political structures. These were severely disrupted by Europeans to create wealth for themselves. European dominance over most of Africa through the transatlantic slave trade lasted 440 years, from 1444 to </a:t>
            </a:r>
            <a:r>
              <a:rPr lang="en-US" dirty="0" smtClean="0"/>
              <a:t>1885 and was replaced by colonialism up to the late 1950s and early 1960s. </a:t>
            </a:r>
            <a:endParaRPr lang="en-US" dirty="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lvl="0" algn="just"/>
            <a:r>
              <a:rPr lang="en-US" dirty="0"/>
              <a:t>The single most important technological change underlying African agricultural development was the introduction of iron tools, notably the ax and the hoe, replacing the wooden and stone tools. It was on the basis of the iron tools that new skills were elaborated in agriculture as well as in other spheres of economic activity. </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According to Walter Rodney, the vast majority of African communities fulfilled at least a few of their needs by trade. Africa was a continent of innumerable trade routes. Some extended for long distances, like the routes across the Sahara, Long Distance Trade or the routes connected with Katanga copper. But in the main, it was trade between neighboring or not too far distant societies.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normAutofit/>
          </a:bodyPr>
          <a:lstStyle/>
          <a:p>
            <a:pPr algn="just"/>
            <a:r>
              <a:rPr lang="en-US" dirty="0"/>
              <a:t>Such trade was always a function of production. Various communities were producing surpluses of given commodities which could be exchanged for items which they lacked. In that way, the salt industry of one locality would be stimulated while the iron industry would be encouraged in </a:t>
            </a:r>
            <a:r>
              <a:rPr lang="en-US" dirty="0" smtClean="0"/>
              <a:t>another.</a:t>
            </a:r>
            <a:endParaRPr lang="en-US" dirty="0"/>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smtClean="0"/>
              <a:t>In a coastal, lake, or river area, dried fish could become profitable, while yams and millet would be grown in abundance elsewhere to provide a basis for exchange.</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As part of the extension of trade, it was noticeable that barter trade was giving way to some forms of money exchange. Barter was generally practiced when the volume of trade was small and when only a few commodities were involved. However, as trade became more complicated, some items began to be used as the standards for measuring other goods.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Those items could be kept as a form of wealth easily transformed into other commodities when the need arose. For example, salt, cloth, iron, hoes and cowry shells were popular forms of money in Africa-apart from gold and copper, which were rare and therefore restricted to measuring things of great </a:t>
            </a:r>
            <a:r>
              <a:rPr lang="en-US" dirty="0" smtClean="0"/>
              <a:t>value.</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normAutofit lnSpcReduction="10000"/>
          </a:bodyPr>
          <a:lstStyle/>
          <a:p>
            <a:pPr lvl="0" algn="just"/>
            <a:r>
              <a:rPr lang="en-US" dirty="0"/>
              <a:t>In a few places, such as North Africa, Ethiopia and the </a:t>
            </a:r>
            <a:r>
              <a:rPr lang="en-US" dirty="0" err="1"/>
              <a:t>Kongo</a:t>
            </a:r>
            <a:r>
              <a:rPr lang="en-US" dirty="0"/>
              <a:t>, the monetary systems were quite sophisticated, indicating that the economy was far removed from simple barter and subsistence. </a:t>
            </a:r>
            <a:endParaRPr lang="en-US" dirty="0" smtClean="0"/>
          </a:p>
          <a:p>
            <a:pPr lvl="0" algn="just"/>
            <a:r>
              <a:rPr lang="en-US" dirty="0"/>
              <a:t>During the centuries of Mali’s greatness, extensive mining of gold began in the forest of modern Ghana to supply the trans-Saharan gold trade.</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The existing social systems expanded and strong states emerged to deal with the sale of gold. The merchants who came from the great cities of the Western Sudan had to buy the gold by weight, using a small accurate measurement known as the </a:t>
            </a:r>
            <a:r>
              <a:rPr lang="en-US" i="1" dirty="0" err="1"/>
              <a:t>benda</a:t>
            </a:r>
            <a:r>
              <a:rPr lang="en-US" dirty="0" smtClean="0"/>
              <a:t>.</a:t>
            </a:r>
          </a:p>
          <a:p>
            <a:pPr algn="just"/>
            <a:r>
              <a:rPr lang="en-US" dirty="0"/>
              <a:t>Another type of trade was the trans-Saharan </a:t>
            </a:r>
            <a:r>
              <a:rPr lang="en-US" dirty="0" smtClean="0"/>
              <a:t>trade.</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lvl="0" algn="just"/>
            <a:r>
              <a:rPr lang="en-US" dirty="0"/>
              <a:t>Much more than local trade, it stimulated the famous cities of the region such as </a:t>
            </a:r>
            <a:r>
              <a:rPr lang="en-US" dirty="0" err="1"/>
              <a:t>Walata</a:t>
            </a:r>
            <a:r>
              <a:rPr lang="en-US" dirty="0"/>
              <a:t>, Timbuktu, Gao and </a:t>
            </a:r>
            <a:r>
              <a:rPr lang="en-US" dirty="0" err="1"/>
              <a:t>Jenne</a:t>
            </a:r>
            <a:r>
              <a:rPr lang="en-US" dirty="0"/>
              <a:t> and it brought in the literate Islamic culture. Long distance trade strengthened state power, which meant in effect the power of the lineages who transformed themselves into a permanent aristocracy. </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lvl="0" algn="just"/>
            <a:r>
              <a:rPr lang="en-US" dirty="0"/>
              <a:t>Also, the trade of the western Sudan involved the circulation of goods originating in North Africa, notably fabrics from Egypt and the Maghreb and coral breads from Ceuta on the Mediterranean coast.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AFRICA</a:t>
            </a:r>
            <a:endParaRPr lang="en-US" dirty="0"/>
          </a:p>
        </p:txBody>
      </p:sp>
      <p:sp>
        <p:nvSpPr>
          <p:cNvPr id="3" name="Content Placeholder 2"/>
          <p:cNvSpPr>
            <a:spLocks noGrp="1"/>
          </p:cNvSpPr>
          <p:nvPr>
            <p:ph idx="1"/>
          </p:nvPr>
        </p:nvSpPr>
        <p:spPr/>
        <p:txBody>
          <a:bodyPr/>
          <a:lstStyle/>
          <a:p>
            <a:pPr algn="just"/>
            <a:r>
              <a:rPr lang="en-US" dirty="0" smtClean="0"/>
              <a:t>As J.E </a:t>
            </a:r>
            <a:r>
              <a:rPr lang="en-US" dirty="0" err="1" smtClean="0"/>
              <a:t>Casely-Hayford</a:t>
            </a:r>
            <a:r>
              <a:rPr lang="en-US" dirty="0" smtClean="0"/>
              <a:t>, 1922 African (Gold Coast) Nationalist put it:</a:t>
            </a:r>
          </a:p>
          <a:p>
            <a:pPr algn="just">
              <a:buNone/>
            </a:pPr>
            <a:r>
              <a:rPr lang="en-US" dirty="0" smtClean="0"/>
              <a:t> “Before even the British came into relations with our people, we were a developed people, having our own institutions, having our own ideas of government” quoted by Walter Rodney, 1972: 33</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Walter Rodney argues that “when it comes to the question of manufacturing in Africa before the time of the white man, it is also essential to recognize where achievements have been underestimated. African manufacturers have been contemptuously treated or overlooked by European writers, because the modern conception of the word brings in mind factories and </a:t>
            </a:r>
            <a:r>
              <a:rPr lang="en-US" dirty="0" smtClean="0"/>
              <a:t>machines….</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However, ‘</a:t>
            </a:r>
            <a:r>
              <a:rPr lang="en-US" dirty="0" smtClean="0"/>
              <a:t>manufactures’ </a:t>
            </a:r>
            <a:r>
              <a:rPr lang="en-US" dirty="0"/>
              <a:t>means literally ‘things made by hand’ and African manufacture in this sense had advanced appreciably. Most African societies fulfilled their own needs for a wide range of articles of domestic use, as well as for farming tools and weapons.”</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One way of judging the level of economic development in Africa five centuries ago is through the quality of the products. Here a few examples will be given of articles which came to the notice of the outside world. Through North Africa, Europeans became familiar with a superior brand of red leather from Africa which was termed “Moroccan leather.”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smtClean="0"/>
              <a:t>In fact, it was tanned and dyed by Hausa and </a:t>
            </a:r>
            <a:r>
              <a:rPr lang="en-US" dirty="0" err="1" smtClean="0"/>
              <a:t>Mandinga</a:t>
            </a:r>
            <a:r>
              <a:rPr lang="en-US" dirty="0" smtClean="0"/>
              <a:t> specialists in Northern Nigeria and Mali. In the old kingdom of </a:t>
            </a:r>
            <a:r>
              <a:rPr lang="en-US" dirty="0" err="1" smtClean="0"/>
              <a:t>Kongo</a:t>
            </a:r>
            <a:r>
              <a:rPr lang="en-US" dirty="0" smtClean="0"/>
              <a:t>, the Portuguese found Africans manufacturing local cloths made from bark and palm fiber. The </a:t>
            </a:r>
            <a:r>
              <a:rPr lang="en-US" dirty="0" err="1" smtClean="0"/>
              <a:t>Baganda</a:t>
            </a:r>
            <a:r>
              <a:rPr lang="en-US" dirty="0" smtClean="0"/>
              <a:t> were expert bark cloth makers. Local </a:t>
            </a:r>
            <a:r>
              <a:rPr lang="en-US" dirty="0"/>
              <a:t>cottons from the Guinea coast were stronger than Manchester cottons.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lvl="0" algn="just"/>
            <a:r>
              <a:rPr lang="en-US" dirty="0"/>
              <a:t>In Katanga and Zambia, the local copper continued to be preferred to the imported items. This was also true of iron from Sierra Leone. </a:t>
            </a:r>
            <a:endParaRPr lang="en-US" dirty="0" smtClean="0"/>
          </a:p>
          <a:p>
            <a:pPr lvl="0" algn="just"/>
            <a:r>
              <a:rPr lang="en-US" dirty="0" smtClean="0"/>
              <a:t>Another example are the </a:t>
            </a:r>
            <a:r>
              <a:rPr lang="en-US" dirty="0" err="1" smtClean="0"/>
              <a:t>Basonga</a:t>
            </a:r>
            <a:r>
              <a:rPr lang="en-US" dirty="0" smtClean="0"/>
              <a:t> who manufactured canoes in pre-colonial Uganda.</a:t>
            </a:r>
          </a:p>
          <a:p>
            <a:pPr lvl="0" algn="just"/>
            <a:endParaRPr lang="en-US" dirty="0" smtClean="0"/>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normAutofit/>
          </a:bodyPr>
          <a:lstStyle/>
          <a:p>
            <a:pPr lvl="0" algn="just"/>
            <a:r>
              <a:rPr lang="en-US" dirty="0"/>
              <a:t>Under the </a:t>
            </a:r>
            <a:r>
              <a:rPr lang="en-US" dirty="0" smtClean="0"/>
              <a:t>rule </a:t>
            </a:r>
            <a:r>
              <a:rPr lang="en-US" dirty="0"/>
              <a:t>of the Fatimid dynasty in Egypt (969 A.D to 1170 A.D), science and technology flourished and industry reached a new level in Egypt. Windmills and waterwheels were introduced from Persia in the tenth century. New Industries were introduced-papermaking, sugar refining and distillation of gasoline e.t.c. The older industries of textiles, leather and metal were improved upon.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Pre-Colonial Economic Organization</a:t>
            </a:r>
            <a:endParaRPr lang="en-US" dirty="0"/>
          </a:p>
        </p:txBody>
      </p:sp>
      <p:sp>
        <p:nvSpPr>
          <p:cNvPr id="3" name="Content Placeholder 2"/>
          <p:cNvSpPr>
            <a:spLocks noGrp="1"/>
          </p:cNvSpPr>
          <p:nvPr>
            <p:ph idx="1"/>
          </p:nvPr>
        </p:nvSpPr>
        <p:spPr/>
        <p:txBody>
          <a:bodyPr/>
          <a:lstStyle/>
          <a:p>
            <a:pPr algn="just"/>
            <a:r>
              <a:rPr lang="en-US" dirty="0"/>
              <a:t>Africans were involved in mining of salt for example in </a:t>
            </a:r>
            <a:r>
              <a:rPr lang="en-US" dirty="0" err="1"/>
              <a:t>Katwe</a:t>
            </a:r>
            <a:r>
              <a:rPr lang="en-US" dirty="0"/>
              <a:t>, </a:t>
            </a:r>
            <a:r>
              <a:rPr lang="en-US" dirty="0" err="1"/>
              <a:t>Tooro</a:t>
            </a:r>
            <a:r>
              <a:rPr lang="en-US" dirty="0"/>
              <a:t>, copper mines in the Sahara owned by both Mali and Songhai. To the south of Ghana lay the importance sources of gold on the Upper Senegal and </a:t>
            </a:r>
            <a:r>
              <a:rPr lang="en-US" dirty="0" err="1"/>
              <a:t>Faleme</a:t>
            </a:r>
            <a:r>
              <a:rPr lang="en-US" dirty="0"/>
              <a:t>. There was also mining </a:t>
            </a:r>
            <a:r>
              <a:rPr lang="en-US" dirty="0" smtClean="0"/>
              <a:t>of iron </a:t>
            </a:r>
            <a:r>
              <a:rPr lang="en-US" dirty="0"/>
              <a:t>ore in Western Sudan where some of the royal clans like the </a:t>
            </a:r>
            <a:r>
              <a:rPr lang="en-US" dirty="0" err="1"/>
              <a:t>Kante</a:t>
            </a:r>
            <a:r>
              <a:rPr lang="en-US" dirty="0"/>
              <a:t> were specialist blacksmiths.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b="1" dirty="0"/>
          </a:p>
        </p:txBody>
      </p:sp>
      <p:sp>
        <p:nvSpPr>
          <p:cNvPr id="3" name="Content Placeholder 2"/>
          <p:cNvSpPr>
            <a:spLocks noGrp="1"/>
          </p:cNvSpPr>
          <p:nvPr>
            <p:ph idx="1"/>
          </p:nvPr>
        </p:nvSpPr>
        <p:spPr/>
        <p:txBody>
          <a:bodyPr/>
          <a:lstStyle/>
          <a:p>
            <a:pPr algn="just"/>
            <a:r>
              <a:rPr lang="en-US" dirty="0"/>
              <a:t>Africans had well developed religions. Religion is an aspect of the superstructure of society deriving from the degree of control and understanding of the material world. Religious beliefs were associated with the mobilization and discipline of large numbers of people to form states. In a few instances, religion also provided concepts in the struggle for social justice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a:t>The negative aspects usually arose out of the tendency of religion to persist unchanged for extremely long periods, especially when the technology of earning a living changes very slowly. This was the case in African societies as in all other pre-capitalist societies. Furthermore, religious beliefs slowed down development and progress.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lvl="0" algn="just"/>
            <a:r>
              <a:rPr lang="en-US" dirty="0"/>
              <a:t>For example, belief in prayer and in the intervention of ancestors and various gods could easily be a substitute for innovations designed to control the impact of weather and the environment.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b="1" dirty="0"/>
          </a:p>
        </p:txBody>
      </p:sp>
      <p:sp>
        <p:nvSpPr>
          <p:cNvPr id="3" name="Content Placeholder 2"/>
          <p:cNvSpPr>
            <a:spLocks noGrp="1"/>
          </p:cNvSpPr>
          <p:nvPr>
            <p:ph idx="1"/>
          </p:nvPr>
        </p:nvSpPr>
        <p:spPr/>
        <p:txBody>
          <a:bodyPr/>
          <a:lstStyle/>
          <a:p>
            <a:pPr algn="just"/>
            <a:r>
              <a:rPr lang="en-US" dirty="0"/>
              <a:t>Political, economic and social structures existed in African society well before the 19th century. Pre-colonial Africa had many different forms of politics and government and such a variety of politics and government was closely related to the level of economic organization and production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a:t>Social relations in society. In Africa, before the 15</a:t>
            </a:r>
            <a:r>
              <a:rPr lang="en-US" baseline="30000" dirty="0"/>
              <a:t>th</a:t>
            </a:r>
            <a:r>
              <a:rPr lang="en-US" dirty="0"/>
              <a:t> Century, the predominant principle of social relations was that of family and kinship associated with communalism. Every member of an African society had his position defined in terms of relatives on his mother’s or father’s side. Some societies placed greater importance on matrilineal ties and others on </a:t>
            </a:r>
            <a:r>
              <a:rPr lang="en-US" dirty="0" err="1"/>
              <a:t>patrilineal</a:t>
            </a:r>
            <a:r>
              <a:rPr lang="en-US" dirty="0"/>
              <a:t> ties.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lvl="0" algn="just"/>
            <a:r>
              <a:rPr lang="en-US" dirty="0"/>
              <a:t>These ties were crucial for daily existence of a member of an African society, because land (the major means of production) was owned by groups such as the family or clan.  </a:t>
            </a:r>
            <a:endParaRPr lang="en-US" dirty="0" smtClean="0"/>
          </a:p>
          <a:p>
            <a:pPr lvl="0" algn="just"/>
            <a:r>
              <a:rPr lang="en-US" dirty="0"/>
              <a:t>Division of Labor. The labor that worked on the land was generally recruited on a family basis. </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A single family or house hold would till its own plots and it would also be available to share certain joint farming activities with other members of the extended family or clan. Annual hunts and river fishing were also organized by a whole extended family or village community. In a matrilineal society such as that of the Bemba (Zambia), the bridegroom spent a number of years working for the father of his </a:t>
            </a:r>
            <a:r>
              <a:rPr lang="en-US" dirty="0" smtClean="0"/>
              <a:t>bride;</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a:t>and many young men who had married daughters of the same household often formed work teams to help each other. In </a:t>
            </a:r>
            <a:r>
              <a:rPr lang="en-US" dirty="0" err="1"/>
              <a:t>Dahomey</a:t>
            </a:r>
            <a:r>
              <a:rPr lang="en-US" dirty="0"/>
              <a:t>, a young man did not go to live with his wife’s family, but the </a:t>
            </a:r>
            <a:r>
              <a:rPr lang="en-US" i="1" dirty="0" err="1"/>
              <a:t>dokpwe</a:t>
            </a:r>
            <a:r>
              <a:rPr lang="en-US" i="1" dirty="0"/>
              <a:t>, </a:t>
            </a:r>
            <a:r>
              <a:rPr lang="en-US" dirty="0"/>
              <a:t>or work team, allowed a son to participate in carrying out a task of some magnitude for the father of his wife.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lvl="0" algn="just"/>
            <a:r>
              <a:rPr lang="en-US" dirty="0"/>
              <a:t>In both of these examples, the right of the father-in-law to acquire labor and the obligations of the son-in-law to give labor were based on kinship. This can be contrasted with capitalism where money buys labor, and with feudalism where the serfs provides labor in order to have access to a portion of land which belongs to the landlord. </a:t>
            </a:r>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a:t>System of Distributing Goods. Having been produced on land that was family property and through family labor, the resultant crops and other goods were distributed on the basis kinship ties. If a man’s crops were destroyed by some sudden calamity, relatives in his own village helped him. If the whole community was in distress, people moved to live with their kinsmen in another area where food was not </a:t>
            </a:r>
            <a:r>
              <a:rPr lang="en-US" dirty="0" smtClean="0"/>
              <a:t>scarce.</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lvl="0" algn="just"/>
            <a:r>
              <a:rPr lang="en-US" dirty="0"/>
              <a:t>In </a:t>
            </a:r>
            <a:r>
              <a:rPr lang="en-US" dirty="0" err="1"/>
              <a:t>Akan</a:t>
            </a:r>
            <a:r>
              <a:rPr lang="en-US" dirty="0"/>
              <a:t> country (Ghana), the clans system was highly organized, so that a man from </a:t>
            </a:r>
            <a:r>
              <a:rPr lang="en-US" dirty="0" err="1"/>
              <a:t>Brong</a:t>
            </a:r>
            <a:r>
              <a:rPr lang="en-US" dirty="0"/>
              <a:t> could visit </a:t>
            </a:r>
            <a:r>
              <a:rPr lang="en-US" dirty="0" err="1"/>
              <a:t>Fante</a:t>
            </a:r>
            <a:r>
              <a:rPr lang="en-US" dirty="0"/>
              <a:t> many hundreds of miles away and receive food and hospitality from complete stranger who happened to be of his own clan. </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a:t>Rights and Duties in Society. In pre-colonial African societies, the individual at every stage of life had a series of duties and obligations to others in the society as well as a set of rights: namely, things that he or she could expect or demand from other individuals. Age was a most important factor determining the extent of rights and obligations.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smtClean="0"/>
              <a:t>The oldest members of the society were highly respected and usually in authority; and the idea of seniority through age was reflected in the presence of age-grades and age-sets in many African societies. Circumcision meant initiation into the society and adulthood. From that moment, a man was placed with others in his own age-group and a woman likewise. </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a:bodyPr>
          <a:lstStyle/>
          <a:p>
            <a:pPr lvl="0" algn="just"/>
            <a:r>
              <a:rPr lang="en-US" dirty="0"/>
              <a:t>Usually, there were at least three age-grades, corresponding roughly to the young, the middle-aged and the old.  </a:t>
            </a:r>
            <a:endParaRPr lang="en-US" dirty="0" smtClean="0"/>
          </a:p>
          <a:p>
            <a:pPr lvl="0" algn="just"/>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pPr algn="just"/>
            <a:r>
              <a:rPr lang="en-US" dirty="0"/>
              <a:t>Distinctions among the three types are based on the degree of control exercised at the political centre, the extent of regulation of the force within society and the nature of relationship between kingship and political authority. A number of authors have identified three types of political organizations that evolved in pre-colonial Africa</a:t>
            </a:r>
            <a:r>
              <a:rPr lang="en-US" dirty="0" smtClean="0"/>
              <a:t>. They include:</a:t>
            </a:r>
            <a:endParaRPr lang="en-US" dirty="0"/>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smtClean="0"/>
              <a:t>Some African pre-colonial societies had achieved feudal social formations where social stratification was the basis for the rise of classes and for social antagonisms. For instance, old men could use their control over land allocation, over bride-price and over other traditional exchanges to try to establish themselves as a privileged economic stratum.</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smtClean="0"/>
              <a:t>Secret societies arose in the area that is now Liberia, Sierra Leone and Guinea and they permitted knowledge, power and wealth to pass into the hands of the elders and ultimately to the elders of particular lineages. In this process, the successful individuals and families were able to establish themselves as permanent rulers. </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lvl="0" algn="just"/>
            <a:r>
              <a:rPr lang="en-US" dirty="0" smtClean="0"/>
              <a:t>Then age ceased to matter as much because even a junior could succeed to his father, once in the notion of royal blood or royal lineage was established. </a:t>
            </a:r>
          </a:p>
          <a:p>
            <a:pPr lvl="0" algn="just"/>
            <a:endParaRPr lang="en-US" dirty="0" smtClean="0">
              <a:solidFill>
                <a:srgbClr val="FF0000"/>
              </a:solidFill>
            </a:endParaRPr>
          </a:p>
          <a:p>
            <a:endParaRPr 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a:bodyPr>
          <a:lstStyle/>
          <a:p>
            <a:pPr lvl="0" algn="just"/>
            <a:r>
              <a:rPr lang="en-US" dirty="0" smtClean="0"/>
              <a:t>In the period of transition from communalism to feudalism, while African societies retained many features that were indisputably communal, it also accepted the principle that some families or clans or lineages were destined to rule and others were not. </a:t>
            </a:r>
          </a:p>
          <a:p>
            <a:pPr algn="just"/>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a:bodyPr>
          <a:lstStyle/>
          <a:p>
            <a:pPr algn="just"/>
            <a:r>
              <a:rPr lang="en-US" dirty="0" smtClean="0"/>
              <a:t>This was true not only of cultivators but of pastoralists as well. In fact, livestock became unevenly distributed much more readily than land; and those families with the largest herds became socially and politically dominant.</a:t>
            </a:r>
          </a:p>
          <a:p>
            <a:pPr algn="just"/>
            <a:r>
              <a:rPr lang="en-US" dirty="0" smtClean="0"/>
              <a:t>An even more important aspect of the process of social stratification was brought about by contact between different social formations.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smtClean="0"/>
              <a:t>Fishermen had to relate to cultivators and the latter to pastoralists. There were even social formations such as bands of hunters and food-gatherers that had not yet entered the phase of communal cooperation. Often the relationship was peaceful. </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lvl="0" algn="just"/>
            <a:r>
              <a:rPr lang="en-US" dirty="0" smtClean="0"/>
              <a:t>However, there was also room for considerable conflict; and when one group imposed itself by force on another, the result was invariably the rise of social classes with the conquerors on top and the conquered at the bottom.  </a:t>
            </a:r>
          </a:p>
          <a:p>
            <a:pPr algn="just"/>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smtClean="0"/>
              <a:t>The most common clashes between different social formations were those between pastoralists and cultivators. In some instances, the cultivators had the upper hand, for instance in West Africa where cultivators like the </a:t>
            </a:r>
            <a:r>
              <a:rPr lang="en-US" dirty="0" err="1" smtClean="0"/>
              <a:t>Mandinga</a:t>
            </a:r>
            <a:r>
              <a:rPr lang="en-US" dirty="0" smtClean="0"/>
              <a:t> and Hausa were the overlords of the </a:t>
            </a:r>
            <a:r>
              <a:rPr lang="en-US" dirty="0" err="1" smtClean="0"/>
              <a:t>Rulani</a:t>
            </a:r>
            <a:r>
              <a:rPr lang="en-US" dirty="0" smtClean="0"/>
              <a:t> cattlemen right up to the 18</a:t>
            </a:r>
            <a:r>
              <a:rPr lang="en-US" baseline="30000" dirty="0" smtClean="0"/>
              <a:t>th</a:t>
            </a:r>
            <a:r>
              <a:rPr lang="en-US" dirty="0" smtClean="0"/>
              <a:t> and 19</a:t>
            </a:r>
            <a:r>
              <a:rPr lang="en-US" baseline="30000" dirty="0" smtClean="0"/>
              <a:t>th</a:t>
            </a:r>
            <a:r>
              <a:rPr lang="en-US" dirty="0" smtClean="0"/>
              <a:t> centuries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reverse situation was found in the horn of Africa and most of East Africa where cattle keepers imposed themselves on cultivators. Another type of class conflict was that in which raiding peoples took power over agriculturalists as happened in Angola and in and around the Sahara, where the Moors and </a:t>
            </a:r>
            <a:r>
              <a:rPr lang="en-US" dirty="0" err="1" smtClean="0"/>
              <a:t>Tuareg</a:t>
            </a:r>
            <a:r>
              <a:rPr lang="en-US" dirty="0" smtClean="0"/>
              <a:t> exacted tribute from and even enslaved more peaceful and sedentary peoples.</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lvl="0" algn="just"/>
            <a:r>
              <a:rPr lang="en-US" dirty="0" smtClean="0"/>
              <a:t>The result in each case was that a relatively small faction held control of the land and in some cases cattle, mines and long distance trade. It meant also that the minority group could make demands on the labor of their subjects-not on the basis of kinship but because a relationship of domination and subordination existed.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lstStyle/>
          <a:p>
            <a:pPr marL="514350" indent="-514350" algn="just">
              <a:buAutoNum type="arabicParenR"/>
            </a:pPr>
            <a:r>
              <a:rPr lang="en-US" dirty="0" smtClean="0"/>
              <a:t>Stateless/Decentralized Societies</a:t>
            </a:r>
          </a:p>
          <a:p>
            <a:pPr marL="514350" indent="-514350" algn="just">
              <a:buAutoNum type="arabicParenR"/>
            </a:pPr>
            <a:r>
              <a:rPr lang="en-US" dirty="0" smtClean="0"/>
              <a:t>Societies in Transition</a:t>
            </a:r>
          </a:p>
          <a:p>
            <a:pPr marL="514350" indent="-514350" algn="just">
              <a:buAutoNum type="arabicParenR"/>
            </a:pPr>
            <a:r>
              <a:rPr lang="en-US" dirty="0" smtClean="0"/>
              <a:t>State Societies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The other example of class conflicts is between the pastoralist </a:t>
            </a:r>
            <a:r>
              <a:rPr lang="en-US" dirty="0" err="1" smtClean="0"/>
              <a:t>Bahima</a:t>
            </a:r>
            <a:r>
              <a:rPr lang="en-US" dirty="0" smtClean="0"/>
              <a:t> and the </a:t>
            </a:r>
            <a:r>
              <a:rPr lang="en-US" dirty="0" err="1" smtClean="0"/>
              <a:t>Bairu</a:t>
            </a:r>
            <a:r>
              <a:rPr lang="en-US" dirty="0" smtClean="0"/>
              <a:t> in the interlacustrine region. The pastoralist </a:t>
            </a:r>
            <a:r>
              <a:rPr lang="en-US" dirty="0" err="1" smtClean="0"/>
              <a:t>Bahima</a:t>
            </a:r>
            <a:r>
              <a:rPr lang="en-US" dirty="0" smtClean="0"/>
              <a:t> had imposed their rule over the cultivators, or </a:t>
            </a:r>
            <a:r>
              <a:rPr lang="en-US" dirty="0" err="1" smtClean="0"/>
              <a:t>Bairu</a:t>
            </a:r>
            <a:r>
              <a:rPr lang="en-US" dirty="0" smtClean="0"/>
              <a:t>. Social classes grew out of a situation of changing labor relations. The earth works of </a:t>
            </a:r>
            <a:r>
              <a:rPr lang="en-US" dirty="0" err="1" smtClean="0"/>
              <a:t>Bigo</a:t>
            </a:r>
            <a:r>
              <a:rPr lang="en-US" dirty="0" smtClean="0"/>
              <a:t> and elsewhere were not built by voluntary family labor and some coercion must also have been used to get the cultivators to produce a surplus for their lords</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a:bodyPr>
          <a:lstStyle/>
          <a:p>
            <a:pPr lvl="0" algn="just"/>
            <a:r>
              <a:rPr lang="en-US" dirty="0" smtClean="0"/>
              <a:t>For instance, the </a:t>
            </a:r>
            <a:r>
              <a:rPr lang="en-US" dirty="0" err="1" smtClean="0"/>
              <a:t>Bachwezi</a:t>
            </a:r>
            <a:r>
              <a:rPr lang="en-US" dirty="0" smtClean="0"/>
              <a:t> are said to have established a system by which young men were conscripted into the king’s service and were maintained by </a:t>
            </a:r>
            <a:r>
              <a:rPr lang="en-US" dirty="0" err="1" smtClean="0"/>
              <a:t>Bairu</a:t>
            </a:r>
            <a:r>
              <a:rPr lang="en-US" dirty="0" smtClean="0"/>
              <a:t> who occupied and cultivated land assigned for the support of the army. They also introduced slave artisans and administrators where the latter ruled on behalf of the </a:t>
            </a:r>
            <a:r>
              <a:rPr lang="en-US" dirty="0" err="1" smtClean="0"/>
              <a:t>Bachwezi</a:t>
            </a:r>
            <a:r>
              <a:rPr lang="en-US" dirty="0" smtClean="0"/>
              <a:t> aristocrats.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smtClean="0"/>
              <a:t>Africans in the pre-colonial Africa had their own cultures, languages, beliefs and customs that brought about social order and stability in society. Each of the tribes or ethnic groups had their languages used as a medium of communication </a:t>
            </a:r>
            <a:r>
              <a:rPr lang="en-US" dirty="0" err="1" smtClean="0"/>
              <a:t>e.g</a:t>
            </a:r>
            <a:r>
              <a:rPr lang="en-US" dirty="0" smtClean="0"/>
              <a:t> </a:t>
            </a:r>
            <a:r>
              <a:rPr lang="en-US" dirty="0" err="1" smtClean="0"/>
              <a:t>Baganda</a:t>
            </a:r>
            <a:r>
              <a:rPr lang="en-US" dirty="0" smtClean="0"/>
              <a:t> had </a:t>
            </a:r>
            <a:r>
              <a:rPr lang="en-US" dirty="0" err="1" smtClean="0"/>
              <a:t>Luganda</a:t>
            </a:r>
            <a:r>
              <a:rPr lang="en-US" dirty="0" smtClean="0"/>
              <a:t> language, </a:t>
            </a:r>
            <a:r>
              <a:rPr lang="en-US" dirty="0" err="1" smtClean="0"/>
              <a:t>Bunyoro</a:t>
            </a:r>
            <a:r>
              <a:rPr lang="en-US" dirty="0" smtClean="0"/>
              <a:t> spoke </a:t>
            </a:r>
            <a:r>
              <a:rPr lang="en-US" dirty="0" err="1" smtClean="0"/>
              <a:t>Runyoro</a:t>
            </a:r>
            <a:r>
              <a:rPr lang="en-US" dirty="0" smtClean="0"/>
              <a:t> e.t.c.</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normAutofit/>
          </a:bodyPr>
          <a:lstStyle/>
          <a:p>
            <a:pPr algn="just"/>
            <a:r>
              <a:rPr lang="en-US" dirty="0" smtClean="0"/>
              <a:t>Use of pet names in </a:t>
            </a:r>
            <a:r>
              <a:rPr lang="en-US" dirty="0" err="1" smtClean="0"/>
              <a:t>Tooro</a:t>
            </a:r>
            <a:r>
              <a:rPr lang="en-US" dirty="0" smtClean="0"/>
              <a:t> and </a:t>
            </a:r>
            <a:r>
              <a:rPr lang="en-US" dirty="0" err="1" smtClean="0"/>
              <a:t>Bunyoro</a:t>
            </a:r>
            <a:endParaRPr lang="en-US" dirty="0"/>
          </a:p>
          <a:p>
            <a:pPr algn="just"/>
            <a:r>
              <a:rPr lang="en-US" dirty="0" smtClean="0"/>
              <a:t>Use of proverbs in most African societies, story telling, traditional songs, music, drama, dance e.t.c are evidence of how Africans had developed in the pre-colonial period. </a:t>
            </a:r>
          </a:p>
          <a:p>
            <a:pPr algn="just"/>
            <a:r>
              <a:rPr lang="en-US" dirty="0" smtClean="0"/>
              <a:t>Africans in the pre-colonial era had informal education that was passed on from one person to another or generation to another,</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Social Organization</a:t>
            </a:r>
            <a:endParaRPr lang="en-US" dirty="0"/>
          </a:p>
        </p:txBody>
      </p:sp>
      <p:sp>
        <p:nvSpPr>
          <p:cNvPr id="3" name="Content Placeholder 2"/>
          <p:cNvSpPr>
            <a:spLocks noGrp="1"/>
          </p:cNvSpPr>
          <p:nvPr>
            <p:ph idx="1"/>
          </p:nvPr>
        </p:nvSpPr>
        <p:spPr/>
        <p:txBody>
          <a:bodyPr/>
          <a:lstStyle/>
          <a:p>
            <a:pPr algn="just"/>
            <a:r>
              <a:rPr lang="en-US" dirty="0" smtClean="0"/>
              <a:t>through story telling in the evenings around fire places, parents e.g. fathers and uncles passing on knowledge to boys where as mothers and aunts would train and educate daughters. People like carpenters, blacksmiths e.t.c would pass on knowledge direct to the learners.</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lnSpcReduction="10000"/>
          </a:bodyPr>
          <a:lstStyle/>
          <a:p>
            <a:pPr algn="just"/>
            <a:r>
              <a:rPr lang="en-US" dirty="0" smtClean="0"/>
              <a:t>The above information shows how Pre-Colonial Africa had achieved socio-economic and political development. This was however disorganized by the coming of the Europeans who aimed at imposing their civilization on Africans. Unfortunately, the Africans were made to believe that the White man’s civilization was superior to theirs. This  affected Africans from the colonial times up to the present period.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lgn="just">
              <a:buNone/>
            </a:pPr>
            <a:r>
              <a:rPr lang="en-US" b="1" dirty="0" smtClean="0"/>
              <a:t>1) Stateless/Decentralized Societies. </a:t>
            </a:r>
            <a:r>
              <a:rPr lang="en-US" dirty="0" smtClean="0"/>
              <a:t>These societies were characterized by the following:</a:t>
            </a:r>
          </a:p>
          <a:p>
            <a:pPr algn="just"/>
            <a:r>
              <a:rPr lang="en-US" dirty="0" smtClean="0"/>
              <a:t>Organization and production in society was communal</a:t>
            </a:r>
          </a:p>
          <a:p>
            <a:pPr algn="just"/>
            <a:r>
              <a:rPr lang="en-US" dirty="0" smtClean="0"/>
              <a:t>Land and other factors of production were communally owned. </a:t>
            </a:r>
          </a:p>
          <a:p>
            <a:pPr algn="just"/>
            <a:r>
              <a:rPr lang="en-US" dirty="0" smtClean="0"/>
              <a:t>The relationship principle is kin-ship, culture, rites, rituals, beliefs and rules of social obligation and material wealth are carried out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Pre-Colonial Political Organization</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by gift giving</a:t>
            </a:r>
          </a:p>
          <a:p>
            <a:r>
              <a:rPr lang="en-US" dirty="0" smtClean="0"/>
              <a:t>The production unit is the household and the social unit is the clan where religious practices are carried out</a:t>
            </a:r>
          </a:p>
          <a:p>
            <a:r>
              <a:rPr lang="en-US" dirty="0" smtClean="0"/>
              <a:t>The relations of production under communal mode of production are cooperative and non-antagonistic</a:t>
            </a:r>
          </a:p>
          <a:p>
            <a:r>
              <a:rPr lang="en-US" dirty="0" smtClean="0"/>
              <a:t>There is no social appropriation and the social surplus is controlled by the household which is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TotalTime>
  <Words>4339</Words>
  <Application>Microsoft Office PowerPoint</Application>
  <PresentationFormat>On-screen Show (4:3)</PresentationFormat>
  <Paragraphs>178</Paragraphs>
  <Slides>75</Slides>
  <Notes>0</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PRE-COLONIAL AFRICA</vt:lpstr>
      <vt:lpstr>PRE-COLONIAL AFRICA</vt:lpstr>
      <vt:lpstr>PRE-COLONIAL AFRICA</vt:lpstr>
      <vt:lpstr>PRE-COLONIAL AFRICA</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Political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Economic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Pre-Colonial Social Organization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PRE-COLONIAL AFRICA</dc:title>
  <dc:creator>HP</dc:creator>
  <cp:lastModifiedBy>Ahimbisibwe Frank</cp:lastModifiedBy>
  <cp:revision>74</cp:revision>
  <dcterms:created xsi:type="dcterms:W3CDTF">2016-02-21T12:02:04Z</dcterms:created>
  <dcterms:modified xsi:type="dcterms:W3CDTF">2018-02-07T10:17:28Z</dcterms:modified>
</cp:coreProperties>
</file>