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25CB0A-479D-4CE9-9DC0-940FCF5FD5B5}"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5CB0A-479D-4CE9-9DC0-940FCF5FD5B5}"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5CB0A-479D-4CE9-9DC0-940FCF5FD5B5}"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5CB0A-479D-4CE9-9DC0-940FCF5FD5B5}"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5CB0A-479D-4CE9-9DC0-940FCF5FD5B5}"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25CB0A-479D-4CE9-9DC0-940FCF5FD5B5}"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5CB0A-479D-4CE9-9DC0-940FCF5FD5B5}" type="datetimeFigureOut">
              <a:rPr lang="en-US" smtClean="0"/>
              <a:pPr/>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25CB0A-479D-4CE9-9DC0-940FCF5FD5B5}" type="datetimeFigureOut">
              <a:rPr lang="en-US" smtClean="0"/>
              <a:pPr/>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5CB0A-479D-4CE9-9DC0-940FCF5FD5B5}" type="datetimeFigureOut">
              <a:rPr lang="en-US" smtClean="0"/>
              <a:pPr/>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5CB0A-479D-4CE9-9DC0-940FCF5FD5B5}"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5CB0A-479D-4CE9-9DC0-940FCF5FD5B5}"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9EFDC-6F9D-4C74-B9A9-2FDF5C30DC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5CB0A-479D-4CE9-9DC0-940FCF5FD5B5}" type="datetimeFigureOut">
              <a:rPr lang="en-US" smtClean="0"/>
              <a:pPr/>
              <a:t>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9EFDC-6F9D-4C74-B9A9-2FDF5C30DC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STATE FORMATION IN AFRICA</a:t>
            </a:r>
            <a:endParaRPr lang="en-US" b="1" dirty="0"/>
          </a:p>
        </p:txBody>
      </p:sp>
      <p:sp>
        <p:nvSpPr>
          <p:cNvPr id="3" name="Content Placeholder 2"/>
          <p:cNvSpPr>
            <a:spLocks noGrp="1"/>
          </p:cNvSpPr>
          <p:nvPr>
            <p:ph idx="1"/>
          </p:nvPr>
        </p:nvSpPr>
        <p:spPr/>
        <p:txBody>
          <a:bodyPr/>
          <a:lstStyle/>
          <a:p>
            <a:pPr algn="just"/>
            <a:r>
              <a:rPr lang="en-US" dirty="0"/>
              <a:t>Different scholars have defined a state differently;</a:t>
            </a:r>
          </a:p>
          <a:p>
            <a:pPr algn="just"/>
            <a:r>
              <a:rPr lang="en-US" dirty="0" smtClean="0"/>
              <a:t>Blunt </a:t>
            </a:r>
            <a:r>
              <a:rPr lang="en-US" dirty="0"/>
              <a:t>Schld defines a state as the politically organized people of a definite territory.</a:t>
            </a:r>
          </a:p>
          <a:p>
            <a:pPr algn="just"/>
            <a:r>
              <a:rPr lang="en-US" dirty="0" smtClean="0"/>
              <a:t>Max </a:t>
            </a:r>
            <a:r>
              <a:rPr lang="en-US" dirty="0"/>
              <a:t>Weber defines a state as a human community that claims the monopoly of the legitimate use of force within a given territory.</a:t>
            </a:r>
          </a:p>
          <a:p>
            <a:pPr algn="just"/>
            <a:endParaRPr lang="en-US" dirty="0"/>
          </a:p>
          <a:p>
            <a:pPr algn="just"/>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He could also light fire to chase away wild animals especially at night. Invention of iron implements helped man to cultivate crops and this made man remain in one place for a long time as he had to wait for the crops to mature. </a:t>
            </a:r>
            <a:endParaRPr lang="en-US" dirty="0" smtClean="0"/>
          </a:p>
          <a:p>
            <a:pPr algn="just"/>
            <a:r>
              <a:rPr lang="en-US" dirty="0"/>
              <a:t>Staying in one place meant that people had to look for different ways to solve social problems </a:t>
            </a:r>
            <a:r>
              <a:rPr lang="en-US" dirty="0" smtClean="0"/>
              <a:t>unlike </a:t>
            </a:r>
            <a:r>
              <a:rPr lang="en-US" dirty="0"/>
              <a:t>in the past when conflicts used to result in shifting away to other places.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Increased food production led to increased population. Population also increased because of security as fire could scare away wild animals while spears could be used to fight against not only wild animals but also human enemies</a:t>
            </a:r>
            <a:r>
              <a:rPr lang="en-US" dirty="0" smtClean="0"/>
              <a:t>.</a:t>
            </a:r>
          </a:p>
          <a:p>
            <a:pPr algn="just"/>
            <a:r>
              <a:rPr lang="en-US" dirty="0"/>
              <a:t>Availability of fertile soils and water also contributed to increase in population.</a:t>
            </a:r>
          </a:p>
          <a:p>
            <a:pPr>
              <a:buNone/>
            </a:pPr>
            <a:r>
              <a:rPr lang="en-US" dirty="0"/>
              <a:t> </a:t>
            </a:r>
          </a:p>
          <a:p>
            <a:pPr algn="just"/>
            <a:endParaRPr lang="en-US" dirty="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a:bodyPr>
          <a:lstStyle/>
          <a:p>
            <a:pPr algn="just"/>
            <a:r>
              <a:rPr lang="en-US" dirty="0"/>
              <a:t>People having lived together had to look for ways of living peacefully. People could also come together to share ideas thereby culminating in state formation.</a:t>
            </a:r>
          </a:p>
          <a:p>
            <a:pPr algn="just"/>
            <a:r>
              <a:rPr lang="en-US" dirty="0" smtClean="0"/>
              <a:t>Settling </a:t>
            </a:r>
            <a:r>
              <a:rPr lang="en-US" dirty="0"/>
              <a:t>in one place resulted into conflicts which needed solutions to maintain law and order.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r>
              <a:rPr lang="en-US" dirty="0" smtClean="0"/>
              <a:t>Something above the clan was therefore thought of as people had to lead others by settling disputes hence the emergency of states.</a:t>
            </a:r>
          </a:p>
          <a:p>
            <a:pPr algn="just"/>
            <a:r>
              <a:rPr lang="en-US" dirty="0"/>
              <a:t>Technological advancement also meant that those who acquired weapons first were able to put those without under the control leading to </a:t>
            </a:r>
            <a:r>
              <a:rPr lang="en-US" dirty="0" smtClean="0"/>
              <a:t>the emergence </a:t>
            </a:r>
            <a:r>
              <a:rPr lang="en-US" dirty="0"/>
              <a:t>of states.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buNone/>
            </a:pPr>
            <a:r>
              <a:rPr lang="en-US" b="1" dirty="0" smtClean="0"/>
              <a:t>2) Geographical/Environmental Theory</a:t>
            </a:r>
          </a:p>
          <a:p>
            <a:pPr algn="just"/>
            <a:r>
              <a:rPr lang="en-US" dirty="0"/>
              <a:t>A certain natural environment could </a:t>
            </a:r>
            <a:r>
              <a:rPr lang="en-US" dirty="0" smtClean="0"/>
              <a:t>favor </a:t>
            </a:r>
            <a:r>
              <a:rPr lang="en-US" dirty="0"/>
              <a:t>state formation as there were fertile soils and water in which case people would congregate around such places thereby forming a state. E.g. Buganda was able to develop state structures because of the presence of natural endowments. </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presence of mountains could lead to state formation as they acted as barriers to foreign invasion thus providing security. On the other hand, mountains could discourage state formation owing to the fact that they could discourage people from coming together in which case they would share </a:t>
            </a:r>
            <a:r>
              <a:rPr lang="en-US" dirty="0" smtClean="0"/>
              <a:t>ideas e.g. </a:t>
            </a:r>
            <a:r>
              <a:rPr lang="en-US" dirty="0"/>
              <a:t>the </a:t>
            </a:r>
            <a:r>
              <a:rPr lang="en-US" dirty="0" err="1"/>
              <a:t>Bakiga</a:t>
            </a:r>
            <a:r>
              <a:rPr lang="en-US" dirty="0"/>
              <a:t>, </a:t>
            </a:r>
            <a:r>
              <a:rPr lang="en-US" dirty="0" err="1"/>
              <a:t>Bakonzo</a:t>
            </a:r>
            <a:r>
              <a:rPr lang="en-US" dirty="0"/>
              <a:t>, </a:t>
            </a:r>
            <a:r>
              <a:rPr lang="en-US" dirty="0" err="1" smtClean="0"/>
              <a:t>Bagisu</a:t>
            </a:r>
            <a:r>
              <a:rPr lang="en-US" dirty="0" smtClean="0"/>
              <a:t>, </a:t>
            </a:r>
            <a:r>
              <a:rPr lang="en-US" dirty="0" err="1" smtClean="0"/>
              <a:t>Chaga</a:t>
            </a:r>
            <a:r>
              <a:rPr lang="en-US" dirty="0" smtClean="0"/>
              <a:t> </a:t>
            </a:r>
            <a:r>
              <a:rPr lang="en-US" dirty="0"/>
              <a:t>who used to live in isolation because of valleys and steep slopes separating them.</a:t>
            </a:r>
          </a:p>
          <a:p>
            <a:pPr algn="just"/>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buNone/>
            </a:pPr>
            <a:r>
              <a:rPr lang="en-US" b="1" dirty="0" smtClean="0"/>
              <a:t>3) External </a:t>
            </a:r>
            <a:r>
              <a:rPr lang="en-US" b="1" dirty="0"/>
              <a:t>borrowing </a:t>
            </a:r>
            <a:r>
              <a:rPr lang="en-US" b="1" dirty="0" smtClean="0"/>
              <a:t>/External </a:t>
            </a:r>
            <a:r>
              <a:rPr lang="en-US" b="1" dirty="0"/>
              <a:t>influence theory</a:t>
            </a:r>
            <a:endParaRPr lang="en-US" dirty="0"/>
          </a:p>
          <a:p>
            <a:pPr algn="just"/>
            <a:r>
              <a:rPr lang="en-US" dirty="0"/>
              <a:t>This theory argues that societies coped from their </a:t>
            </a:r>
            <a:r>
              <a:rPr lang="en-US" dirty="0" smtClean="0"/>
              <a:t>neighbors </a:t>
            </a:r>
            <a:r>
              <a:rPr lang="en-US" dirty="0"/>
              <a:t>that had established states. Migrations of people also made people exchange ideas and practices, and in the process the idea of state formation spread to other societies.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theory also looks at insecurity and how it led to innovation and creativity. A community threatened by insecurity is forced to come together to defend itself. E.g the kingdoms of </a:t>
            </a:r>
            <a:r>
              <a:rPr lang="en-US" dirty="0" err="1"/>
              <a:t>Nkore</a:t>
            </a:r>
            <a:r>
              <a:rPr lang="en-US" dirty="0"/>
              <a:t> and </a:t>
            </a:r>
            <a:r>
              <a:rPr lang="en-US" dirty="0" err="1"/>
              <a:t>Karagwe</a:t>
            </a:r>
            <a:r>
              <a:rPr lang="en-US" dirty="0"/>
              <a:t> developed into strong stares because of the need to fight against </a:t>
            </a:r>
            <a:r>
              <a:rPr lang="en-US" dirty="0" err="1"/>
              <a:t>Luo</a:t>
            </a:r>
            <a:r>
              <a:rPr lang="en-US" dirty="0"/>
              <a:t> invasion</a:t>
            </a:r>
            <a:r>
              <a:rPr lang="en-US" dirty="0" smtClean="0"/>
              <a:t>.</a:t>
            </a:r>
          </a:p>
          <a:p>
            <a:pPr algn="just"/>
            <a:r>
              <a:rPr lang="en-US" dirty="0" smtClean="0"/>
              <a:t>Kingdoms like Rwanda, Zulu, Buganda and </a:t>
            </a:r>
            <a:r>
              <a:rPr lang="en-US" dirty="0" err="1" smtClean="0"/>
              <a:t>Bunyoro</a:t>
            </a:r>
            <a:r>
              <a:rPr lang="en-US" dirty="0" smtClean="0"/>
              <a:t> built strong armies to ensure security</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buNone/>
            </a:pPr>
            <a:r>
              <a:rPr lang="en-US" b="1" dirty="0"/>
              <a:t>4)  Conquest </a:t>
            </a:r>
            <a:r>
              <a:rPr lang="en-US" b="1" dirty="0" smtClean="0"/>
              <a:t>Theory (Theory </a:t>
            </a:r>
            <a:r>
              <a:rPr lang="en-US" b="1" dirty="0"/>
              <a:t>of </a:t>
            </a:r>
            <a:r>
              <a:rPr lang="en-US" b="1" dirty="0" smtClean="0"/>
              <a:t>Force</a:t>
            </a:r>
            <a:r>
              <a:rPr lang="en-US" b="1" dirty="0"/>
              <a:t>)</a:t>
            </a:r>
            <a:endParaRPr lang="en-US" dirty="0"/>
          </a:p>
          <a:p>
            <a:pPr algn="just"/>
            <a:r>
              <a:rPr lang="en-US" dirty="0"/>
              <a:t>The theory is born out of the psychological nature of man. It is based on the following </a:t>
            </a:r>
            <a:r>
              <a:rPr lang="en-US" dirty="0" smtClean="0"/>
              <a:t>arguments:</a:t>
            </a:r>
            <a:endParaRPr lang="en-US" dirty="0"/>
          </a:p>
          <a:p>
            <a:pPr lvl="0" algn="just">
              <a:buFont typeface="Wingdings" pitchFamily="2" charset="2"/>
              <a:buChar char="ü"/>
            </a:pPr>
            <a:r>
              <a:rPr lang="en-US" dirty="0"/>
              <a:t>Man by nature is a social animal and likes living in groups</a:t>
            </a:r>
          </a:p>
          <a:p>
            <a:pPr lvl="0" algn="just">
              <a:buFont typeface="Wingdings" pitchFamily="2" charset="2"/>
              <a:buChar char="ü"/>
            </a:pPr>
            <a:r>
              <a:rPr lang="en-US" dirty="0"/>
              <a:t>Man has a lust for power and self aggrandizement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lvl="0" algn="just">
              <a:buFont typeface="Wingdings" pitchFamily="2" charset="2"/>
              <a:buChar char="ü"/>
            </a:pPr>
            <a:r>
              <a:rPr lang="en-US" dirty="0"/>
              <a:t>Because of the above desires, man is prompted to exhibit his strength.</a:t>
            </a:r>
          </a:p>
          <a:p>
            <a:pPr lvl="0" algn="just">
              <a:buFont typeface="Wingdings" pitchFamily="2" charset="2"/>
              <a:buChar char="ü"/>
            </a:pPr>
            <a:r>
              <a:rPr lang="en-US" dirty="0"/>
              <a:t>In early development of mankind, a person physically stronger than the rest would capture and enslave the weak</a:t>
            </a:r>
          </a:p>
          <a:p>
            <a:pPr lvl="0" algn="just">
              <a:buFont typeface="Wingdings" pitchFamily="2" charset="2"/>
              <a:buChar char="ü"/>
            </a:pPr>
            <a:r>
              <a:rPr lang="en-US" dirty="0"/>
              <a:t>Having increased the number of followers over whom he exercised his authority, he became a tribal chief.</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STATE FORMATION</a:t>
            </a:r>
            <a:endParaRPr lang="en-US" dirty="0"/>
          </a:p>
        </p:txBody>
      </p:sp>
      <p:sp>
        <p:nvSpPr>
          <p:cNvPr id="3" name="Content Placeholder 2"/>
          <p:cNvSpPr>
            <a:spLocks noGrp="1"/>
          </p:cNvSpPr>
          <p:nvPr>
            <p:ph idx="1"/>
          </p:nvPr>
        </p:nvSpPr>
        <p:spPr/>
        <p:txBody>
          <a:bodyPr/>
          <a:lstStyle/>
          <a:p>
            <a:pPr algn="just"/>
            <a:r>
              <a:rPr lang="en-US" dirty="0"/>
              <a:t>Harold Laski defines a state as a territory divided into government, subjects living in its physical area with supremacy overall institutions. A state exists when a people is settled in a country under its own sovereign government.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a:bodyPr>
          <a:lstStyle/>
          <a:p>
            <a:pPr lvl="0" algn="just">
              <a:buFont typeface="Wingdings" pitchFamily="2" charset="2"/>
              <a:buChar char="ü"/>
            </a:pPr>
            <a:r>
              <a:rPr lang="en-US" dirty="0"/>
              <a:t>The tribe he controlled fought against other tribes and the powerful / strong tribes conquered the weak.</a:t>
            </a:r>
          </a:p>
          <a:p>
            <a:pPr lvl="0" algn="just">
              <a:buFont typeface="Wingdings" pitchFamily="2" charset="2"/>
              <a:buChar char="ü"/>
            </a:pPr>
            <a:r>
              <a:rPr lang="en-US" dirty="0"/>
              <a:t>This process of conquest and domination continued until the victorious tribe secured control over a large territory. In the process, states were formed and the tribal chiefs declared themselves kings.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lvl="0" algn="just"/>
            <a:r>
              <a:rPr lang="en-US" dirty="0" smtClean="0"/>
              <a:t>After the formation of the state, force was again used as an instrument of maintaining internal order.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a:bodyPr>
          <a:lstStyle/>
          <a:p>
            <a:pPr>
              <a:buNone/>
            </a:pPr>
            <a:r>
              <a:rPr lang="en-US" b="1" dirty="0" smtClean="0"/>
              <a:t>5) Divine </a:t>
            </a:r>
            <a:r>
              <a:rPr lang="en-US" b="1" dirty="0"/>
              <a:t>theory of the state</a:t>
            </a:r>
            <a:endParaRPr lang="en-US" dirty="0"/>
          </a:p>
          <a:p>
            <a:pPr algn="just"/>
            <a:r>
              <a:rPr lang="en-US" dirty="0"/>
              <a:t>The main proponent of this theory is Sir Robert Filmer. It is based on the following arguments;</a:t>
            </a:r>
          </a:p>
          <a:p>
            <a:pPr lvl="0" algn="just">
              <a:buFont typeface="Wingdings" pitchFamily="2" charset="2"/>
              <a:buChar char="ü"/>
            </a:pPr>
            <a:r>
              <a:rPr lang="en-US" dirty="0" smtClean="0"/>
              <a:t>The </a:t>
            </a:r>
            <a:r>
              <a:rPr lang="en-US" dirty="0"/>
              <a:t>state was created by God (Romans 13:17)</a:t>
            </a:r>
          </a:p>
          <a:p>
            <a:pPr lvl="0" algn="just">
              <a:buFont typeface="Wingdings" pitchFamily="2" charset="2"/>
              <a:buChar char="ü"/>
            </a:pPr>
            <a:r>
              <a:rPr lang="en-US" dirty="0"/>
              <a:t>Its objective was to save mankind from destruction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lvl="0" algn="just">
              <a:buFont typeface="Wingdings" pitchFamily="2" charset="2"/>
              <a:buChar char="ü"/>
            </a:pPr>
            <a:r>
              <a:rPr lang="en-US" dirty="0" smtClean="0"/>
              <a:t>Rulers are God’s agents/representatives on earth and therefore kings, chiefs are chosen by God to rule his people on his behalf.</a:t>
            </a:r>
          </a:p>
          <a:p>
            <a:pPr lvl="0" algn="just">
              <a:buFont typeface="Wingdings" pitchFamily="2" charset="2"/>
              <a:buChar char="ü"/>
            </a:pPr>
            <a:r>
              <a:rPr lang="en-US" dirty="0"/>
              <a:t>Since these rulers on earth are God’s agents, any disobedience to their authority is disobedience to God and therefore a sin punishable on the day of judgment</a:t>
            </a:r>
            <a:r>
              <a:rPr lang="en-US" dirty="0" smtClean="0"/>
              <a:t>.</a:t>
            </a:r>
          </a:p>
          <a:p>
            <a:pPr lvl="0" algn="just">
              <a:buFont typeface="Wingdings" pitchFamily="2" charset="2"/>
              <a:buChar char="ü"/>
            </a:pP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r>
              <a:rPr lang="en-US" dirty="0"/>
              <a:t>This </a:t>
            </a:r>
            <a:r>
              <a:rPr lang="en-US" dirty="0" smtClean="0"/>
              <a:t>Divine Theory </a:t>
            </a:r>
            <a:r>
              <a:rPr lang="en-US" dirty="0"/>
              <a:t>of the </a:t>
            </a:r>
            <a:r>
              <a:rPr lang="en-US" dirty="0" smtClean="0"/>
              <a:t>State </a:t>
            </a:r>
            <a:r>
              <a:rPr lang="en-US" dirty="0"/>
              <a:t>was later modified into the </a:t>
            </a:r>
            <a:r>
              <a:rPr lang="en-US" dirty="0" smtClean="0"/>
              <a:t>Divine Right </a:t>
            </a:r>
            <a:r>
              <a:rPr lang="en-US" dirty="0"/>
              <a:t>of </a:t>
            </a:r>
            <a:r>
              <a:rPr lang="en-US" dirty="0" smtClean="0"/>
              <a:t>Kings </a:t>
            </a:r>
            <a:r>
              <a:rPr lang="en-US" dirty="0"/>
              <a:t>and argued that:- </a:t>
            </a:r>
          </a:p>
          <a:p>
            <a:pPr lvl="0" algn="just">
              <a:buFont typeface="Wingdings" pitchFamily="2" charset="2"/>
              <a:buChar char="ü"/>
            </a:pPr>
            <a:r>
              <a:rPr lang="en-US" dirty="0"/>
              <a:t>The monarchy is ordained by God</a:t>
            </a:r>
          </a:p>
          <a:p>
            <a:pPr lvl="0" algn="just">
              <a:buFont typeface="Wingdings" pitchFamily="2" charset="2"/>
              <a:buChar char="ü"/>
            </a:pPr>
            <a:r>
              <a:rPr lang="en-US" dirty="0"/>
              <a:t>The monarchy draws authority from God</a:t>
            </a:r>
          </a:p>
          <a:p>
            <a:pPr lvl="0" algn="just">
              <a:buFont typeface="Wingdings" pitchFamily="2" charset="2"/>
              <a:buChar char="ü"/>
            </a:pPr>
            <a:r>
              <a:rPr lang="en-US" dirty="0"/>
              <a:t>The monarchy is hereditary because God wishes it to be so</a:t>
            </a:r>
          </a:p>
          <a:p>
            <a:pPr lvl="0" algn="just">
              <a:buFont typeface="Wingdings" pitchFamily="2" charset="2"/>
              <a:buChar char="ü"/>
            </a:pPr>
            <a:r>
              <a:rPr lang="en-US" dirty="0"/>
              <a:t>The king is answerable to God alone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Theories of State Formation</a:t>
            </a:r>
            <a:br>
              <a:rPr lang="en-US" b="1" dirty="0" smtClean="0"/>
            </a:br>
            <a:r>
              <a:rPr lang="en-US" sz="3100" b="1" dirty="0" smtClean="0"/>
              <a:t>Criticisms of the Divine Theory</a:t>
            </a:r>
            <a:br>
              <a:rPr lang="en-US" sz="3100" b="1" dirty="0" smtClean="0"/>
            </a:br>
            <a:endParaRPr lang="en-US" sz="3100" dirty="0"/>
          </a:p>
        </p:txBody>
      </p:sp>
      <p:sp>
        <p:nvSpPr>
          <p:cNvPr id="3" name="Content Placeholder 2"/>
          <p:cNvSpPr>
            <a:spLocks noGrp="1"/>
          </p:cNvSpPr>
          <p:nvPr>
            <p:ph idx="1"/>
          </p:nvPr>
        </p:nvSpPr>
        <p:spPr/>
        <p:txBody>
          <a:bodyPr>
            <a:normAutofit lnSpcReduction="10000"/>
          </a:bodyPr>
          <a:lstStyle/>
          <a:p>
            <a:pPr lvl="0" algn="just">
              <a:buFont typeface="Wingdings" pitchFamily="2" charset="2"/>
              <a:buChar char="ü"/>
            </a:pPr>
            <a:r>
              <a:rPr lang="en-US" dirty="0" smtClean="0"/>
              <a:t>It </a:t>
            </a:r>
            <a:r>
              <a:rPr lang="en-US" dirty="0"/>
              <a:t>lacks scientific validity</a:t>
            </a:r>
          </a:p>
          <a:p>
            <a:pPr lvl="0" algn="just">
              <a:buFont typeface="Wingdings" pitchFamily="2" charset="2"/>
              <a:buChar char="ü"/>
            </a:pPr>
            <a:r>
              <a:rPr lang="en-US" dirty="0"/>
              <a:t>A state is a human institution born out of man’s social interactions and forces. A state is therefore not natural as advanced by the divine theory</a:t>
            </a:r>
            <a:r>
              <a:rPr lang="en-US" dirty="0" smtClean="0"/>
              <a:t>.</a:t>
            </a:r>
          </a:p>
          <a:p>
            <a:pPr lvl="0" algn="just">
              <a:buFont typeface="Wingdings" pitchFamily="2" charset="2"/>
              <a:buChar char="ü"/>
            </a:pPr>
            <a:r>
              <a:rPr lang="en-US" dirty="0"/>
              <a:t>The divine right of kings </a:t>
            </a:r>
            <a:r>
              <a:rPr lang="en-US" dirty="0" smtClean="0"/>
              <a:t>argument </a:t>
            </a:r>
            <a:r>
              <a:rPr lang="en-US" dirty="0"/>
              <a:t>that the king is answerable to God alone is </a:t>
            </a:r>
            <a:r>
              <a:rPr lang="en-US" dirty="0" smtClean="0"/>
              <a:t>undemocratic. A King should be answerable to the people. </a:t>
            </a:r>
            <a:endParaRPr lang="en-US" dirty="0"/>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a:bodyPr>
          <a:lstStyle/>
          <a:p>
            <a:pPr>
              <a:buNone/>
            </a:pPr>
            <a:r>
              <a:rPr lang="en-US" b="1" dirty="0"/>
              <a:t>6)  Patriarchal theory</a:t>
            </a:r>
            <a:endParaRPr lang="en-US" dirty="0"/>
          </a:p>
          <a:p>
            <a:pPr algn="just"/>
            <a:r>
              <a:rPr lang="en-US" dirty="0"/>
              <a:t>This theory was advanced by Sir Henry Maine. The major argument of this theory is that the state is an enlargement of the family.</a:t>
            </a:r>
          </a:p>
          <a:p>
            <a:pPr algn="just"/>
            <a:r>
              <a:rPr lang="en-US" b="1" dirty="0" smtClean="0"/>
              <a:t>Arguments </a:t>
            </a:r>
            <a:endParaRPr lang="en-US" dirty="0"/>
          </a:p>
          <a:p>
            <a:pPr lvl="0" algn="just">
              <a:buFont typeface="Wingdings" pitchFamily="2" charset="2"/>
              <a:buChar char="ü"/>
            </a:pPr>
            <a:r>
              <a:rPr lang="en-US" dirty="0"/>
              <a:t>Originally, the family consisted of man, wife and children</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lvl="0" algn="just">
              <a:buFont typeface="Wingdings" pitchFamily="2" charset="2"/>
              <a:buChar char="ü"/>
            </a:pPr>
            <a:r>
              <a:rPr lang="en-US" dirty="0" smtClean="0"/>
              <a:t>The father was the head with complete powers and authority</a:t>
            </a:r>
          </a:p>
          <a:p>
            <a:pPr lvl="0" algn="just">
              <a:buFont typeface="Wingdings" pitchFamily="2" charset="2"/>
              <a:buChar char="ü"/>
            </a:pPr>
            <a:r>
              <a:rPr lang="en-US" dirty="0" smtClean="0"/>
              <a:t>When the children got married, the original family expanded into new families</a:t>
            </a:r>
          </a:p>
          <a:p>
            <a:pPr algn="just">
              <a:buFont typeface="Wingdings" pitchFamily="2" charset="2"/>
              <a:buChar char="ü"/>
            </a:pPr>
            <a:r>
              <a:rPr lang="en-US" dirty="0"/>
              <a:t>The authority of the head of the first family was upheld leading to a patriarchal family</a:t>
            </a:r>
          </a:p>
          <a:p>
            <a:pPr lvl="0" algn="just">
              <a:buFont typeface="Wingdings" pitchFamily="2" charset="2"/>
              <a:buChar char="ü"/>
            </a:pP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normAutofit lnSpcReduction="10000"/>
          </a:bodyPr>
          <a:lstStyle/>
          <a:p>
            <a:pPr lvl="0" algn="just">
              <a:buFont typeface="Wingdings" pitchFamily="2" charset="2"/>
              <a:buChar char="ü"/>
            </a:pPr>
            <a:r>
              <a:rPr lang="en-US" dirty="0"/>
              <a:t>In due course, the patriarchal family expanded and developed into a clan. Members of the clan were bound to one another by blood </a:t>
            </a:r>
            <a:r>
              <a:rPr lang="en-US" dirty="0" smtClean="0"/>
              <a:t>ties/ relationships </a:t>
            </a:r>
            <a:r>
              <a:rPr lang="en-US" dirty="0"/>
              <a:t>and all of them lived and functioned under the recognized authority of a senior member of the original family.</a:t>
            </a:r>
          </a:p>
          <a:p>
            <a:pPr algn="just">
              <a:buFont typeface="Wingdings" pitchFamily="2" charset="2"/>
              <a:buChar char="ü"/>
            </a:pPr>
            <a:r>
              <a:rPr lang="en-US" dirty="0"/>
              <a:t>A clan by its own expansion grew into a tribe and with time because of migrations and </a:t>
            </a:r>
            <a:r>
              <a:rPr lang="en-US" dirty="0" smtClean="0"/>
              <a:t>intermarriages,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r>
              <a:rPr lang="en-US" dirty="0" smtClean="0"/>
              <a:t>Members settled in new areas where other families, clans and tribes were created.</a:t>
            </a:r>
          </a:p>
          <a:p>
            <a:pPr lvl="0" algn="just"/>
            <a:r>
              <a:rPr lang="en-US" dirty="0"/>
              <a:t>This eventually led to the creation of a bigger group of people settled together constituting into a state.</a:t>
            </a:r>
          </a:p>
          <a:p>
            <a:pPr algn="just"/>
            <a:endParaRPr lang="en-US" dirty="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 State</a:t>
            </a:r>
            <a:endParaRPr lang="en-US" b="1" dirty="0"/>
          </a:p>
        </p:txBody>
      </p:sp>
      <p:sp>
        <p:nvSpPr>
          <p:cNvPr id="3" name="Content Placeholder 2"/>
          <p:cNvSpPr>
            <a:spLocks noGrp="1"/>
          </p:cNvSpPr>
          <p:nvPr>
            <p:ph idx="1"/>
          </p:nvPr>
        </p:nvSpPr>
        <p:spPr/>
        <p:txBody>
          <a:bodyPr>
            <a:normAutofit/>
          </a:bodyPr>
          <a:lstStyle/>
          <a:p>
            <a:pPr lvl="0" algn="just"/>
            <a:r>
              <a:rPr lang="en-US" dirty="0"/>
              <a:t>Permanent population</a:t>
            </a:r>
          </a:p>
          <a:p>
            <a:pPr lvl="0" algn="just"/>
            <a:r>
              <a:rPr lang="en-US" dirty="0"/>
              <a:t>Territory</a:t>
            </a:r>
          </a:p>
          <a:p>
            <a:pPr lvl="0" algn="just"/>
            <a:r>
              <a:rPr lang="en-US" dirty="0"/>
              <a:t>Government – a body of people who act in the name of a state. A government can be taken to be a group of people responsible for public policy making </a:t>
            </a:r>
            <a:r>
              <a:rPr lang="en-US" dirty="0" smtClean="0"/>
              <a:t>and implementation.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buNone/>
            </a:pPr>
            <a:r>
              <a:rPr lang="en-US" b="1" dirty="0" smtClean="0"/>
              <a:t>7) Marxist </a:t>
            </a:r>
            <a:r>
              <a:rPr lang="en-US" b="1" dirty="0"/>
              <a:t>theory</a:t>
            </a:r>
            <a:endParaRPr lang="en-US" dirty="0"/>
          </a:p>
          <a:p>
            <a:pPr algn="just"/>
            <a:r>
              <a:rPr lang="en-US" dirty="0"/>
              <a:t>The theory was identified by people like Karl Marx, Lenin and Fredrick Angels.</a:t>
            </a:r>
          </a:p>
          <a:p>
            <a:pPr algn="just"/>
            <a:r>
              <a:rPr lang="en-US" dirty="0"/>
              <a:t>It rejects the idea that the state is a natural and necessary institution in society. According to the Marxist theory, the first form of society was a classless society with no state. </a:t>
            </a:r>
            <a:endParaRPr lang="en-US" dirty="0" smtClean="0"/>
          </a:p>
          <a:p>
            <a:pPr algn="just"/>
            <a:r>
              <a:rPr lang="en-US" dirty="0"/>
              <a:t>This was a primitive communalistic society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r>
              <a:rPr lang="en-US" dirty="0"/>
              <a:t>Contradictions however emerged within society due to various factors </a:t>
            </a:r>
            <a:r>
              <a:rPr lang="en-US" dirty="0" smtClean="0"/>
              <a:t>e.g. </a:t>
            </a:r>
            <a:r>
              <a:rPr lang="en-US" dirty="0"/>
              <a:t>increase in population, increased division of labor, different resource endowments and the production of social surplus. </a:t>
            </a:r>
            <a:endParaRPr lang="en-US" dirty="0" smtClean="0"/>
          </a:p>
          <a:p>
            <a:pPr algn="just"/>
            <a:r>
              <a:rPr lang="en-US" dirty="0" smtClean="0"/>
              <a:t>With </a:t>
            </a:r>
            <a:r>
              <a:rPr lang="en-US" dirty="0"/>
              <a:t>the production of social surplus, classes emerged.</a:t>
            </a:r>
          </a:p>
          <a:p>
            <a:pPr algn="just"/>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r>
              <a:rPr lang="en-US" dirty="0"/>
              <a:t>According to the Marxist theory, a class is a position one finds him/herself in the production process. When classes emerged, social conflicts began with each struggling to control the social surplus. </a:t>
            </a:r>
            <a:endParaRPr lang="en-US" dirty="0" smtClean="0"/>
          </a:p>
          <a:p>
            <a:pPr algn="just"/>
            <a:r>
              <a:rPr lang="en-US" dirty="0" smtClean="0"/>
              <a:t>Ultimately</a:t>
            </a:r>
            <a:r>
              <a:rPr lang="en-US" dirty="0"/>
              <a:t>, one class became dominant and it developed instruments of coercion which it used to suppress and exploit other classes.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r>
              <a:rPr lang="en-US" dirty="0"/>
              <a:t>A state therefore according to the Marxist theory emerged as a result of class conflicts and struggles. It also exists for the purpose of promoting the interests of the dominant class.</a:t>
            </a:r>
          </a:p>
          <a:p>
            <a:pPr algn="just">
              <a:buNone/>
            </a:pPr>
            <a:r>
              <a:rPr lang="en-US" b="1" dirty="0"/>
              <a:t> </a:t>
            </a:r>
            <a:r>
              <a:rPr lang="en-US" b="1" dirty="0" smtClean="0"/>
              <a:t>   Criticisms of the Marxist Theory </a:t>
            </a:r>
          </a:p>
          <a:p>
            <a:pPr algn="just">
              <a:buFont typeface="Wingdings" pitchFamily="2" charset="2"/>
              <a:buChar char="ü"/>
            </a:pPr>
            <a:r>
              <a:rPr lang="en-US" dirty="0"/>
              <a:t>The theory projects the state as an essentially negative social institution and this is not true.</a:t>
            </a:r>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dirty="0"/>
              <a:t>Economic </a:t>
            </a:r>
            <a:r>
              <a:rPr lang="en-US" dirty="0" smtClean="0"/>
              <a:t>determinism. </a:t>
            </a:r>
            <a:r>
              <a:rPr lang="en-US" dirty="0"/>
              <a:t>The theory puts much emphasis on economic material forces as major determinants of social actions and human relations. The theory ignores non-material forces such as psychological, cultural and other factors which may drive man into a process of human interactions.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dirty="0"/>
              <a:t>The theory assumes that at one stage, the state will wither away and this is unlikely to happen in the near future. The state still remains a central significant social institution with the responsibility of regulating social, political and economic interactions of man.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 State</a:t>
            </a:r>
            <a:endParaRPr lang="en-US" dirty="0"/>
          </a:p>
        </p:txBody>
      </p:sp>
      <p:sp>
        <p:nvSpPr>
          <p:cNvPr id="3" name="Content Placeholder 2"/>
          <p:cNvSpPr>
            <a:spLocks noGrp="1"/>
          </p:cNvSpPr>
          <p:nvPr>
            <p:ph idx="1"/>
          </p:nvPr>
        </p:nvSpPr>
        <p:spPr/>
        <p:txBody>
          <a:bodyPr/>
          <a:lstStyle/>
          <a:p>
            <a:pPr lvl="0" algn="just"/>
            <a:r>
              <a:rPr lang="en-US" dirty="0" smtClean="0"/>
              <a:t>Sovereignty – people living within a given territory having a government must be independent from any form of external control.</a:t>
            </a:r>
          </a:p>
          <a:p>
            <a:pPr lvl="0" algn="just"/>
            <a:r>
              <a:rPr lang="en-US" dirty="0" smtClean="0"/>
              <a:t>State recognition – in contemporary practice and according to international law, a state is not a state until recognized by other states.</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States</a:t>
            </a:r>
            <a:endParaRPr lang="en-US" b="1" dirty="0"/>
          </a:p>
        </p:txBody>
      </p:sp>
      <p:sp>
        <p:nvSpPr>
          <p:cNvPr id="3" name="Content Placeholder 2"/>
          <p:cNvSpPr>
            <a:spLocks noGrp="1"/>
          </p:cNvSpPr>
          <p:nvPr>
            <p:ph idx="1"/>
          </p:nvPr>
        </p:nvSpPr>
        <p:spPr/>
        <p:txBody>
          <a:bodyPr/>
          <a:lstStyle/>
          <a:p>
            <a:pPr algn="just"/>
            <a:r>
              <a:rPr lang="en-US" dirty="0" smtClean="0"/>
              <a:t>The beliefs that there were no states in Africa before colonialism is not true. </a:t>
            </a:r>
          </a:p>
          <a:p>
            <a:pPr algn="just"/>
            <a:r>
              <a:rPr lang="en-US" dirty="0" smtClean="0"/>
              <a:t>Pre-colonial Africa had states like Egypt, </a:t>
            </a:r>
            <a:r>
              <a:rPr lang="en-US" dirty="0" err="1" smtClean="0"/>
              <a:t>Nubia</a:t>
            </a:r>
            <a:r>
              <a:rPr lang="en-US" dirty="0" smtClean="0"/>
              <a:t>, Ethiopia, Zulu, Western </a:t>
            </a:r>
            <a:r>
              <a:rPr lang="en-US" dirty="0" err="1" smtClean="0"/>
              <a:t>Sudanic</a:t>
            </a:r>
            <a:r>
              <a:rPr lang="en-US" dirty="0" smtClean="0"/>
              <a:t> States of Ghana, Mali, and Songhai, </a:t>
            </a:r>
            <a:r>
              <a:rPr lang="en-US" dirty="0" err="1" smtClean="0"/>
              <a:t>Bunyoro</a:t>
            </a:r>
            <a:r>
              <a:rPr lang="en-US" dirty="0" smtClean="0"/>
              <a:t> </a:t>
            </a:r>
            <a:r>
              <a:rPr lang="en-US" dirty="0" err="1" smtClean="0"/>
              <a:t>Kitara</a:t>
            </a:r>
            <a:r>
              <a:rPr lang="en-US" dirty="0" smtClean="0"/>
              <a:t> kingdoms of </a:t>
            </a:r>
            <a:r>
              <a:rPr lang="en-US" dirty="0" err="1" smtClean="0"/>
              <a:t>Nkore</a:t>
            </a:r>
            <a:r>
              <a:rPr lang="en-US" dirty="0" smtClean="0"/>
              <a:t>, Toro, </a:t>
            </a:r>
            <a:r>
              <a:rPr lang="en-US" dirty="0" err="1" smtClean="0"/>
              <a:t>Karagwe</a:t>
            </a:r>
            <a:r>
              <a:rPr lang="en-US" dirty="0" smtClean="0"/>
              <a:t>, Buganda, </a:t>
            </a:r>
            <a:r>
              <a:rPr lang="en-US" dirty="0" err="1" smtClean="0"/>
              <a:t>Bunyoro</a:t>
            </a:r>
            <a:r>
              <a:rPr lang="en-US" dirty="0" smtClean="0"/>
              <a:t> and Rwanda among others.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States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a:t>states in Southern Uganda date as far back as the 12</a:t>
            </a:r>
            <a:r>
              <a:rPr lang="en-US" baseline="30000" dirty="0"/>
              <a:t>th</a:t>
            </a:r>
            <a:r>
              <a:rPr lang="en-US" dirty="0"/>
              <a:t> century. There </a:t>
            </a:r>
            <a:r>
              <a:rPr lang="en-US" dirty="0" smtClean="0"/>
              <a:t>were states </a:t>
            </a:r>
            <a:r>
              <a:rPr lang="en-US" dirty="0"/>
              <a:t>in Uganda before </a:t>
            </a:r>
            <a:r>
              <a:rPr lang="en-US" dirty="0" smtClean="0"/>
              <a:t>colonization some of them mentioned above. </a:t>
            </a:r>
            <a:r>
              <a:rPr lang="en-US" dirty="0"/>
              <a:t>E.g the Batembuzi whose origin is still obsecure and they were state founders as the name suggests. </a:t>
            </a:r>
            <a:endParaRPr lang="en-US" dirty="0" smtClean="0"/>
          </a:p>
          <a:p>
            <a:pPr algn="just"/>
            <a:r>
              <a:rPr lang="en-US" dirty="0"/>
              <a:t>These were followed by the </a:t>
            </a:r>
            <a:r>
              <a:rPr lang="en-US" dirty="0" err="1"/>
              <a:t>Bachwezi</a:t>
            </a:r>
            <a:r>
              <a:rPr lang="en-US" dirty="0"/>
              <a:t> in the </a:t>
            </a:r>
            <a:r>
              <a:rPr lang="en-US" dirty="0" smtClean="0"/>
              <a:t>13</a:t>
            </a:r>
            <a:r>
              <a:rPr lang="en-US" baseline="30000" dirty="0" smtClean="0"/>
              <a:t>th</a:t>
            </a:r>
            <a:r>
              <a:rPr lang="en-US" dirty="0" smtClean="0"/>
              <a:t>C </a:t>
            </a:r>
            <a:r>
              <a:rPr lang="en-US" dirty="0"/>
              <a:t>to 14</a:t>
            </a:r>
            <a:r>
              <a:rPr lang="en-US" baseline="30000" dirty="0"/>
              <a:t>th</a:t>
            </a:r>
            <a:r>
              <a:rPr lang="en-US" dirty="0"/>
              <a:t> C whose rulers included </a:t>
            </a:r>
            <a:r>
              <a:rPr lang="en-US" dirty="0" err="1"/>
              <a:t>Ndahura</a:t>
            </a:r>
            <a:r>
              <a:rPr lang="en-US" dirty="0"/>
              <a:t>, </a:t>
            </a:r>
            <a:r>
              <a:rPr lang="en-US" dirty="0" err="1" smtClean="0"/>
              <a:t>Mulindwa</a:t>
            </a:r>
            <a:r>
              <a:rPr lang="en-US" dirty="0" smtClean="0"/>
              <a:t>, </a:t>
            </a:r>
            <a:r>
              <a:rPr lang="en-US" dirty="0" err="1" smtClean="0"/>
              <a:t>Wamala</a:t>
            </a:r>
            <a:r>
              <a:rPr lang="en-US" dirty="0" smtClean="0"/>
              <a:t> </a:t>
            </a:r>
            <a:r>
              <a:rPr lang="en-US" dirty="0"/>
              <a:t>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States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They </a:t>
            </a:r>
            <a:r>
              <a:rPr lang="en-US" dirty="0"/>
              <a:t>established an empire extending up to Kenya (</a:t>
            </a:r>
            <a:r>
              <a:rPr lang="en-US" dirty="0" err="1"/>
              <a:t>Wanga</a:t>
            </a:r>
            <a:r>
              <a:rPr lang="en-US" dirty="0"/>
              <a:t> kingdom), Tanzania, Burundi, Rwanda with the headquarters at </a:t>
            </a:r>
            <a:r>
              <a:rPr lang="en-US" dirty="0" err="1"/>
              <a:t>Bigo</a:t>
            </a:r>
            <a:r>
              <a:rPr lang="en-US" dirty="0"/>
              <a:t>.</a:t>
            </a:r>
          </a:p>
          <a:p>
            <a:pPr algn="just"/>
            <a:r>
              <a:rPr lang="en-US" dirty="0" smtClean="0"/>
              <a:t>Around </a:t>
            </a:r>
            <a:r>
              <a:rPr lang="en-US" dirty="0"/>
              <a:t>1500 A.D the </a:t>
            </a:r>
            <a:r>
              <a:rPr lang="en-US" dirty="0" err="1"/>
              <a:t>Bachwezi</a:t>
            </a:r>
            <a:r>
              <a:rPr lang="en-US" dirty="0"/>
              <a:t> empire collapsed and there emerged states like Buganda, </a:t>
            </a:r>
            <a:r>
              <a:rPr lang="en-US" dirty="0" err="1"/>
              <a:t>Nkore</a:t>
            </a:r>
            <a:r>
              <a:rPr lang="en-US" dirty="0"/>
              <a:t>, </a:t>
            </a:r>
            <a:r>
              <a:rPr lang="en-US" dirty="0" err="1"/>
              <a:t>Kooki</a:t>
            </a:r>
            <a:r>
              <a:rPr lang="en-US" dirty="0"/>
              <a:t>, </a:t>
            </a:r>
            <a:r>
              <a:rPr lang="en-US" dirty="0" err="1"/>
              <a:t>Bunyoro</a:t>
            </a:r>
            <a:r>
              <a:rPr lang="en-US" dirty="0"/>
              <a:t>, </a:t>
            </a:r>
            <a:r>
              <a:rPr lang="en-US" dirty="0" err="1"/>
              <a:t>Busoga</a:t>
            </a:r>
            <a:r>
              <a:rPr lang="en-US" dirty="0"/>
              <a:t> etc</a:t>
            </a:r>
            <a:r>
              <a:rPr lang="en-US" dirty="0" smtClean="0"/>
              <a:t>.</a:t>
            </a:r>
          </a:p>
          <a:p>
            <a:pPr algn="just"/>
            <a:r>
              <a:rPr lang="en-US" dirty="0"/>
              <a:t>The colonial writers tended to attribute the emergence of states in this region to exogenous factors to this region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States</a:t>
            </a:r>
            <a:endParaRPr lang="en-US" dirty="0"/>
          </a:p>
        </p:txBody>
      </p:sp>
      <p:sp>
        <p:nvSpPr>
          <p:cNvPr id="3" name="Content Placeholder 2"/>
          <p:cNvSpPr>
            <a:spLocks noGrp="1"/>
          </p:cNvSpPr>
          <p:nvPr>
            <p:ph idx="1"/>
          </p:nvPr>
        </p:nvSpPr>
        <p:spPr/>
        <p:txBody>
          <a:bodyPr/>
          <a:lstStyle/>
          <a:p>
            <a:pPr algn="just"/>
            <a:r>
              <a:rPr lang="en-US" dirty="0"/>
              <a:t>The emergence of states was attributed to the influence of migrant races of European </a:t>
            </a:r>
            <a:r>
              <a:rPr lang="en-US" dirty="0" smtClean="0"/>
              <a:t>origin</a:t>
            </a:r>
          </a:p>
          <a:p>
            <a:pPr algn="just"/>
            <a:r>
              <a:rPr lang="en-US" dirty="0" smtClean="0"/>
              <a:t>Carried </a:t>
            </a:r>
            <a:r>
              <a:rPr lang="en-US" dirty="0"/>
              <a:t>by racists attitudes, they claimed that the advanced political systems, iron working must have been introduced by people from North Africa who have their origin in Europe.</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State Formation</a:t>
            </a:r>
            <a:endParaRPr lang="en-US" b="1" dirty="0"/>
          </a:p>
        </p:txBody>
      </p:sp>
      <p:sp>
        <p:nvSpPr>
          <p:cNvPr id="3" name="Content Placeholder 2"/>
          <p:cNvSpPr>
            <a:spLocks noGrp="1"/>
          </p:cNvSpPr>
          <p:nvPr>
            <p:ph idx="1"/>
          </p:nvPr>
        </p:nvSpPr>
        <p:spPr/>
        <p:txBody>
          <a:bodyPr/>
          <a:lstStyle/>
          <a:p>
            <a:pPr>
              <a:buNone/>
            </a:pPr>
            <a:r>
              <a:rPr lang="en-US" b="1" dirty="0" smtClean="0"/>
              <a:t>1) Technology </a:t>
            </a:r>
            <a:r>
              <a:rPr lang="en-US" b="1" dirty="0"/>
              <a:t>Advancement theory </a:t>
            </a:r>
            <a:endParaRPr lang="en-US" dirty="0"/>
          </a:p>
          <a:p>
            <a:pPr algn="just"/>
            <a:r>
              <a:rPr lang="en-US" dirty="0"/>
              <a:t>When society advanced in technology </a:t>
            </a:r>
            <a:r>
              <a:rPr lang="en-US" dirty="0" smtClean="0"/>
              <a:t>e.g. </a:t>
            </a:r>
            <a:r>
              <a:rPr lang="en-US" dirty="0"/>
              <a:t>with the invention of fire, followed by iron working, man was </a:t>
            </a:r>
            <a:r>
              <a:rPr lang="en-US" dirty="0" smtClean="0"/>
              <a:t>able </a:t>
            </a:r>
            <a:r>
              <a:rPr lang="en-US" dirty="0"/>
              <a:t>to have tools at his disposal which he used not to have before. Man used these tools to his advantage – with fire, man could eat roasted meat which he never </a:t>
            </a:r>
            <a:r>
              <a:rPr lang="en-US" dirty="0" smtClean="0"/>
              <a:t>used to do.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1917</Words>
  <Application>Microsoft Office PowerPoint</Application>
  <PresentationFormat>On-screen Show (4:3)</PresentationFormat>
  <Paragraphs>121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PRE-COLONIAL STATE FORMATION IN AFRICA</vt:lpstr>
      <vt:lpstr>PRE-COLONIAL STATE FORMATION</vt:lpstr>
      <vt:lpstr>Characteristics of a State</vt:lpstr>
      <vt:lpstr>Characteristics of a State</vt:lpstr>
      <vt:lpstr>Pre-Colonial States</vt:lpstr>
      <vt:lpstr>Pre-Colonial States</vt:lpstr>
      <vt:lpstr>Pre-Colonial States</vt:lpstr>
      <vt:lpstr>Pre-Colonial States</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 Theories of State Formation Criticisms of the Divine Theory </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lpstr>Theories of State 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PRE-COLONIAL STATE FORMATION</dc:title>
  <dc:creator>HP</dc:creator>
  <cp:lastModifiedBy>Ahimbisibwe Frank</cp:lastModifiedBy>
  <cp:revision>24</cp:revision>
  <dcterms:created xsi:type="dcterms:W3CDTF">2016-02-23T06:14:19Z</dcterms:created>
  <dcterms:modified xsi:type="dcterms:W3CDTF">2017-01-25T10:09:23Z</dcterms:modified>
</cp:coreProperties>
</file>