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73" r:id="rId4"/>
    <p:sldId id="258" r:id="rId5"/>
    <p:sldId id="259" r:id="rId6"/>
    <p:sldId id="264" r:id="rId7"/>
    <p:sldId id="261" r:id="rId8"/>
    <p:sldId id="262" r:id="rId9"/>
    <p:sldId id="263" r:id="rId10"/>
    <p:sldId id="272" r:id="rId11"/>
    <p:sldId id="271" r:id="rId12"/>
    <p:sldId id="265" r:id="rId13"/>
    <p:sldId id="266" r:id="rId14"/>
    <p:sldId id="267"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656615-4F4D-4121-A698-34611259BBDD}"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6D949-B672-4840-B3A7-BD501FD24F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56615-4F4D-4121-A698-34611259BBDD}"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6D949-B672-4840-B3A7-BD501FD24F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56615-4F4D-4121-A698-34611259BBDD}"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6D949-B672-4840-B3A7-BD501FD24F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56615-4F4D-4121-A698-34611259BBDD}"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6D949-B672-4840-B3A7-BD501FD24F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656615-4F4D-4121-A698-34611259BBDD}"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6D949-B672-4840-B3A7-BD501FD24F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656615-4F4D-4121-A698-34611259BBDD}"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6D949-B672-4840-B3A7-BD501FD24F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656615-4F4D-4121-A698-34611259BBDD}" type="datetimeFigureOut">
              <a:rPr lang="en-US" smtClean="0"/>
              <a:pPr/>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36D949-B672-4840-B3A7-BD501FD24F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656615-4F4D-4121-A698-34611259BBDD}" type="datetimeFigureOut">
              <a:rPr lang="en-US" smtClean="0"/>
              <a:pPr/>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36D949-B672-4840-B3A7-BD501FD24F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56615-4F4D-4121-A698-34611259BBDD}" type="datetimeFigureOut">
              <a:rPr lang="en-US" smtClean="0"/>
              <a:pPr/>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36D949-B672-4840-B3A7-BD501FD24F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656615-4F4D-4121-A698-34611259BBDD}"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6D949-B672-4840-B3A7-BD501FD24F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656615-4F4D-4121-A698-34611259BBDD}"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6D949-B672-4840-B3A7-BD501FD24F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56615-4F4D-4121-A698-34611259BBDD}" type="datetimeFigureOut">
              <a:rPr lang="en-US" smtClean="0"/>
              <a:pPr/>
              <a:t>2/20/2018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6D949-B672-4840-B3A7-BD501FD24F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DVS 1203 POLITICAL ECONOMY OF AFRICA AND DEVELOPMENT</a:t>
            </a:r>
            <a:endParaRPr lang="en-US" b="1" dirty="0"/>
          </a:p>
        </p:txBody>
      </p:sp>
      <p:sp>
        <p:nvSpPr>
          <p:cNvPr id="3" name="Content Placeholder 2"/>
          <p:cNvSpPr>
            <a:spLocks noGrp="1"/>
          </p:cNvSpPr>
          <p:nvPr>
            <p:ph idx="1"/>
          </p:nvPr>
        </p:nvSpPr>
        <p:spPr/>
        <p:txBody>
          <a:bodyPr>
            <a:normAutofit/>
          </a:bodyPr>
          <a:lstStyle/>
          <a:p>
            <a:r>
              <a:rPr lang="en-US" b="1" dirty="0" smtClean="0"/>
              <a:t>TOPIC: SLAVE TRADE AND ITS IMPACT ON AFRICA</a:t>
            </a:r>
          </a:p>
          <a:p>
            <a:r>
              <a:rPr lang="en-US" b="1" dirty="0" smtClean="0"/>
              <a:t>Readings:</a:t>
            </a:r>
          </a:p>
          <a:p>
            <a:pPr algn="just">
              <a:buNone/>
            </a:pPr>
            <a:r>
              <a:rPr lang="en-US" dirty="0" smtClean="0"/>
              <a:t>1) Walter Rodney (1972), How Europe Underdeveloped Africa, London, Bogle-L’Ouverture Publications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IMPACT OF SLAVE TRADE ON AFRICA</a:t>
            </a:r>
            <a:endParaRPr lang="en-US" dirty="0"/>
          </a:p>
        </p:txBody>
      </p:sp>
      <p:sp>
        <p:nvSpPr>
          <p:cNvPr id="3" name="Content Placeholder 2"/>
          <p:cNvSpPr>
            <a:spLocks noGrp="1"/>
          </p:cNvSpPr>
          <p:nvPr>
            <p:ph idx="1"/>
          </p:nvPr>
        </p:nvSpPr>
        <p:spPr/>
        <p:txBody>
          <a:bodyPr/>
          <a:lstStyle/>
          <a:p>
            <a:pPr algn="just"/>
            <a:r>
              <a:rPr lang="en-US" dirty="0" smtClean="0"/>
              <a:t>Labor was drawn off from agriculture and conditions became unsettled. For example Dahomey, which in the 16</a:t>
            </a:r>
            <a:r>
              <a:rPr lang="en-US" baseline="30000" dirty="0" smtClean="0"/>
              <a:t>th</a:t>
            </a:r>
            <a:r>
              <a:rPr lang="en-US" dirty="0" smtClean="0"/>
              <a:t> century, was known for exporting food to parts of what is now Togo, was suffering from famine in the 19</a:t>
            </a:r>
            <a:r>
              <a:rPr lang="en-US" baseline="30000" dirty="0" smtClean="0"/>
              <a:t>th</a:t>
            </a:r>
            <a:r>
              <a:rPr lang="en-US" dirty="0" smtClean="0"/>
              <a:t> century.</a:t>
            </a:r>
          </a:p>
          <a:p>
            <a:pPr algn="just"/>
            <a:r>
              <a:rPr lang="en-US" dirty="0" smtClean="0"/>
              <a:t>This was true of other areas in West, East and Central Africa.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IMPACT OF SLAVE TRADE ON AFRICA</a:t>
            </a:r>
            <a:endParaRPr lang="en-US" dirty="0"/>
          </a:p>
        </p:txBody>
      </p:sp>
      <p:sp>
        <p:nvSpPr>
          <p:cNvPr id="3" name="Content Placeholder 2"/>
          <p:cNvSpPr>
            <a:spLocks noGrp="1"/>
          </p:cNvSpPr>
          <p:nvPr>
            <p:ph idx="1"/>
          </p:nvPr>
        </p:nvSpPr>
        <p:spPr/>
        <p:txBody>
          <a:bodyPr>
            <a:normAutofit/>
          </a:bodyPr>
          <a:lstStyle/>
          <a:p>
            <a:pPr algn="just"/>
            <a:r>
              <a:rPr lang="en-US" dirty="0" smtClean="0"/>
              <a:t>It hampered Africa’s mercantilist economy by halting its capacity to be transformed.</a:t>
            </a:r>
          </a:p>
          <a:p>
            <a:pPr algn="just"/>
            <a:r>
              <a:rPr lang="en-US" dirty="0" smtClean="0"/>
              <a:t>As Walter Rodney has shown, the trade affected Africa’s economy by bringing about a loss of industry, skills, technological invention and production of Africans. Africans were taken to work for Americas and Europe instead of developing their continent.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IMPACT OF SLAVE TRADE ON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Moreover</a:t>
            </a:r>
            <a:r>
              <a:rPr lang="en-US" dirty="0"/>
              <a:t>, it started the systemic and continuous process of economic exploitation and social and political fragmentation that Europeans later institutionalized through colonization and </a:t>
            </a:r>
            <a:r>
              <a:rPr lang="en-US" dirty="0" smtClean="0"/>
              <a:t>neo-colonization</a:t>
            </a:r>
            <a:r>
              <a:rPr lang="en-US" dirty="0"/>
              <a:t>. </a:t>
            </a:r>
            <a:r>
              <a:rPr lang="en-US" dirty="0" smtClean="0"/>
              <a:t>Slave trade weakened African societies as able bodied men and women were taken out as slaves. Africans were later to be defeated in their resistance against colonialists having lost the people that would have defended Africa.</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IMPACT OF SLAVE TRADE ON AFRICA</a:t>
            </a:r>
            <a:endParaRPr lang="en-US" dirty="0"/>
          </a:p>
        </p:txBody>
      </p:sp>
      <p:sp>
        <p:nvSpPr>
          <p:cNvPr id="3" name="Content Placeholder 2"/>
          <p:cNvSpPr>
            <a:spLocks noGrp="1"/>
          </p:cNvSpPr>
          <p:nvPr>
            <p:ph idx="1"/>
          </p:nvPr>
        </p:nvSpPr>
        <p:spPr/>
        <p:txBody>
          <a:bodyPr/>
          <a:lstStyle/>
          <a:p>
            <a:pPr algn="just"/>
            <a:r>
              <a:rPr lang="en-US" dirty="0"/>
              <a:t>Furthermore, the Atlantic trade led to the formation of semi-feudal classes in Africa that collaborated with Europeans to sanction the oppression of their own people. These classes came from the African aristocracy and middlemen who facilitated the capture and sale of Africans and made substantial gains from the </a:t>
            </a:r>
            <a:r>
              <a:rPr lang="en-US" dirty="0" smtClean="0"/>
              <a:t>trade.</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IMPACT OF SLAVE TRADE ON AFRICA</a:t>
            </a:r>
            <a:endParaRPr lang="en-US" dirty="0"/>
          </a:p>
        </p:txBody>
      </p:sp>
      <p:sp>
        <p:nvSpPr>
          <p:cNvPr id="3" name="Content Placeholder 2"/>
          <p:cNvSpPr>
            <a:spLocks noGrp="1"/>
          </p:cNvSpPr>
          <p:nvPr>
            <p:ph idx="1"/>
          </p:nvPr>
        </p:nvSpPr>
        <p:spPr/>
        <p:txBody>
          <a:bodyPr/>
          <a:lstStyle/>
          <a:p>
            <a:pPr algn="just"/>
            <a:r>
              <a:rPr lang="en-US" dirty="0"/>
              <a:t>In addition to the Africans captured and sold, many were killed during raids. About two-thirds of those taken were men between the ages of 18 and 30. Slave traders chose young, strong, healthy people, leaving few behind to lead families and villages. African cities and towns did not have enough workers. Family structures were </a:t>
            </a:r>
            <a:r>
              <a:rPr lang="en-US" dirty="0" smtClean="0"/>
              <a:t>destroyed.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IMPACT OF SLAVE TRADE ON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It should also be noted that Africa had trading systems which had developed over hundreds of years – well before Europeans ever arrived on their shores. Europeans destroyed these systems in large areas of Africa when they developed the trade in enslaved Africans.</a:t>
            </a:r>
          </a:p>
          <a:p>
            <a:pPr algn="just"/>
            <a:r>
              <a:rPr lang="en-US" dirty="0" smtClean="0"/>
              <a:t>Local systems were badly affected and overwhelmed by the demands of the new trade in enslaved Africans. </a:t>
            </a: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IMPACT OF SLAVE TRADE ON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a:t>Slave trading undermined the ‘Gold Coast’ economy of </a:t>
            </a:r>
            <a:r>
              <a:rPr lang="en-US" dirty="0" smtClean="0"/>
              <a:t>West </a:t>
            </a:r>
            <a:r>
              <a:rPr lang="en-US" dirty="0"/>
              <a:t>Africa. It destroyed the gold trade which had flourished in </a:t>
            </a:r>
            <a:r>
              <a:rPr lang="en-US" dirty="0" smtClean="0"/>
              <a:t>African </a:t>
            </a:r>
            <a:r>
              <a:rPr lang="en-US" dirty="0"/>
              <a:t>kingdoms (Western </a:t>
            </a:r>
            <a:r>
              <a:rPr lang="en-US" dirty="0" err="1"/>
              <a:t>Sudanic</a:t>
            </a:r>
            <a:r>
              <a:rPr lang="en-US" dirty="0"/>
              <a:t> States). Slave raiding and kidnapping made it unsafe to mine the land or to travel with gold. </a:t>
            </a:r>
            <a:endParaRPr lang="en-US" dirty="0" smtClean="0"/>
          </a:p>
          <a:p>
            <a:pPr algn="just"/>
            <a:r>
              <a:rPr lang="en-US" dirty="0" smtClean="0"/>
              <a:t>Also the </a:t>
            </a:r>
            <a:r>
              <a:rPr lang="en-US" dirty="0"/>
              <a:t>Europeans’ demand for slaves made raiding for captives more profitable than gold mining.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IMPACT OF SLAVE TRADE ON AFRICA</a:t>
            </a:r>
            <a:endParaRPr lang="en-US" dirty="0"/>
          </a:p>
        </p:txBody>
      </p:sp>
      <p:sp>
        <p:nvSpPr>
          <p:cNvPr id="3" name="Content Placeholder 2"/>
          <p:cNvSpPr>
            <a:spLocks noGrp="1"/>
          </p:cNvSpPr>
          <p:nvPr>
            <p:ph idx="1"/>
          </p:nvPr>
        </p:nvSpPr>
        <p:spPr/>
        <p:txBody>
          <a:bodyPr>
            <a:normAutofit/>
          </a:bodyPr>
          <a:lstStyle/>
          <a:p>
            <a:pPr algn="just"/>
            <a:r>
              <a:rPr lang="en-US" dirty="0"/>
              <a:t>The transatlantic slave trade encouraged Africans to wage war against one another and conduct raids, instead of building more peaceful links</a:t>
            </a:r>
            <a:r>
              <a:rPr lang="en-US" dirty="0" smtClean="0"/>
              <a:t>. This promoted rivalries, conflicts and violence between the raiders (those who raided African societies for slaves) and the victims (those that were captured and sold as slaves). African societies turned into “Man eat Man” societies. </a:t>
            </a:r>
            <a:r>
              <a:rPr lang="en-US" dirty="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Readings Cont’d</a:t>
            </a:r>
            <a:endParaRPr lang="en-US" b="1" dirty="0"/>
          </a:p>
        </p:txBody>
      </p:sp>
      <p:sp>
        <p:nvSpPr>
          <p:cNvPr id="3" name="Content Placeholder 2"/>
          <p:cNvSpPr>
            <a:spLocks noGrp="1"/>
          </p:cNvSpPr>
          <p:nvPr>
            <p:ph idx="1"/>
          </p:nvPr>
        </p:nvSpPr>
        <p:spPr/>
        <p:txBody>
          <a:bodyPr>
            <a:normAutofit lnSpcReduction="10000"/>
          </a:bodyPr>
          <a:lstStyle/>
          <a:p>
            <a:pPr algn="just">
              <a:buNone/>
            </a:pPr>
            <a:r>
              <a:rPr lang="en-US" dirty="0" smtClean="0"/>
              <a:t>2)M’BAYE </a:t>
            </a:r>
            <a:r>
              <a:rPr lang="en-US" dirty="0" err="1" smtClean="0"/>
              <a:t>Babacar</a:t>
            </a:r>
            <a:r>
              <a:rPr lang="en-US" dirty="0" smtClean="0"/>
              <a:t>  (2006), ‘The Economic, Political, and Social Impact of the Atlantic Slave Trade on Africa’, </a:t>
            </a:r>
            <a:r>
              <a:rPr lang="en-US" i="1" dirty="0" smtClean="0"/>
              <a:t>The European Legacy</a:t>
            </a:r>
            <a:r>
              <a:rPr lang="en-US" dirty="0" smtClean="0"/>
              <a:t>, Vol. 11, No. 6, pp. 607–622.</a:t>
            </a:r>
          </a:p>
          <a:p>
            <a:pPr algn="just">
              <a:buNone/>
            </a:pPr>
            <a:endParaRPr lang="en-US" dirty="0" smtClean="0"/>
          </a:p>
          <a:p>
            <a:pPr algn="just">
              <a:buNone/>
            </a:pPr>
            <a:r>
              <a:rPr lang="en-US" dirty="0" smtClean="0"/>
              <a:t>3)Klein Martin A (1990), ‘The Impact of the Atlantic Slave Trade on the Societies of the Western Sudan’, </a:t>
            </a:r>
            <a:r>
              <a:rPr lang="en-US" i="1" dirty="0" smtClean="0"/>
              <a:t>Social Science History</a:t>
            </a:r>
            <a:r>
              <a:rPr lang="en-US" dirty="0" smtClean="0"/>
              <a:t>, Vol. 14, No. 2 (Summer), pp. 231-253.</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TRANS ATLANTIC SLAVE TRADE</a:t>
            </a:r>
            <a:endParaRPr lang="en-US" dirty="0"/>
          </a:p>
        </p:txBody>
      </p:sp>
      <p:sp>
        <p:nvSpPr>
          <p:cNvPr id="3" name="Content Placeholder 2"/>
          <p:cNvSpPr>
            <a:spLocks noGrp="1"/>
          </p:cNvSpPr>
          <p:nvPr>
            <p:ph idx="1"/>
          </p:nvPr>
        </p:nvSpPr>
        <p:spPr/>
        <p:txBody>
          <a:bodyPr/>
          <a:lstStyle/>
          <a:p>
            <a:pPr algn="just"/>
            <a:r>
              <a:rPr lang="en-US" dirty="0" smtClean="0"/>
              <a:t>Slavery existed in Africa long before Europeans arrived, but we could refer to it as unfree labor. It was not intensive as it was in Europe.  Rulers in Mali and Songhai in West Africa for instance had a number of slaves who worked as servants, soldiers, and farm workers. Villages raided one another to take captives and sell them. Often, a slave could work to earn his or her freedom. </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TRANS ATLANTIC SLAVE TRADE</a:t>
            </a:r>
            <a:endParaRPr lang="en-US" dirty="0"/>
          </a:p>
        </p:txBody>
      </p:sp>
      <p:sp>
        <p:nvSpPr>
          <p:cNvPr id="3" name="Content Placeholder 2"/>
          <p:cNvSpPr>
            <a:spLocks noGrp="1"/>
          </p:cNvSpPr>
          <p:nvPr>
            <p:ph idx="1"/>
          </p:nvPr>
        </p:nvSpPr>
        <p:spPr/>
        <p:txBody>
          <a:bodyPr/>
          <a:lstStyle/>
          <a:p>
            <a:pPr algn="just"/>
            <a:r>
              <a:rPr lang="en-US" dirty="0"/>
              <a:t>Starting from the arrival of Portuguese ships on west African shores in 1444, the Europeans set up an elaborate triangular trading system to transport enslaved Africans, import plantation produce, and export European goods to both Africa and the Americas. This type of trade devastated African life and society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TRANS ATLANTIC SLAVE TRADE</a:t>
            </a:r>
            <a:endParaRPr lang="en-US" dirty="0"/>
          </a:p>
        </p:txBody>
      </p:sp>
      <p:sp>
        <p:nvSpPr>
          <p:cNvPr id="3" name="Content Placeholder 2"/>
          <p:cNvSpPr>
            <a:spLocks noGrp="1"/>
          </p:cNvSpPr>
          <p:nvPr>
            <p:ph idx="1"/>
          </p:nvPr>
        </p:nvSpPr>
        <p:spPr/>
        <p:txBody>
          <a:bodyPr/>
          <a:lstStyle/>
          <a:p>
            <a:pPr algn="just"/>
            <a:r>
              <a:rPr lang="en-US" dirty="0"/>
              <a:t>They raided towns to capture unwilling Africans. Some Africans captured in wars were sold to European traders by other Africans. </a:t>
            </a:r>
            <a:endParaRPr lang="en-US" dirty="0" smtClean="0"/>
          </a:p>
          <a:p>
            <a:pPr algn="just"/>
            <a:r>
              <a:rPr lang="en-US" dirty="0" smtClean="0"/>
              <a:t>One </a:t>
            </a:r>
            <a:r>
              <a:rPr lang="en-US" dirty="0"/>
              <a:t>estimate is that 10 to 12 million Africans were forced into slavery and sent to European colonies in North and South America from 1520 to 1860. Many more were captured but died of disease or starvation before arriving.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TRANS ATLANTIC SLAVE TRADE</a:t>
            </a:r>
            <a:endParaRPr lang="en-US" dirty="0"/>
          </a:p>
        </p:txBody>
      </p:sp>
      <p:sp>
        <p:nvSpPr>
          <p:cNvPr id="3" name="Content Placeholder 2"/>
          <p:cNvSpPr>
            <a:spLocks noGrp="1"/>
          </p:cNvSpPr>
          <p:nvPr>
            <p:ph idx="1"/>
          </p:nvPr>
        </p:nvSpPr>
        <p:spPr/>
        <p:txBody>
          <a:bodyPr/>
          <a:lstStyle/>
          <a:p>
            <a:pPr algn="just"/>
            <a:r>
              <a:rPr lang="en-US" dirty="0" smtClean="0"/>
              <a:t>About 1750, movements to stop the slave trade had begun. By 1808, the United States, the United Kingdom, and Denmark had made it illegal to bring in slaves from Africa. However, it would take longer for countries to make owning a slave illegal.</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IMPACT OF SLAVE TRADE ON AFRICA</a:t>
            </a:r>
            <a:endParaRPr lang="en-US" b="1" dirty="0"/>
          </a:p>
        </p:txBody>
      </p:sp>
      <p:sp>
        <p:nvSpPr>
          <p:cNvPr id="3" name="Content Placeholder 2"/>
          <p:cNvSpPr>
            <a:spLocks noGrp="1"/>
          </p:cNvSpPr>
          <p:nvPr>
            <p:ph idx="1"/>
          </p:nvPr>
        </p:nvSpPr>
        <p:spPr/>
        <p:txBody>
          <a:bodyPr>
            <a:normAutofit lnSpcReduction="10000"/>
          </a:bodyPr>
          <a:lstStyle/>
          <a:p>
            <a:pPr algn="just"/>
            <a:r>
              <a:rPr lang="en-US" dirty="0"/>
              <a:t>The arrival of Europeans on the West African Coast and their establishment of slave ports in various parts of the continent triggered a continuous process of exploitation of Africa’s human resources, labor, and commodities</a:t>
            </a:r>
            <a:r>
              <a:rPr lang="en-US" dirty="0" smtClean="0"/>
              <a:t>.</a:t>
            </a:r>
          </a:p>
          <a:p>
            <a:pPr algn="just"/>
            <a:r>
              <a:rPr lang="en-US" dirty="0"/>
              <a:t>Yet Europeans benefited from the Atlantic trade the most, since the commerce allowed them to amass the raw materials that fed their Industrial </a:t>
            </a:r>
            <a:r>
              <a:rPr lang="en-US" dirty="0" smtClean="0"/>
              <a:t>Revolution.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IMPACT OF SLAVE TRADE ON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This was at </a:t>
            </a:r>
            <a:r>
              <a:rPr lang="en-US" dirty="0"/>
              <a:t>the </a:t>
            </a:r>
            <a:r>
              <a:rPr lang="en-US" dirty="0" smtClean="0"/>
              <a:t>expense </a:t>
            </a:r>
            <a:r>
              <a:rPr lang="en-US" dirty="0"/>
              <a:t>of African societies whose peace and capacity to transform their modes of production into a viable entrepreneurial economy was severely halted. </a:t>
            </a:r>
            <a:endParaRPr lang="en-US" dirty="0" smtClean="0"/>
          </a:p>
          <a:p>
            <a:pPr algn="just"/>
            <a:r>
              <a:rPr lang="en-US" dirty="0" smtClean="0"/>
              <a:t>The </a:t>
            </a:r>
            <a:r>
              <a:rPr lang="en-US" dirty="0"/>
              <a:t>Atlantic trade affected the lives of millions of Africans who came from such diverse regions such as the present </a:t>
            </a:r>
            <a:r>
              <a:rPr lang="en-US" dirty="0" smtClean="0"/>
              <a:t>Senegal, </a:t>
            </a:r>
            <a:r>
              <a:rPr lang="en-US" dirty="0"/>
              <a:t>Gambia, Sierra Leone, West-Central Africa, Benin, Ghana and Nigeria.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IMPACT OF SLAVE TRADE ON AFRICA</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a:t>trade arrested Africa’s development by exploiting its technological, agricultural, and cultural skills for the development of the West only. </a:t>
            </a:r>
            <a:r>
              <a:rPr lang="en-US" dirty="0" smtClean="0"/>
              <a:t>The consequences of slave trade on agricultural activities in West, East and Central Africa were negative.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1059</Words>
  <Application>Microsoft Office PowerPoint</Application>
  <PresentationFormat>On-screen Show (4:3)</PresentationFormat>
  <Paragraphs>45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DVS 1203 POLITICAL ECONOMY OF AFRICA AND DEVELOPMENT</vt:lpstr>
      <vt:lpstr>Readings Cont’d</vt:lpstr>
      <vt:lpstr>THE TRANS ATLANTIC SLAVE TRADE</vt:lpstr>
      <vt:lpstr>THE TRANS ATLANTIC SLAVE TRADE</vt:lpstr>
      <vt:lpstr>THE TRANS ATLANTIC SLAVE TRADE</vt:lpstr>
      <vt:lpstr>THE TRANS ATLANTIC SLAVE TRADE</vt:lpstr>
      <vt:lpstr>IMPACT OF SLAVE TRADE ON AFRICA</vt:lpstr>
      <vt:lpstr>IMPACT OF SLAVE TRADE ON AFRICA</vt:lpstr>
      <vt:lpstr>IMPACT OF SLAVE TRADE ON AFRICA</vt:lpstr>
      <vt:lpstr>IMPACT OF SLAVE TRADE ON AFRICA</vt:lpstr>
      <vt:lpstr>IMPACT OF SLAVE TRADE ON AFRICA</vt:lpstr>
      <vt:lpstr>IMPACT OF SLAVE TRADE ON AFRICA</vt:lpstr>
      <vt:lpstr>IMPACT OF SLAVE TRADE ON AFRICA</vt:lpstr>
      <vt:lpstr>IMPACT OF SLAVE TRADE ON AFRICA</vt:lpstr>
      <vt:lpstr>IMPACT OF SLAVE TRADE ON AFRICA</vt:lpstr>
      <vt:lpstr>IMPACT OF SLAVE TRADE ON AFRICA</vt:lpstr>
      <vt:lpstr>IMPACT OF SLAVE TRADE ON AFRICA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TRANS ATLANTIC SLAVE TRADE</dc:title>
  <dc:creator>HP</dc:creator>
  <cp:lastModifiedBy>Ahimbisibwe Frank</cp:lastModifiedBy>
  <cp:revision>26</cp:revision>
  <dcterms:created xsi:type="dcterms:W3CDTF">2016-02-24T09:10:33Z</dcterms:created>
  <dcterms:modified xsi:type="dcterms:W3CDTF">2018-02-20T13:20:01Z</dcterms:modified>
</cp:coreProperties>
</file>