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816A3-2713-4AF9-BEBF-65BD7847A07D}" type="datetimeFigureOut">
              <a:rPr lang="en-US" smtClean="0"/>
              <a:t>4/12/2016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AE4F1A-E768-41D7-96BB-00CF1DFA9418}"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12374F-627C-4140-9E14-9BA5944ECF81}" type="datetimeFigureOut">
              <a:rPr lang="en-US" smtClean="0"/>
              <a:t>4/12/2016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C4DBA-E4DF-4DF3-8C94-F8EBEE689A4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4C4DBA-E4DF-4DF3-8C94-F8EBEE689A4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52123E-9C3E-4BF9-86AB-6652BB5EECB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2123E-9C3E-4BF9-86AB-6652BB5EECB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2123E-9C3E-4BF9-86AB-6652BB5EECB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2123E-9C3E-4BF9-86AB-6652BB5EECB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52123E-9C3E-4BF9-86AB-6652BB5EECB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52123E-9C3E-4BF9-86AB-6652BB5EECB0}"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52123E-9C3E-4BF9-86AB-6652BB5EECB0}" type="datetimeFigureOut">
              <a:rPr lang="en-US" smtClean="0"/>
              <a:pPr/>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52123E-9C3E-4BF9-86AB-6652BB5EECB0}" type="datetimeFigureOut">
              <a:rPr lang="en-US" smtClean="0"/>
              <a:pPr/>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2123E-9C3E-4BF9-86AB-6652BB5EECB0}" type="datetimeFigureOut">
              <a:rPr lang="en-US" smtClean="0"/>
              <a:pPr/>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52123E-9C3E-4BF9-86AB-6652BB5EECB0}"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52123E-9C3E-4BF9-86AB-6652BB5EECB0}"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39CD2-A23D-4B3B-914D-FE16206095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2123E-9C3E-4BF9-86AB-6652BB5EECB0}" type="datetimeFigureOut">
              <a:rPr lang="en-US" smtClean="0"/>
              <a:pPr/>
              <a:t>4/12/2016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39CD2-A23D-4B3B-914D-FE16206095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NATIONALISM, THE DECOLONIZATION PROCESS AND INDEPENDENCE IN AFRICA</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Basically, there are two ideal types of approaches open to any colonial people struggling for independence.</a:t>
            </a:r>
          </a:p>
          <a:p>
            <a:pPr algn="just"/>
            <a:r>
              <a:rPr lang="en-US" dirty="0" smtClean="0"/>
              <a:t>The first approach was the use of diplomacy through the use of round table conferences between the colonized people and the colonial masters. Most of these independence conferences took place in the capital cities of the colonialists e.g. London, Paris e.t.c.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order to moderate opposition to their rule, the British rulers deliberately introduced constitutional reforms to accommodate the educated elites which in turn, speeded their agitation for right to fully control their affairs.</a:t>
            </a:r>
          </a:p>
          <a:p>
            <a:pPr algn="just"/>
            <a:r>
              <a:rPr lang="en-US" dirty="0" smtClean="0"/>
              <a:t>On the other hand, the French policy of direct rule consciously made African French educated elites members of the French parliament.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a:bodyPr>
          <a:lstStyle/>
          <a:p>
            <a:pPr algn="just"/>
            <a:r>
              <a:rPr lang="en-US" dirty="0" smtClean="0"/>
              <a:t>The idea was to give them a false sense that they were part of the administration of their colonies.</a:t>
            </a:r>
          </a:p>
          <a:p>
            <a:pPr algn="just"/>
            <a:r>
              <a:rPr lang="en-US" dirty="0" smtClean="0"/>
              <a:t>For instance in 1946, </a:t>
            </a:r>
            <a:r>
              <a:rPr lang="en-US" dirty="0" err="1" smtClean="0"/>
              <a:t>M.Houphouet</a:t>
            </a:r>
            <a:r>
              <a:rPr lang="en-US" dirty="0" smtClean="0"/>
              <a:t> – </a:t>
            </a:r>
            <a:r>
              <a:rPr lang="en-US" dirty="0" err="1" smtClean="0"/>
              <a:t>Boigny</a:t>
            </a:r>
            <a:r>
              <a:rPr lang="en-US" dirty="0" smtClean="0"/>
              <a:t>, who later became the President of Ivory Coast, in response to clamor for independence said: “there are no separatists on these benches…” (Nkrumah, 1965:24).</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lstStyle/>
          <a:p>
            <a:pPr>
              <a:buNone/>
            </a:pPr>
            <a:r>
              <a:rPr lang="en-US" b="1" dirty="0" smtClean="0"/>
              <a:t> (ii) Political Parties</a:t>
            </a:r>
          </a:p>
          <a:p>
            <a:pPr algn="just"/>
            <a:r>
              <a:rPr lang="en-US" dirty="0" smtClean="0"/>
              <a:t>Unlike France, Britain did not discourage her colonies from forming political parties. For example, while the first party emerged in Nigeria in 1922, no political party was formed in any French colonies until after World War II.</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(iii) Restriction of Western Education in French Colonies. </a:t>
            </a:r>
          </a:p>
          <a:p>
            <a:pPr algn="just"/>
            <a:r>
              <a:rPr lang="en-US" dirty="0" smtClean="0"/>
              <a:t>French colonial administration directly limited the spread of Western education to few Africans. Missionaries were not allowed to build schools until 1943. The only grammar school for the whole of French West Africa was ECCLE </a:t>
            </a:r>
            <a:r>
              <a:rPr lang="en-US" dirty="0" err="1" smtClean="0"/>
              <a:t>Normale</a:t>
            </a:r>
            <a:r>
              <a:rPr lang="en-US" dirty="0" smtClean="0"/>
              <a:t> </a:t>
            </a:r>
            <a:r>
              <a:rPr lang="en-US" dirty="0" err="1" smtClean="0"/>
              <a:t>Willita</a:t>
            </a:r>
            <a:r>
              <a:rPr lang="en-US" dirty="0" smtClean="0"/>
              <a:t> </a:t>
            </a:r>
            <a:r>
              <a:rPr lang="en-US" dirty="0" err="1" smtClean="0"/>
              <a:t>penty</a:t>
            </a:r>
            <a:r>
              <a:rPr lang="en-US" dirty="0" smtClean="0"/>
              <a:t> in Dakar, Senegal.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lstStyle/>
          <a:p>
            <a:pPr algn="just"/>
            <a:r>
              <a:rPr lang="en-US" dirty="0" smtClean="0"/>
              <a:t>In summary, while Britain consciously and gradually worked her colonies towards independence, France and to a greater extent, Portugal saw their colonies as extensions of the metropolitan, mother country.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DECOLONIZATION PROCESS IN AFRICA</a:t>
            </a:r>
            <a:br>
              <a:rPr lang="en-US" sz="3600" b="1" dirty="0" smtClean="0"/>
            </a:br>
            <a:r>
              <a:rPr lang="en-US" sz="2700" b="1" dirty="0" smtClean="0"/>
              <a:t>Impact of Nationalism on African Decolonization Process</a:t>
            </a:r>
            <a:r>
              <a:rPr lang="en-US" sz="3200" b="1" dirty="0" smtClean="0"/>
              <a:t/>
            </a:r>
            <a:br>
              <a:rPr lang="en-US" sz="3200" b="1" dirty="0" smtClean="0"/>
            </a:br>
            <a:endParaRPr lang="en-US" sz="3200" dirty="0"/>
          </a:p>
        </p:txBody>
      </p:sp>
      <p:sp>
        <p:nvSpPr>
          <p:cNvPr id="3" name="Content Placeholder 2"/>
          <p:cNvSpPr>
            <a:spLocks noGrp="1"/>
          </p:cNvSpPr>
          <p:nvPr>
            <p:ph idx="1"/>
          </p:nvPr>
        </p:nvSpPr>
        <p:spPr/>
        <p:txBody>
          <a:bodyPr>
            <a:normAutofit/>
          </a:bodyPr>
          <a:lstStyle/>
          <a:p>
            <a:pPr algn="just"/>
            <a:r>
              <a:rPr lang="en-US" dirty="0" smtClean="0"/>
              <a:t>The nationalist movements made a lot of impacts on the course of the decolonization process in Africa. They can be summarized as follows:</a:t>
            </a:r>
          </a:p>
          <a:p>
            <a:pPr algn="just">
              <a:buNone/>
            </a:pPr>
            <a:r>
              <a:rPr lang="en-US" dirty="0" smtClean="0"/>
              <a:t>   (</a:t>
            </a:r>
            <a:r>
              <a:rPr lang="en-US" dirty="0" err="1" smtClean="0"/>
              <a:t>i</a:t>
            </a:r>
            <a:r>
              <a:rPr lang="en-US" dirty="0" smtClean="0"/>
              <a:t>) Nationalism provided training grounds for new African political leadership in the post independence era, and also inculcated political education into the masses.</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Impact of Nationalism on African Decolonization Process</a:t>
            </a:r>
            <a:br>
              <a:rPr lang="en-US" sz="3200" b="1" dirty="0" smtClean="0"/>
            </a:br>
            <a:endParaRPr lang="en-US" sz="3200" dirty="0"/>
          </a:p>
        </p:txBody>
      </p:sp>
      <p:sp>
        <p:nvSpPr>
          <p:cNvPr id="3" name="Content Placeholder 2"/>
          <p:cNvSpPr>
            <a:spLocks noGrp="1"/>
          </p:cNvSpPr>
          <p:nvPr>
            <p:ph idx="1"/>
          </p:nvPr>
        </p:nvSpPr>
        <p:spPr/>
        <p:txBody>
          <a:bodyPr>
            <a:normAutofit/>
          </a:bodyPr>
          <a:lstStyle/>
          <a:p>
            <a:pPr algn="just">
              <a:buNone/>
            </a:pPr>
            <a:r>
              <a:rPr lang="en-US" dirty="0" smtClean="0"/>
              <a:t> (ii)The British enactment of Colonial Development and Welfare Act 1945-50 led to improvement of social amenities. It also contributed to the establishment of higher institutions, construction of roads and health institutions.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Impact of Nationalism on African Decolonization Process</a:t>
            </a:r>
            <a:br>
              <a:rPr lang="en-US" sz="3200" b="1" dirty="0" smtClean="0"/>
            </a:br>
            <a:endParaRPr lang="en-US" sz="3200" dirty="0"/>
          </a:p>
        </p:txBody>
      </p:sp>
      <p:sp>
        <p:nvSpPr>
          <p:cNvPr id="3" name="Content Placeholder 2"/>
          <p:cNvSpPr>
            <a:spLocks noGrp="1"/>
          </p:cNvSpPr>
          <p:nvPr>
            <p:ph idx="1"/>
          </p:nvPr>
        </p:nvSpPr>
        <p:spPr/>
        <p:txBody>
          <a:bodyPr>
            <a:normAutofit/>
          </a:bodyPr>
          <a:lstStyle/>
          <a:p>
            <a:pPr algn="just">
              <a:buNone/>
            </a:pPr>
            <a:r>
              <a:rPr lang="en-US" dirty="0" smtClean="0"/>
              <a:t> (iii) It accelerated progress towards independence for many African colonies. On the eve of Word War II, only Liberia, Ethiopia and Egypt were independent. By 1959, six independent African states joined the league: Sudan, Morocco, Tunisia, Libya, Ghana and Guinea. 1960, African Year of independence witnessed the granting of independence to seventeen African states.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Impact of Nationalism on African Decolonization Process</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(iv) Nationalism also sowed the seeds for African unity and integration.</a:t>
            </a:r>
          </a:p>
          <a:p>
            <a:pPr algn="just"/>
            <a:r>
              <a:rPr lang="en-US" dirty="0" smtClean="0"/>
              <a:t>African nationalists like Nkrumah organized the Conference of Independent African states held in Accra Ghana in 1958, and the All-Africa Peoples Conference also hosted in Ghana in the same year.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Impact of Nationalism on African Decolonization Process</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Delegates at these conferences condemned colonialism and racialism, and agreed to set up continental framework to secure independence for the remaining African colonies (</a:t>
            </a:r>
            <a:r>
              <a:rPr lang="en-US" dirty="0" err="1" smtClean="0"/>
              <a:t>Okoye</a:t>
            </a:r>
            <a:r>
              <a:rPr lang="en-US" dirty="0" smtClean="0"/>
              <a:t> 1964 188 -190).</a:t>
            </a:r>
          </a:p>
          <a:p>
            <a:pPr algn="just"/>
            <a:r>
              <a:rPr lang="en-US" dirty="0" smtClean="0"/>
              <a:t>Nkrumah argued that Ghana’s independence was meaningless until all African countries had been liberated.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Examples of countries that got independence through this method include: Uganda, Nigeria, Gambia, Botswana e.t.c.</a:t>
            </a:r>
          </a:p>
          <a:p>
            <a:pPr algn="just"/>
            <a:r>
              <a:rPr lang="en-US" dirty="0" smtClean="0"/>
              <a:t>The second approach was through the use of force. Independence was won through the battle front struggle through military force to wrest power from an unwilling colonial power. Examples include: Zimbabwe, Angola, Mozambique, Namibia, Algeria e.t.c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Impact of Nationalism on African Decolonization Process</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He challenged Africans to unite as one way of defending their independence and sovereignty. Nkrumah’s ideas were later on instrumental in the formation of OAU and other regional integration blocs in Africa. </a:t>
            </a:r>
          </a:p>
          <a:p>
            <a:pPr algn="just"/>
            <a:endParaRPr lang="en-US" dirty="0"/>
          </a:p>
        </p:txBody>
      </p:sp>
      <p:pic>
        <p:nvPicPr>
          <p:cNvPr id="4" name="Picture 7" descr="nkrumah2"/>
          <p:cNvPicPr>
            <a:picLocks noChangeAspect="1" noChangeArrowheads="1"/>
          </p:cNvPicPr>
          <p:nvPr/>
        </p:nvPicPr>
        <p:blipFill>
          <a:blip r:embed="rId2"/>
          <a:srcRect/>
          <a:stretch>
            <a:fillRect/>
          </a:stretch>
        </p:blipFill>
        <p:spPr bwMode="auto">
          <a:xfrm>
            <a:off x="5638800" y="4419600"/>
            <a:ext cx="3505200" cy="3886200"/>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of Liberation</a:t>
            </a:r>
            <a:endParaRPr lang="en-US" dirty="0"/>
          </a:p>
        </p:txBody>
      </p:sp>
      <p:sp>
        <p:nvSpPr>
          <p:cNvPr id="3" name="Content Placeholder 2"/>
          <p:cNvSpPr>
            <a:spLocks noGrp="1"/>
          </p:cNvSpPr>
          <p:nvPr>
            <p:ph idx="1"/>
          </p:nvPr>
        </p:nvSpPr>
        <p:spPr/>
        <p:txBody>
          <a:bodyPr>
            <a:normAutofit/>
          </a:bodyPr>
          <a:lstStyle/>
          <a:p>
            <a:pPr algn="just"/>
            <a:r>
              <a:rPr lang="en-US" dirty="0" smtClean="0"/>
              <a:t>The experience of African Countries, more than four decades after independence, has shown that liberation is a historical process. Africans were right to have demanded for political independence, but they were wrong to have assumed that freedom would necessarily, and without additional effort, follow liberation from alien rule.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of Liberation</a:t>
            </a:r>
            <a:endParaRPr lang="en-US" dirty="0"/>
          </a:p>
        </p:txBody>
      </p:sp>
      <p:sp>
        <p:nvSpPr>
          <p:cNvPr id="3" name="Content Placeholder 2"/>
          <p:cNvSpPr>
            <a:spLocks noGrp="1"/>
          </p:cNvSpPr>
          <p:nvPr>
            <p:ph idx="1"/>
          </p:nvPr>
        </p:nvSpPr>
        <p:spPr/>
        <p:txBody>
          <a:bodyPr>
            <a:normAutofit/>
          </a:bodyPr>
          <a:lstStyle/>
          <a:p>
            <a:pPr algn="just"/>
            <a:r>
              <a:rPr lang="en-US" dirty="0" smtClean="0"/>
              <a:t>To liberate means to set free, to set free from something that inhibits action or thought. Liberation is therefore not absolute but a relative condition. For example a man can achieve physical freedom while he is still mentally enslaved. Liberation is not a single action, which can be completed at once, and celebrated annually.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of Liberation</a:t>
            </a:r>
            <a:endParaRPr lang="en-US" dirty="0"/>
          </a:p>
        </p:txBody>
      </p:sp>
      <p:sp>
        <p:nvSpPr>
          <p:cNvPr id="3" name="Content Placeholder 2"/>
          <p:cNvSpPr>
            <a:spLocks noGrp="1"/>
          </p:cNvSpPr>
          <p:nvPr>
            <p:ph idx="1"/>
          </p:nvPr>
        </p:nvSpPr>
        <p:spPr/>
        <p:txBody>
          <a:bodyPr>
            <a:normAutofit/>
          </a:bodyPr>
          <a:lstStyle/>
          <a:p>
            <a:pPr algn="just"/>
            <a:r>
              <a:rPr lang="en-US" dirty="0" smtClean="0"/>
              <a:t>For the Africans, according to </a:t>
            </a:r>
            <a:r>
              <a:rPr lang="en-US" dirty="0" err="1" smtClean="0"/>
              <a:t>Nyerere</a:t>
            </a:r>
            <a:r>
              <a:rPr lang="en-US" dirty="0" smtClean="0"/>
              <a:t>, (quoted in </a:t>
            </a:r>
            <a:r>
              <a:rPr lang="en-US" dirty="0" err="1" smtClean="0"/>
              <a:t>Otite</a:t>
            </a:r>
            <a:r>
              <a:rPr lang="en-US" dirty="0" smtClean="0"/>
              <a:t> 1978:336) liberation has four aspects: freedom from colonialism and racial minority rule; freedom from external economic domination; freedom from poverty and from injustice and oppression imposed upon Africans by Africans; and mental freedom.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of Liberation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As at today, most African countries have only achieved the first liberation, while the struggle for the other three stages is yet to begin.</a:t>
            </a:r>
          </a:p>
          <a:p>
            <a:pPr algn="just"/>
            <a:r>
              <a:rPr lang="en-US" dirty="0" smtClean="0"/>
              <a:t>According to Basil Davidson (2000: 167 –168) what occurred at independence in Africa was a mere adjustment of imperial attitudes towards educated minorities, and to their personal and collective ambitions as political elites.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of Liberation</a:t>
            </a:r>
            <a:endParaRPr lang="en-US" dirty="0"/>
          </a:p>
        </p:txBody>
      </p:sp>
      <p:sp>
        <p:nvSpPr>
          <p:cNvPr id="3" name="Content Placeholder 2"/>
          <p:cNvSpPr>
            <a:spLocks noGrp="1"/>
          </p:cNvSpPr>
          <p:nvPr>
            <p:ph idx="1"/>
          </p:nvPr>
        </p:nvSpPr>
        <p:spPr/>
        <p:txBody>
          <a:bodyPr/>
          <a:lstStyle/>
          <a:p>
            <a:pPr algn="just"/>
            <a:r>
              <a:rPr lang="en-US" dirty="0" smtClean="0"/>
              <a:t>For real and genuine transfer of power to take place, he argues, it must involve the destruction of all the pillars and structures erected by colonialism.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After independence, the immediate task of  independent African states was how to create a stable relationship between the nationalist parties and the machinery of government, inherited from the colonial powers.</a:t>
            </a:r>
          </a:p>
          <a:p>
            <a:pPr algn="just"/>
            <a:r>
              <a:rPr lang="en-US" dirty="0" smtClean="0"/>
              <a:t>Thus, the  need to be politically </a:t>
            </a:r>
            <a:r>
              <a:rPr lang="en-US" dirty="0" smtClean="0"/>
              <a:t>de-colonized </a:t>
            </a:r>
            <a:r>
              <a:rPr lang="en-US" dirty="0" smtClean="0"/>
              <a:t>was replaced by a  desire to ensure the security of the new states in order to build a new nation. </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a:bodyPr>
          <a:lstStyle/>
          <a:p>
            <a:pPr algn="just"/>
            <a:r>
              <a:rPr lang="en-US" dirty="0" smtClean="0"/>
              <a:t>For African states the European experience in nation-building provided a clear model for them to follow. What is however different in the African experience in nation-building is that unlike in Europe, the international environment has not been equally supportive.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a:bodyPr>
          <a:lstStyle/>
          <a:p>
            <a:pPr algn="just"/>
            <a:r>
              <a:rPr lang="en-US" dirty="0" smtClean="0"/>
              <a:t>Also while it took European countries centuries to nurture their nation-states to maturity; African states do not have comparable luxury of time to transform into nations.</a:t>
            </a:r>
          </a:p>
          <a:p>
            <a:pPr algn="just"/>
            <a:r>
              <a:rPr lang="en-US" dirty="0" smtClean="0"/>
              <a:t>At the point of independence, virtually all African states were at pre-industrial stage.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the European case, particularly in Britain, industrialization helped to break down existing ways of living and methods of social organization.</a:t>
            </a:r>
          </a:p>
          <a:p>
            <a:pPr algn="just"/>
            <a:r>
              <a:rPr lang="en-US" dirty="0" smtClean="0"/>
              <a:t>Industrial Revolution ensured that low productivity agriculture yielded place to high productivity manufacture, the primacy previously accorded to land - a fixed factor of production, shifted to capital, a mobile factor,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between the two approaches are those countries which combined diplomacy and military means. The colonized first applied force and later negotiated with their colonial masters for independence. Examples include Kenya where the Mau Mau movement fought the British and later the Kenyan nationalists sat on a round table with the British government in London and reached a settlement.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a:bodyPr>
          <a:lstStyle/>
          <a:p>
            <a:pPr algn="just"/>
            <a:r>
              <a:rPr lang="en-US" dirty="0" smtClean="0"/>
              <a:t>as well as the transformation of rural but </a:t>
            </a:r>
            <a:r>
              <a:rPr lang="en-US" dirty="0" err="1" smtClean="0"/>
              <a:t>dis</a:t>
            </a:r>
            <a:r>
              <a:rPr lang="en-US" dirty="0" smtClean="0"/>
              <a:t>-articulated life, into a more integrated urban society.</a:t>
            </a:r>
          </a:p>
          <a:p>
            <a:pPr algn="just"/>
            <a:r>
              <a:rPr lang="en-US" dirty="0" smtClean="0"/>
              <a:t>These positive by-products of industrialization were absent in Africa of the 1960’s, and therefore deprived the continent of the benefits of the level of take-off needed at the point of independence.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From the European experience, the development of transportation and communication systems; the drift from the village to the urban centers; the emergence of industrial towns and the spread of factory system of production, aided more integration of citizens across societal divides.</a:t>
            </a:r>
          </a:p>
          <a:p>
            <a:pPr algn="just"/>
            <a:r>
              <a:rPr lang="en-US" dirty="0" smtClean="0"/>
              <a:t>All this facilitated the process of forging national consciousness.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Jordan (1978: 10-13) called this “Integrative Nationalism”, as distinct from the Africa experience, which he labeled “Disintegrative Nationalism”.</a:t>
            </a:r>
          </a:p>
          <a:p>
            <a:pPr algn="just"/>
            <a:r>
              <a:rPr lang="en-US" dirty="0" smtClean="0"/>
              <a:t>The former serves as a unifying force, but because the latter works on the contours or the fault line of a nation-state, as it is in most African countries, it constitutes a </a:t>
            </a:r>
            <a:r>
              <a:rPr lang="en-US" dirty="0" err="1" smtClean="0"/>
              <a:t>dis</a:t>
            </a:r>
            <a:r>
              <a:rPr lang="en-US" dirty="0" smtClean="0"/>
              <a:t>-integrative, or indeed, destabilizing forces.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lstStyle/>
          <a:p>
            <a:pPr algn="just"/>
            <a:r>
              <a:rPr lang="en-US" dirty="0" smtClean="0"/>
              <a:t>With the possible exception of Tanzania where its ethnic groups (about 120) of almost equal sizes have successfully contained the pull of centrifugal forces; in most African countries, tribalism has remained the engine of ethnic consciousness, before and after independence.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Nationalism After Independence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Tutsi and Hutus acrimonies which spilled into about five African countries: Rwanda, Burundi, Uganda, Tanzania and Zaire (now Congo), and often assumed genocidal proportions, represents the extreme of the crises of nationalism in post-independent Africa (Meredith 2006: 480 –523).</a:t>
            </a:r>
          </a:p>
          <a:p>
            <a:pPr algn="just"/>
            <a:r>
              <a:rPr lang="en-US" dirty="0" smtClean="0"/>
              <a:t>Other examples include Uganda, Kenya, DRC, Sudan e.t.c. all with nationalism challenges.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Challenges of Post Colonial African States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Weak Economies</a:t>
            </a:r>
          </a:p>
          <a:p>
            <a:pPr algn="just"/>
            <a:r>
              <a:rPr lang="en-US" dirty="0" smtClean="0"/>
              <a:t>Poverty</a:t>
            </a:r>
          </a:p>
          <a:p>
            <a:pPr algn="just"/>
            <a:r>
              <a:rPr lang="en-US" dirty="0" smtClean="0"/>
              <a:t>Inherited colonial educated systems</a:t>
            </a:r>
          </a:p>
          <a:p>
            <a:pPr algn="just"/>
            <a:r>
              <a:rPr lang="en-US" dirty="0" smtClean="0"/>
              <a:t>Colonial borders which led to border disputes</a:t>
            </a:r>
          </a:p>
          <a:p>
            <a:pPr algn="just"/>
            <a:r>
              <a:rPr lang="en-US" dirty="0" smtClean="0"/>
              <a:t>Weak political structures</a:t>
            </a:r>
          </a:p>
          <a:p>
            <a:pPr algn="just"/>
            <a:r>
              <a:rPr lang="en-US" dirty="0" smtClean="0"/>
              <a:t>Neo-colonial tendencies</a:t>
            </a:r>
          </a:p>
          <a:p>
            <a:pPr algn="just"/>
            <a:r>
              <a:rPr lang="en-US" dirty="0" smtClean="0"/>
              <a:t>Cold War and the super power politics between the USA and USSR-proxy wars.</a:t>
            </a:r>
          </a:p>
          <a:p>
            <a:pPr algn="just"/>
            <a:endParaRPr lang="en-US" dirty="0" smtClean="0"/>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 of Post Colonial African States</a:t>
            </a:r>
            <a:endParaRPr lang="en-US" dirty="0"/>
          </a:p>
        </p:txBody>
      </p:sp>
      <p:sp>
        <p:nvSpPr>
          <p:cNvPr id="3" name="Content Placeholder 2"/>
          <p:cNvSpPr>
            <a:spLocks noGrp="1"/>
          </p:cNvSpPr>
          <p:nvPr>
            <p:ph idx="1"/>
          </p:nvPr>
        </p:nvSpPr>
        <p:spPr/>
        <p:txBody>
          <a:bodyPr/>
          <a:lstStyle/>
          <a:p>
            <a:r>
              <a:rPr lang="en-US" dirty="0" smtClean="0"/>
              <a:t>Coup d'états and army mutinies. For example, Ghana in 1966, army munities in East Africa in 1964, coup d'état of 1971 in Uganda e.t.c.  </a:t>
            </a:r>
          </a:p>
          <a:p>
            <a:r>
              <a:rPr lang="en-US" dirty="0" smtClean="0"/>
              <a:t>Civil wars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question may be posed: what determines a given course of action open to the colonized people? In an attempt to answer this question, a number of factors must be considered. </a:t>
            </a:r>
          </a:p>
          <a:p>
            <a:pPr algn="just"/>
            <a:r>
              <a:rPr lang="en-US" dirty="0" smtClean="0"/>
              <a:t>Perhaps the most critical relate to whether or not a given colonized people had presence or absence on its territory a sizeable colonial settlement.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Where the settler population was high like Rhodesia, Kenya and Algeria there was high resistance to nationalist struggle, but in the  colonies of Nigeria, Gold Coast, Gambia, Uganda, Tanganyika e.t.c the opposition to nationalism was less militant. </a:t>
            </a:r>
          </a:p>
          <a:p>
            <a:pPr algn="just"/>
            <a:r>
              <a:rPr lang="en-US" dirty="0" smtClean="0"/>
              <a:t>In the former category like in in Algeria, France had to face the humiliation of defeat in a war of liberation waged by armed nationalists.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lstStyle/>
          <a:p>
            <a:pPr algn="just"/>
            <a:r>
              <a:rPr lang="en-US" dirty="0" smtClean="0"/>
              <a:t>In the case of Portuguese colonies, Portugal was the first colonial master to come to Africa and the last to leave, in the mid-1970s, fifteen years after African year of Independence.</a:t>
            </a:r>
          </a:p>
          <a:p>
            <a:pPr algn="just"/>
            <a:r>
              <a:rPr lang="en-US" dirty="0" smtClean="0"/>
              <a:t>In some settler colonies, the option of Unilateral Declaration of Independence (UDI) was employed.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a:bodyPr>
          <a:lstStyle/>
          <a:p>
            <a:pPr algn="just"/>
            <a:r>
              <a:rPr lang="en-US" dirty="0" smtClean="0"/>
              <a:t>The idea was to accord dominion status to the white settlers while the blacks remained under minority white rule as Ian Smith attempted to do in Rhodesia in 1965. However, under the pressure of sanctions, Ian Smith could not sustain for long his illegal declaration of independence.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Differences in the Pace of Nationalism Between British and French Colonies</a:t>
            </a:r>
          </a:p>
          <a:p>
            <a:pPr algn="just"/>
            <a:r>
              <a:rPr lang="en-US" dirty="0" smtClean="0"/>
              <a:t>It is evident from the history of nationalism in Africa that the movement towards independence began earlier in the British colonies than the French colonies. The activities of the National Congress of British West Africa (NCBW) and the formation of the Nigerian National Democratic Party (NNDP)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DECOLONIZATION PROCESS IN AFRICA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the early 20th century were pointers to the early embrace of nationalist struggle in British colonies. Many factors accounted for this:</a:t>
            </a:r>
          </a:p>
          <a:p>
            <a:pPr algn="just">
              <a:buNone/>
            </a:pPr>
            <a:r>
              <a:rPr lang="en-US" b="1" dirty="0" smtClean="0"/>
              <a:t> (</a:t>
            </a:r>
            <a:r>
              <a:rPr lang="en-US" b="1" dirty="0" err="1" smtClean="0"/>
              <a:t>i</a:t>
            </a:r>
            <a:r>
              <a:rPr lang="en-US" b="1" dirty="0" smtClean="0"/>
              <a:t>) The British Policy of Indirect Rule </a:t>
            </a:r>
            <a:r>
              <a:rPr lang="en-US" dirty="0" smtClean="0"/>
              <a:t>. It created a division between the traditional rulers and the educated elites. Because the educated Africans were excluded from the colonial administration, they therefore portrayed the traditional rulers as agents of colonial rule.</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2042</Words>
  <Application>Microsoft Office PowerPoint</Application>
  <PresentationFormat>On-screen Show (4:3)</PresentationFormat>
  <Paragraphs>102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NATIONALISM, THE DECOLONIZATION PROCESS AND INDEPENDENCE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vt:lpstr>
      <vt:lpstr>DECOLONIZATION PROCESS IN AFRICA Impact of Nationalism on African Decolonization Process </vt:lpstr>
      <vt:lpstr> Impact of Nationalism on African Decolonization Process </vt:lpstr>
      <vt:lpstr> Impact of Nationalism on African Decolonization Process </vt:lpstr>
      <vt:lpstr> Impact of Nationalism on African Decolonization Process </vt:lpstr>
      <vt:lpstr> Impact of Nationalism on African Decolonization Process </vt:lpstr>
      <vt:lpstr> Impact of Nationalism on African Decolonization Process </vt:lpstr>
      <vt:lpstr>Process of Liberation</vt:lpstr>
      <vt:lpstr>Process of Liberation</vt:lpstr>
      <vt:lpstr>Process of Liberation</vt:lpstr>
      <vt:lpstr>Process of Liberation</vt:lpstr>
      <vt:lpstr>Process of Liberation</vt:lpstr>
      <vt:lpstr>Nationalism After Independence</vt:lpstr>
      <vt:lpstr>Nationalism After Independence</vt:lpstr>
      <vt:lpstr>Nationalism After Independence</vt:lpstr>
      <vt:lpstr>Nationalism After Independence</vt:lpstr>
      <vt:lpstr>Nationalism After Independence</vt:lpstr>
      <vt:lpstr>Nationalism After Independence</vt:lpstr>
      <vt:lpstr>Nationalism After Independence</vt:lpstr>
      <vt:lpstr>Nationalism After Independence</vt:lpstr>
      <vt:lpstr>Nationalism After Independence</vt:lpstr>
      <vt:lpstr>Other Challenges of Post Colonial African States</vt:lpstr>
      <vt:lpstr>Challenges of Post Colonial African States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NATIONALISM AND THE DECOLONIZATION PROCESS IN AFRICA</dc:title>
  <dc:creator>HP</dc:creator>
  <cp:lastModifiedBy>HP</cp:lastModifiedBy>
  <cp:revision>51</cp:revision>
  <dcterms:created xsi:type="dcterms:W3CDTF">2016-03-25T20:10:45Z</dcterms:created>
  <dcterms:modified xsi:type="dcterms:W3CDTF">2016-04-12T13:33:38Z</dcterms:modified>
</cp:coreProperties>
</file>