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270" r:id="rId14"/>
    <p:sldId id="272" r:id="rId15"/>
    <p:sldId id="276" r:id="rId16"/>
    <p:sldId id="277"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7F04E2F-C8F9-476B-AB72-6D23A0B0F5E7}" type="datetimeFigureOut">
              <a:rPr lang="en-UG" smtClean="0"/>
              <a:t>02/04/2020</a:t>
            </a:fld>
            <a:endParaRPr lang="en-UG"/>
          </a:p>
        </p:txBody>
      </p:sp>
      <p:sp>
        <p:nvSpPr>
          <p:cNvPr id="5" name="Footer Placeholder 4"/>
          <p:cNvSpPr>
            <a:spLocks noGrp="1"/>
          </p:cNvSpPr>
          <p:nvPr>
            <p:ph type="ftr" sz="quarter" idx="11"/>
          </p:nvPr>
        </p:nvSpPr>
        <p:spPr>
          <a:xfrm>
            <a:off x="1371600" y="4323845"/>
            <a:ext cx="6400800" cy="365125"/>
          </a:xfrm>
        </p:spPr>
        <p:txBody>
          <a:bodyPr/>
          <a:lstStyle/>
          <a:p>
            <a:endParaRPr lang="en-UG"/>
          </a:p>
        </p:txBody>
      </p:sp>
      <p:sp>
        <p:nvSpPr>
          <p:cNvPr id="6" name="Slide Number Placeholder 5"/>
          <p:cNvSpPr>
            <a:spLocks noGrp="1"/>
          </p:cNvSpPr>
          <p:nvPr>
            <p:ph type="sldNum" sz="quarter" idx="12"/>
          </p:nvPr>
        </p:nvSpPr>
        <p:spPr>
          <a:xfrm>
            <a:off x="8077200" y="1430866"/>
            <a:ext cx="2743200" cy="365125"/>
          </a:xfrm>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33110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F04E2F-C8F9-476B-AB72-6D23A0B0F5E7}" type="datetimeFigureOut">
              <a:rPr lang="en-UG" smtClean="0"/>
              <a:t>02/04/2020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128443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7F04E2F-C8F9-476B-AB72-6D23A0B0F5E7}" type="datetimeFigureOut">
              <a:rPr lang="en-UG" smtClean="0"/>
              <a:t>02/04/2020</a:t>
            </a:fld>
            <a:endParaRPr lang="en-UG"/>
          </a:p>
        </p:txBody>
      </p:sp>
      <p:sp>
        <p:nvSpPr>
          <p:cNvPr id="6" name="Footer Placeholder 5"/>
          <p:cNvSpPr>
            <a:spLocks noGrp="1"/>
          </p:cNvSpPr>
          <p:nvPr>
            <p:ph type="ftr" sz="quarter" idx="11"/>
          </p:nvPr>
        </p:nvSpPr>
        <p:spPr>
          <a:xfrm>
            <a:off x="685800" y="379941"/>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1819049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7F04E2F-C8F9-476B-AB72-6D23A0B0F5E7}" type="datetimeFigureOut">
              <a:rPr lang="en-UG" smtClean="0"/>
              <a:t>02/04/2020</a:t>
            </a:fld>
            <a:endParaRPr lang="en-UG"/>
          </a:p>
        </p:txBody>
      </p:sp>
      <p:sp>
        <p:nvSpPr>
          <p:cNvPr id="6" name="Footer Placeholder 5"/>
          <p:cNvSpPr>
            <a:spLocks noGrp="1"/>
          </p:cNvSpPr>
          <p:nvPr>
            <p:ph type="ftr" sz="quarter" idx="11"/>
          </p:nvPr>
        </p:nvSpPr>
        <p:spPr>
          <a:xfrm>
            <a:off x="685800" y="379941"/>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0B7B23CB-7D75-4020-BF5E-5AD7453FE62A}" type="slidenum">
              <a:rPr lang="en-UG" smtClean="0"/>
              <a:t>‹#›</a:t>
            </a:fld>
            <a:endParaRPr lang="en-UG"/>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966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7F04E2F-C8F9-476B-AB72-6D23A0B0F5E7}" type="datetimeFigureOut">
              <a:rPr lang="en-UG" smtClean="0"/>
              <a:t>02/04/2020</a:t>
            </a:fld>
            <a:endParaRPr lang="en-UG"/>
          </a:p>
        </p:txBody>
      </p:sp>
      <p:sp>
        <p:nvSpPr>
          <p:cNvPr id="6" name="Footer Placeholder 5"/>
          <p:cNvSpPr>
            <a:spLocks noGrp="1"/>
          </p:cNvSpPr>
          <p:nvPr>
            <p:ph type="ftr" sz="quarter" idx="11"/>
          </p:nvPr>
        </p:nvSpPr>
        <p:spPr>
          <a:xfrm>
            <a:off x="685800" y="378883"/>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4137756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F04E2F-C8F9-476B-AB72-6D23A0B0F5E7}" type="datetimeFigureOut">
              <a:rPr lang="en-UG" smtClean="0"/>
              <a:t>02/04/2020</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79869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F04E2F-C8F9-476B-AB72-6D23A0B0F5E7}" type="datetimeFigureOut">
              <a:rPr lang="en-UG" smtClean="0"/>
              <a:t>02/04/2020</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417979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04E2F-C8F9-476B-AB72-6D23A0B0F5E7}" type="datetimeFigureOut">
              <a:rPr lang="en-UG" smtClean="0"/>
              <a:t>02/04/2020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241594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7F04E2F-C8F9-476B-AB72-6D23A0B0F5E7}" type="datetimeFigureOut">
              <a:rPr lang="en-UG" smtClean="0"/>
              <a:t>02/04/2020</a:t>
            </a:fld>
            <a:endParaRPr lang="en-UG"/>
          </a:p>
        </p:txBody>
      </p:sp>
      <p:sp>
        <p:nvSpPr>
          <p:cNvPr id="5" name="Footer Placeholder 4"/>
          <p:cNvSpPr>
            <a:spLocks noGrp="1"/>
          </p:cNvSpPr>
          <p:nvPr>
            <p:ph type="ftr" sz="quarter" idx="11"/>
          </p:nvPr>
        </p:nvSpPr>
        <p:spPr>
          <a:xfrm>
            <a:off x="685800" y="381000"/>
            <a:ext cx="6991492" cy="365125"/>
          </a:xfrm>
        </p:spPr>
        <p:txBody>
          <a:bodyPr/>
          <a:lstStyle/>
          <a:p>
            <a:endParaRPr lang="en-UG"/>
          </a:p>
        </p:txBody>
      </p:sp>
      <p:sp>
        <p:nvSpPr>
          <p:cNvPr id="6" name="Slide Number Placeholder 5"/>
          <p:cNvSpPr>
            <a:spLocks noGrp="1"/>
          </p:cNvSpPr>
          <p:nvPr>
            <p:ph type="sldNum" sz="quarter" idx="12"/>
          </p:nvPr>
        </p:nvSpPr>
        <p:spPr>
          <a:xfrm>
            <a:off x="10862452" y="381000"/>
            <a:ext cx="643748" cy="365125"/>
          </a:xfrm>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273914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04E2F-C8F9-476B-AB72-6D23A0B0F5E7}" type="datetimeFigureOut">
              <a:rPr lang="en-UG" smtClean="0"/>
              <a:t>02/04/2020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321849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7F04E2F-C8F9-476B-AB72-6D23A0B0F5E7}" type="datetimeFigureOut">
              <a:rPr lang="en-UG" smtClean="0"/>
              <a:t>02/04/2020</a:t>
            </a:fld>
            <a:endParaRPr lang="en-UG"/>
          </a:p>
        </p:txBody>
      </p:sp>
      <p:sp>
        <p:nvSpPr>
          <p:cNvPr id="5" name="Footer Placeholder 4"/>
          <p:cNvSpPr>
            <a:spLocks noGrp="1"/>
          </p:cNvSpPr>
          <p:nvPr>
            <p:ph type="ftr" sz="quarter" idx="11"/>
          </p:nvPr>
        </p:nvSpPr>
        <p:spPr>
          <a:xfrm>
            <a:off x="685800" y="381001"/>
            <a:ext cx="6991492" cy="364065"/>
          </a:xfrm>
        </p:spPr>
        <p:txBody>
          <a:bodyPr/>
          <a:lstStyle/>
          <a:p>
            <a:endParaRPr lang="en-UG"/>
          </a:p>
        </p:txBody>
      </p:sp>
      <p:sp>
        <p:nvSpPr>
          <p:cNvPr id="6" name="Slide Number Placeholder 5"/>
          <p:cNvSpPr>
            <a:spLocks noGrp="1"/>
          </p:cNvSpPr>
          <p:nvPr>
            <p:ph type="sldNum" sz="quarter" idx="12"/>
          </p:nvPr>
        </p:nvSpPr>
        <p:spPr>
          <a:xfrm>
            <a:off x="10862452" y="381000"/>
            <a:ext cx="643748" cy="365125"/>
          </a:xfrm>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398219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04E2F-C8F9-476B-AB72-6D23A0B0F5E7}" type="datetimeFigureOut">
              <a:rPr lang="en-UG" smtClean="0"/>
              <a:t>02/04/2020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262811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04E2F-C8F9-476B-AB72-6D23A0B0F5E7}" type="datetimeFigureOut">
              <a:rPr lang="en-UG" smtClean="0"/>
              <a:t>02/04/2020</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10212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04E2F-C8F9-476B-AB72-6D23A0B0F5E7}" type="datetimeFigureOut">
              <a:rPr lang="en-UG" smtClean="0"/>
              <a:t>02/04/2020</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312721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04E2F-C8F9-476B-AB72-6D23A0B0F5E7}" type="datetimeFigureOut">
              <a:rPr lang="en-UG" smtClean="0"/>
              <a:t>02/04/2020</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191413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F04E2F-C8F9-476B-AB72-6D23A0B0F5E7}" type="datetimeFigureOut">
              <a:rPr lang="en-UG" smtClean="0"/>
              <a:t>02/04/2020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175259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F04E2F-C8F9-476B-AB72-6D23A0B0F5E7}" type="datetimeFigureOut">
              <a:rPr lang="en-UG" smtClean="0"/>
              <a:t>02/04/2020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0B7B23CB-7D75-4020-BF5E-5AD7453FE62A}" type="slidenum">
              <a:rPr lang="en-UG" smtClean="0"/>
              <a:t>‹#›</a:t>
            </a:fld>
            <a:endParaRPr lang="en-UG"/>
          </a:p>
        </p:txBody>
      </p:sp>
    </p:spTree>
    <p:extLst>
      <p:ext uri="{BB962C8B-B14F-4D97-AF65-F5344CB8AC3E}">
        <p14:creationId xmlns:p14="http://schemas.microsoft.com/office/powerpoint/2010/main" val="388643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F04E2F-C8F9-476B-AB72-6D23A0B0F5E7}" type="datetimeFigureOut">
              <a:rPr lang="en-UG" smtClean="0"/>
              <a:t>02/04/2020</a:t>
            </a:fld>
            <a:endParaRPr lang="en-UG"/>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7B23CB-7D75-4020-BF5E-5AD7453FE62A}" type="slidenum">
              <a:rPr lang="en-UG" smtClean="0"/>
              <a:t>‹#›</a:t>
            </a:fld>
            <a:endParaRPr lang="en-UG"/>
          </a:p>
        </p:txBody>
      </p:sp>
    </p:spTree>
    <p:extLst>
      <p:ext uri="{BB962C8B-B14F-4D97-AF65-F5344CB8AC3E}">
        <p14:creationId xmlns:p14="http://schemas.microsoft.com/office/powerpoint/2010/main" val="4801619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AE3B-591D-4037-8405-DCE4A79C22F7}"/>
              </a:ext>
            </a:extLst>
          </p:cNvPr>
          <p:cNvSpPr>
            <a:spLocks noGrp="1"/>
          </p:cNvSpPr>
          <p:nvPr>
            <p:ph type="ctrTitle"/>
          </p:nvPr>
        </p:nvSpPr>
        <p:spPr/>
        <p:txBody>
          <a:bodyPr/>
          <a:lstStyle/>
          <a:p>
            <a:r>
              <a:rPr lang="en-US" b="1" dirty="0"/>
              <a:t>Software Systems Engineering</a:t>
            </a:r>
            <a:endParaRPr lang="en-UG" dirty="0"/>
          </a:p>
        </p:txBody>
      </p:sp>
      <p:sp>
        <p:nvSpPr>
          <p:cNvPr id="3" name="Subtitle 2">
            <a:extLst>
              <a:ext uri="{FF2B5EF4-FFF2-40B4-BE49-F238E27FC236}">
                <a16:creationId xmlns:a16="http://schemas.microsoft.com/office/drawing/2014/main" id="{DC6822DD-0152-4113-9F1B-C58157984D38}"/>
              </a:ext>
            </a:extLst>
          </p:cNvPr>
          <p:cNvSpPr>
            <a:spLocks noGrp="1"/>
          </p:cNvSpPr>
          <p:nvPr>
            <p:ph type="subTitle" idx="1"/>
          </p:nvPr>
        </p:nvSpPr>
        <p:spPr>
          <a:xfrm>
            <a:off x="3240156" y="5434497"/>
            <a:ext cx="9448800" cy="2079486"/>
          </a:xfrm>
        </p:spPr>
        <p:txBody>
          <a:bodyPr>
            <a:normAutofit/>
          </a:bodyPr>
          <a:lstStyle/>
          <a:p>
            <a:r>
              <a:rPr lang="en-US" sz="5400" b="1" dirty="0">
                <a:solidFill>
                  <a:srgbClr val="FF0000"/>
                </a:solidFill>
              </a:rPr>
              <a:t>DEEPER</a:t>
            </a:r>
            <a:r>
              <a:rPr lang="en-US" sz="5400" b="1" dirty="0"/>
              <a:t> ANALYSIS</a:t>
            </a:r>
            <a:endParaRPr lang="en-UG" sz="5400" b="1" dirty="0"/>
          </a:p>
        </p:txBody>
      </p:sp>
    </p:spTree>
    <p:extLst>
      <p:ext uri="{BB962C8B-B14F-4D97-AF65-F5344CB8AC3E}">
        <p14:creationId xmlns:p14="http://schemas.microsoft.com/office/powerpoint/2010/main" val="3903610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2194E1-8524-4E1A-8869-DEDE3793D379}"/>
              </a:ext>
            </a:extLst>
          </p:cNvPr>
          <p:cNvSpPr>
            <a:spLocks noGrp="1"/>
          </p:cNvSpPr>
          <p:nvPr>
            <p:ph idx="1"/>
          </p:nvPr>
        </p:nvSpPr>
        <p:spPr>
          <a:xfrm>
            <a:off x="685800" y="1550504"/>
            <a:ext cx="10820400" cy="4668181"/>
          </a:xfrm>
        </p:spPr>
        <p:txBody>
          <a:bodyPr/>
          <a:lstStyle/>
          <a:p>
            <a:pPr marL="457200" indent="-457200">
              <a:lnSpc>
                <a:spcPct val="200000"/>
              </a:lnSpc>
              <a:buFont typeface="+mj-lt"/>
              <a:buAutoNum type="arabicPeriod"/>
            </a:pPr>
            <a:r>
              <a:rPr lang="en-US" dirty="0"/>
              <a:t>Complex software systems development projects become unmanageable.</a:t>
            </a:r>
          </a:p>
          <a:p>
            <a:pPr marL="457200" indent="-457200">
              <a:lnSpc>
                <a:spcPct val="200000"/>
              </a:lnSpc>
              <a:buFont typeface="+mj-lt"/>
              <a:buAutoNum type="arabicPeriod"/>
            </a:pPr>
            <a:r>
              <a:rPr lang="en-US" dirty="0"/>
              <a:t> Costs are overrun and schedules are missed.</a:t>
            </a:r>
          </a:p>
          <a:p>
            <a:pPr marL="457200" indent="-457200">
              <a:lnSpc>
                <a:spcPct val="200000"/>
              </a:lnSpc>
              <a:buFont typeface="+mj-lt"/>
              <a:buAutoNum type="arabicPeriod"/>
            </a:pPr>
            <a:r>
              <a:rPr lang="en-US" dirty="0"/>
              <a:t> Unacceptable risks are not recognized and, as a result, the project takes the risk unknowingly.</a:t>
            </a:r>
          </a:p>
          <a:p>
            <a:pPr marL="457200" indent="-457200">
              <a:lnSpc>
                <a:spcPct val="200000"/>
              </a:lnSpc>
              <a:buFont typeface="+mj-lt"/>
              <a:buAutoNum type="arabicPeriod"/>
            </a:pPr>
            <a:r>
              <a:rPr lang="en-US" dirty="0"/>
              <a:t> Unacceptable engineering procedures (or none at all) are used</a:t>
            </a:r>
            <a:endParaRPr lang="en-UG" dirty="0"/>
          </a:p>
        </p:txBody>
      </p:sp>
    </p:spTree>
    <p:extLst>
      <p:ext uri="{BB962C8B-B14F-4D97-AF65-F5344CB8AC3E}">
        <p14:creationId xmlns:p14="http://schemas.microsoft.com/office/powerpoint/2010/main" val="100348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8D200-FDFC-4F62-92BB-18D2BF482424}"/>
              </a:ext>
            </a:extLst>
          </p:cNvPr>
          <p:cNvSpPr>
            <a:spLocks noGrp="1"/>
          </p:cNvSpPr>
          <p:nvPr>
            <p:ph idx="1"/>
          </p:nvPr>
        </p:nvSpPr>
        <p:spPr>
          <a:xfrm>
            <a:off x="685800" y="1099930"/>
            <a:ext cx="10820400" cy="5118755"/>
          </a:xfrm>
        </p:spPr>
        <p:txBody>
          <a:bodyPr>
            <a:normAutofit fontScale="92500" lnSpcReduction="20000"/>
          </a:bodyPr>
          <a:lstStyle/>
          <a:p>
            <a:pPr marL="0" indent="0">
              <a:buNone/>
            </a:pPr>
            <a:endParaRPr lang="en-US" dirty="0"/>
          </a:p>
          <a:p>
            <a:pPr marL="0" indent="0">
              <a:lnSpc>
                <a:spcPct val="170000"/>
              </a:lnSpc>
              <a:buNone/>
            </a:pPr>
            <a:r>
              <a:rPr lang="en-US" dirty="0"/>
              <a:t>5. Erroneous decisions are made early in the life cycle that are often not detected until late in the project when they are very costly to correct</a:t>
            </a:r>
          </a:p>
          <a:p>
            <a:pPr marL="457200" indent="-457200">
              <a:lnSpc>
                <a:spcPct val="170000"/>
              </a:lnSpc>
              <a:buAutoNum type="arabicPeriod" startAt="6"/>
            </a:pPr>
            <a:r>
              <a:rPr lang="en-US" dirty="0"/>
              <a:t>Subsystems and components are developed without proper coordination. The result is that they will not integrate readily—or at all.</a:t>
            </a:r>
          </a:p>
          <a:p>
            <a:pPr marL="457200" indent="-457200">
              <a:lnSpc>
                <a:spcPct val="170000"/>
              </a:lnSpc>
              <a:buAutoNum type="arabicPeriod" startAt="6"/>
            </a:pPr>
            <a:r>
              <a:rPr lang="en-US" dirty="0"/>
              <a:t> Some parts and components are never specified or built. Requirements, even if captured in the software requirements specification, are ignored and, as a result, not met.</a:t>
            </a:r>
          </a:p>
          <a:p>
            <a:pPr marL="457200" indent="-457200">
              <a:lnSpc>
                <a:spcPct val="170000"/>
              </a:lnSpc>
              <a:buAutoNum type="arabicPeriod" startAt="6"/>
            </a:pPr>
            <a:r>
              <a:rPr lang="en-US" dirty="0"/>
              <a:t> The delivered system fails to work properly. Parts of the system must be reworked after delivery— repeatedly</a:t>
            </a:r>
            <a:endParaRPr lang="en-UG" dirty="0"/>
          </a:p>
        </p:txBody>
      </p:sp>
    </p:spTree>
    <p:extLst>
      <p:ext uri="{BB962C8B-B14F-4D97-AF65-F5344CB8AC3E}">
        <p14:creationId xmlns:p14="http://schemas.microsoft.com/office/powerpoint/2010/main" val="375459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EB5B-E1AC-403F-B9F8-A8051728FC00}"/>
              </a:ext>
            </a:extLst>
          </p:cNvPr>
          <p:cNvSpPr>
            <a:spLocks noGrp="1"/>
          </p:cNvSpPr>
          <p:nvPr>
            <p:ph type="title"/>
          </p:nvPr>
        </p:nvSpPr>
        <p:spPr/>
        <p:txBody>
          <a:bodyPr/>
          <a:lstStyle/>
          <a:p>
            <a:r>
              <a:rPr lang="en-US" b="1" dirty="0"/>
              <a:t>Role of Software Systems Engineering</a:t>
            </a:r>
            <a:endParaRPr lang="en-UG" dirty="0"/>
          </a:p>
        </p:txBody>
      </p:sp>
      <p:sp>
        <p:nvSpPr>
          <p:cNvPr id="3" name="Content Placeholder 2">
            <a:extLst>
              <a:ext uri="{FF2B5EF4-FFF2-40B4-BE49-F238E27FC236}">
                <a16:creationId xmlns:a16="http://schemas.microsoft.com/office/drawing/2014/main" id="{3212EE29-4592-4231-8EC2-B21066907016}"/>
              </a:ext>
            </a:extLst>
          </p:cNvPr>
          <p:cNvSpPr>
            <a:spLocks noGrp="1"/>
          </p:cNvSpPr>
          <p:nvPr>
            <p:ph idx="1"/>
          </p:nvPr>
        </p:nvSpPr>
        <p:spPr/>
        <p:txBody>
          <a:bodyPr/>
          <a:lstStyle/>
          <a:p>
            <a:pPr algn="just">
              <a:lnSpc>
                <a:spcPct val="250000"/>
              </a:lnSpc>
            </a:pPr>
            <a:r>
              <a:rPr lang="en-US" dirty="0"/>
              <a:t>For software only projects, the software systems engineering function is responsible for the overall technical management of the system and the verification of the final products.</a:t>
            </a:r>
            <a:endParaRPr lang="en-UG" dirty="0"/>
          </a:p>
        </p:txBody>
      </p:sp>
    </p:spTree>
    <p:extLst>
      <p:ext uri="{BB962C8B-B14F-4D97-AF65-F5344CB8AC3E}">
        <p14:creationId xmlns:p14="http://schemas.microsoft.com/office/powerpoint/2010/main" val="2008151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B7820-22A1-4A75-A39C-367A9CA78C1F}"/>
              </a:ext>
            </a:extLst>
          </p:cNvPr>
          <p:cNvSpPr>
            <a:spLocks noGrp="1"/>
          </p:cNvSpPr>
          <p:nvPr>
            <p:ph idx="1"/>
          </p:nvPr>
        </p:nvSpPr>
        <p:spPr>
          <a:xfrm>
            <a:off x="685800" y="1338470"/>
            <a:ext cx="10820400" cy="4880215"/>
          </a:xfrm>
        </p:spPr>
        <p:txBody>
          <a:bodyPr>
            <a:normAutofit/>
          </a:bodyPr>
          <a:lstStyle/>
          <a:p>
            <a:pPr marL="457200" indent="-457200">
              <a:buFont typeface="+mj-lt"/>
              <a:buAutoNum type="arabicPeriod"/>
            </a:pPr>
            <a:r>
              <a:rPr lang="en-US" dirty="0"/>
              <a:t>Interface technically with the customer.</a:t>
            </a:r>
          </a:p>
          <a:p>
            <a:pPr marL="457200" indent="-457200">
              <a:buFont typeface="+mj-lt"/>
              <a:buAutoNum type="arabicPeriod"/>
            </a:pPr>
            <a:r>
              <a:rPr lang="en-US" dirty="0"/>
              <a:t>Support systems engineering at the product level for hybrid hardware/software systems.</a:t>
            </a:r>
          </a:p>
          <a:p>
            <a:pPr marL="457200" indent="-457200">
              <a:buFont typeface="+mj-lt"/>
              <a:buAutoNum type="arabicPeriod"/>
            </a:pPr>
            <a:r>
              <a:rPr lang="en-US" dirty="0"/>
              <a:t>Determine project software effort and schedule.</a:t>
            </a:r>
          </a:p>
          <a:p>
            <a:pPr marL="457200" indent="-457200">
              <a:buFont typeface="+mj-lt"/>
              <a:buAutoNum type="arabicPeriod"/>
            </a:pPr>
            <a:r>
              <a:rPr lang="en-US" dirty="0"/>
              <a:t>Determine and manage software technical risk.</a:t>
            </a:r>
          </a:p>
          <a:p>
            <a:pPr marL="457200" indent="-457200">
              <a:buFont typeface="+mj-lt"/>
              <a:buAutoNum type="arabicPeriod"/>
            </a:pPr>
            <a:r>
              <a:rPr lang="en-US" dirty="0"/>
              <a:t>Define and document software requirements.</a:t>
            </a:r>
          </a:p>
          <a:p>
            <a:pPr marL="457200" indent="-457200">
              <a:buFont typeface="+mj-lt"/>
              <a:buAutoNum type="arabicPeriod"/>
            </a:pPr>
            <a:r>
              <a:rPr lang="en-US" dirty="0"/>
              <a:t>Perform functional analysis of requirements </a:t>
            </a:r>
          </a:p>
          <a:p>
            <a:pPr marL="457200" indent="-457200">
              <a:buFont typeface="+mj-lt"/>
              <a:buAutoNum type="arabicPeriod"/>
            </a:pPr>
            <a:r>
              <a:rPr lang="en-US" dirty="0"/>
              <a:t>Determine system data throughput and storage.</a:t>
            </a:r>
          </a:p>
          <a:p>
            <a:pPr marL="457200" indent="-457200">
              <a:buFont typeface="+mj-lt"/>
              <a:buAutoNum type="arabicPeriod"/>
            </a:pPr>
            <a:r>
              <a:rPr lang="en-US" dirty="0"/>
              <a:t>Perform trade-off studies and time-line analyses.</a:t>
            </a:r>
          </a:p>
          <a:p>
            <a:pPr marL="457200" indent="-457200">
              <a:buFont typeface="+mj-lt"/>
              <a:buAutoNum type="arabicPeriod"/>
            </a:pPr>
            <a:r>
              <a:rPr lang="en-US" dirty="0"/>
              <a:t>Develop prototypes</a:t>
            </a:r>
            <a:endParaRPr lang="en-UG" dirty="0"/>
          </a:p>
        </p:txBody>
      </p:sp>
    </p:spTree>
    <p:extLst>
      <p:ext uri="{BB962C8B-B14F-4D97-AF65-F5344CB8AC3E}">
        <p14:creationId xmlns:p14="http://schemas.microsoft.com/office/powerpoint/2010/main" val="342425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67E0-556D-4184-A682-EC4693840286}"/>
              </a:ext>
            </a:extLst>
          </p:cNvPr>
          <p:cNvSpPr>
            <a:spLocks noGrp="1"/>
          </p:cNvSpPr>
          <p:nvPr>
            <p:ph type="title"/>
          </p:nvPr>
        </p:nvSpPr>
        <p:spPr>
          <a:xfrm>
            <a:off x="3412435" y="181277"/>
            <a:ext cx="8610600" cy="1293028"/>
          </a:xfrm>
        </p:spPr>
        <p:txBody>
          <a:bodyPr/>
          <a:lstStyle/>
          <a:p>
            <a:r>
              <a:rPr lang="en-US" b="1" dirty="0"/>
              <a:t>Relationship to Software Engineering</a:t>
            </a:r>
            <a:endParaRPr lang="en-UG" dirty="0"/>
          </a:p>
        </p:txBody>
      </p:sp>
      <p:sp>
        <p:nvSpPr>
          <p:cNvPr id="3" name="Content Placeholder 2">
            <a:extLst>
              <a:ext uri="{FF2B5EF4-FFF2-40B4-BE49-F238E27FC236}">
                <a16:creationId xmlns:a16="http://schemas.microsoft.com/office/drawing/2014/main" id="{1106DFF4-5600-43B2-99CE-89043A6DDA5D}"/>
              </a:ext>
            </a:extLst>
          </p:cNvPr>
          <p:cNvSpPr>
            <a:spLocks noGrp="1"/>
          </p:cNvSpPr>
          <p:nvPr>
            <p:ph idx="1"/>
          </p:nvPr>
        </p:nvSpPr>
        <p:spPr>
          <a:xfrm>
            <a:off x="685800" y="1416937"/>
            <a:ext cx="10820400" cy="5036872"/>
          </a:xfrm>
        </p:spPr>
        <p:txBody>
          <a:bodyPr>
            <a:normAutofit fontScale="92500"/>
          </a:bodyPr>
          <a:lstStyle/>
          <a:p>
            <a:pPr>
              <a:lnSpc>
                <a:spcPct val="200000"/>
              </a:lnSpc>
            </a:pPr>
            <a:r>
              <a:rPr lang="en-US" dirty="0"/>
              <a:t>Some areas of overlap are seen with the preceding discussion of software </a:t>
            </a:r>
            <a:r>
              <a:rPr lang="en-US" b="1" dirty="0"/>
              <a:t>systems engineering and the activities of software engineering </a:t>
            </a:r>
            <a:r>
              <a:rPr lang="en-US" dirty="0"/>
              <a:t>as usually conceived. </a:t>
            </a:r>
          </a:p>
          <a:p>
            <a:pPr>
              <a:lnSpc>
                <a:spcPct val="200000"/>
              </a:lnSpc>
            </a:pPr>
            <a:r>
              <a:rPr lang="en-US" dirty="0"/>
              <a:t>Significant differences do, however, exist. In particular, as usually defined, software engineering is principally concerned with the implementation of software requirements. </a:t>
            </a:r>
          </a:p>
          <a:p>
            <a:r>
              <a:rPr lang="en-US" dirty="0"/>
              <a:t>THE FIGURE BELOW SHOWS the relationships between </a:t>
            </a:r>
            <a:r>
              <a:rPr lang="en-US" b="1" dirty="0"/>
              <a:t>systems engineering, software systems</a:t>
            </a:r>
          </a:p>
          <a:p>
            <a:r>
              <a:rPr lang="en-US" b="1" dirty="0"/>
              <a:t>engineering, and software engineering functions</a:t>
            </a:r>
          </a:p>
        </p:txBody>
      </p:sp>
    </p:spTree>
    <p:extLst>
      <p:ext uri="{BB962C8B-B14F-4D97-AF65-F5344CB8AC3E}">
        <p14:creationId xmlns:p14="http://schemas.microsoft.com/office/powerpoint/2010/main" val="23148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0640-6ECC-4E7C-BD0B-814FBB8339F4}"/>
              </a:ext>
            </a:extLst>
          </p:cNvPr>
          <p:cNvSpPr>
            <a:spLocks noGrp="1"/>
          </p:cNvSpPr>
          <p:nvPr>
            <p:ph type="title"/>
          </p:nvPr>
        </p:nvSpPr>
        <p:spPr/>
        <p:txBody>
          <a:bodyPr/>
          <a:lstStyle/>
          <a:p>
            <a:endParaRPr lang="en-UG"/>
          </a:p>
        </p:txBody>
      </p:sp>
      <p:pic>
        <p:nvPicPr>
          <p:cNvPr id="5" name="Content Placeholder 4">
            <a:extLst>
              <a:ext uri="{FF2B5EF4-FFF2-40B4-BE49-F238E27FC236}">
                <a16:creationId xmlns:a16="http://schemas.microsoft.com/office/drawing/2014/main" id="{7E8EF9A9-C939-468B-A124-BD29EF878F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149718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B9355-E86B-4810-84BF-9F7531720719}"/>
              </a:ext>
            </a:extLst>
          </p:cNvPr>
          <p:cNvSpPr>
            <a:spLocks noGrp="1"/>
          </p:cNvSpPr>
          <p:nvPr>
            <p:ph idx="1"/>
          </p:nvPr>
        </p:nvSpPr>
        <p:spPr>
          <a:xfrm>
            <a:off x="980660" y="1431235"/>
            <a:ext cx="10525539" cy="5009321"/>
          </a:xfrm>
        </p:spPr>
        <p:txBody>
          <a:bodyPr>
            <a:normAutofit fontScale="92500" lnSpcReduction="10000"/>
          </a:bodyPr>
          <a:lstStyle/>
          <a:p>
            <a:pPr algn="just">
              <a:lnSpc>
                <a:spcPct val="200000"/>
              </a:lnSpc>
            </a:pPr>
            <a:r>
              <a:rPr lang="en-US" dirty="0"/>
              <a:t>In this view, the systems engineering function performs initial analysis and design and final system integration and testing.</a:t>
            </a:r>
          </a:p>
          <a:p>
            <a:pPr algn="just">
              <a:lnSpc>
                <a:spcPct val="200000"/>
              </a:lnSpc>
            </a:pPr>
            <a:r>
              <a:rPr lang="en-US" dirty="0"/>
              <a:t> During the initial stages of software development, the software systems engineering function is responsible for </a:t>
            </a:r>
            <a:r>
              <a:rPr lang="en-US" b="1" dirty="0"/>
              <a:t>software requirements analysis and architectural design. </a:t>
            </a:r>
          </a:p>
          <a:p>
            <a:pPr algn="just">
              <a:lnSpc>
                <a:spcPct val="200000"/>
              </a:lnSpc>
            </a:pPr>
            <a:r>
              <a:rPr lang="en-US" dirty="0"/>
              <a:t>Software systems engineering is also responsible for the </a:t>
            </a:r>
            <a:r>
              <a:rPr lang="en-US" b="1" dirty="0"/>
              <a:t>final testing of the software system and its delivery to the systems function.</a:t>
            </a:r>
            <a:r>
              <a:rPr lang="en-US" dirty="0"/>
              <a:t> Actual component engineering, implementation, and testing are the dominion of software engineering in this view.</a:t>
            </a:r>
            <a:endParaRPr lang="en-UG" dirty="0"/>
          </a:p>
        </p:txBody>
      </p:sp>
    </p:spTree>
    <p:extLst>
      <p:ext uri="{BB962C8B-B14F-4D97-AF65-F5344CB8AC3E}">
        <p14:creationId xmlns:p14="http://schemas.microsoft.com/office/powerpoint/2010/main" val="104500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1564-26A5-4E89-97D0-774C66F0CBE0}"/>
              </a:ext>
            </a:extLst>
          </p:cNvPr>
          <p:cNvSpPr>
            <a:spLocks noGrp="1"/>
          </p:cNvSpPr>
          <p:nvPr>
            <p:ph type="title"/>
          </p:nvPr>
        </p:nvSpPr>
        <p:spPr/>
        <p:txBody>
          <a:bodyPr/>
          <a:lstStyle/>
          <a:p>
            <a:endParaRPr lang="en-UG" dirty="0"/>
          </a:p>
        </p:txBody>
      </p:sp>
      <p:sp>
        <p:nvSpPr>
          <p:cNvPr id="3" name="Content Placeholder 2">
            <a:extLst>
              <a:ext uri="{FF2B5EF4-FFF2-40B4-BE49-F238E27FC236}">
                <a16:creationId xmlns:a16="http://schemas.microsoft.com/office/drawing/2014/main" id="{83185200-870A-48E8-B266-005B9BB075B6}"/>
              </a:ext>
            </a:extLst>
          </p:cNvPr>
          <p:cNvSpPr>
            <a:spLocks noGrp="1"/>
          </p:cNvSpPr>
          <p:nvPr>
            <p:ph idx="1"/>
          </p:nvPr>
        </p:nvSpPr>
        <p:spPr/>
        <p:txBody>
          <a:bodyPr/>
          <a:lstStyle/>
          <a:p>
            <a:pPr algn="just">
              <a:lnSpc>
                <a:spcPct val="300000"/>
              </a:lnSpc>
            </a:pPr>
            <a:r>
              <a:rPr lang="en-US" i="1" dirty="0"/>
              <a:t>Requirements analysis (problem definition)</a:t>
            </a:r>
            <a:r>
              <a:rPr lang="en-US" dirty="0"/>
              <a:t>—Determine the needs and constraints by analyzing the system requirements that have been allocated to software.</a:t>
            </a:r>
          </a:p>
          <a:p>
            <a:endParaRPr lang="en-UG" dirty="0"/>
          </a:p>
        </p:txBody>
      </p:sp>
    </p:spTree>
    <p:extLst>
      <p:ext uri="{BB962C8B-B14F-4D97-AF65-F5344CB8AC3E}">
        <p14:creationId xmlns:p14="http://schemas.microsoft.com/office/powerpoint/2010/main" val="4154870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5325E-5922-473E-B382-C9D623F06F18}"/>
              </a:ext>
            </a:extLst>
          </p:cNvPr>
          <p:cNvSpPr>
            <a:spLocks noGrp="1"/>
          </p:cNvSpPr>
          <p:nvPr>
            <p:ph idx="1"/>
          </p:nvPr>
        </p:nvSpPr>
        <p:spPr>
          <a:xfrm>
            <a:off x="685800" y="1524000"/>
            <a:ext cx="10820400" cy="4694685"/>
          </a:xfrm>
        </p:spPr>
        <p:txBody>
          <a:bodyPr/>
          <a:lstStyle/>
          <a:p>
            <a:pPr algn="just">
              <a:lnSpc>
                <a:spcPct val="200000"/>
              </a:lnSpc>
            </a:pPr>
            <a:r>
              <a:rPr lang="en-US" i="1" dirty="0"/>
              <a:t>Architectural software design (solution analysis)</a:t>
            </a:r>
            <a:r>
              <a:rPr lang="en-US" dirty="0"/>
              <a:t>—Determine the set of solutions to the software requirements and constraints, conduct trade studies, perform analysis of possible solutions, and select the optimum one.</a:t>
            </a:r>
          </a:p>
          <a:p>
            <a:pPr algn="just">
              <a:lnSpc>
                <a:spcPct val="200000"/>
              </a:lnSpc>
            </a:pPr>
            <a:r>
              <a:rPr lang="en-US" dirty="0"/>
              <a:t>• </a:t>
            </a:r>
            <a:r>
              <a:rPr lang="en-US" i="1" dirty="0"/>
              <a:t>Process planning</a:t>
            </a:r>
            <a:r>
              <a:rPr lang="en-US" dirty="0"/>
              <a:t>—Determine the tasks to be done, the scope and the effort necessary to perform the tasks, the precedence between tasks, and the potential risks to the project.</a:t>
            </a:r>
            <a:endParaRPr lang="en-UG" dirty="0"/>
          </a:p>
        </p:txBody>
      </p:sp>
    </p:spTree>
    <p:extLst>
      <p:ext uri="{BB962C8B-B14F-4D97-AF65-F5344CB8AC3E}">
        <p14:creationId xmlns:p14="http://schemas.microsoft.com/office/powerpoint/2010/main" val="251373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4B599-3D80-4364-88DD-EC875DB6E04D}"/>
              </a:ext>
            </a:extLst>
          </p:cNvPr>
          <p:cNvSpPr>
            <a:spLocks noGrp="1"/>
          </p:cNvSpPr>
          <p:nvPr>
            <p:ph idx="1"/>
          </p:nvPr>
        </p:nvSpPr>
        <p:spPr>
          <a:xfrm>
            <a:off x="685800" y="1457740"/>
            <a:ext cx="10820400" cy="4760946"/>
          </a:xfrm>
        </p:spPr>
        <p:txBody>
          <a:bodyPr>
            <a:normAutofit fontScale="92500"/>
          </a:bodyPr>
          <a:lstStyle/>
          <a:p>
            <a:pPr algn="just">
              <a:lnSpc>
                <a:spcPct val="250000"/>
              </a:lnSpc>
            </a:pPr>
            <a:r>
              <a:rPr lang="en-US" i="1" dirty="0"/>
              <a:t>Process control</a:t>
            </a:r>
            <a:r>
              <a:rPr lang="en-US" dirty="0"/>
              <a:t>—Determine the methods to be used in technically controlling the project and the processes, measure progress, review intermediate products, and take corrective action when necessary.</a:t>
            </a:r>
          </a:p>
          <a:p>
            <a:pPr algn="just">
              <a:lnSpc>
                <a:spcPct val="250000"/>
              </a:lnSpc>
            </a:pPr>
            <a:r>
              <a:rPr lang="en-US" i="1" dirty="0"/>
              <a:t>Verification, validation, and testing (product evaluation)</a:t>
            </a:r>
            <a:r>
              <a:rPr lang="en-US" dirty="0"/>
              <a:t>— Evaluate the final product and documentation through testing, demonstrations, analysis, and inspections. This includes any necessary software system integration activities</a:t>
            </a:r>
            <a:endParaRPr lang="en-UG" dirty="0"/>
          </a:p>
        </p:txBody>
      </p:sp>
    </p:spTree>
    <p:extLst>
      <p:ext uri="{BB962C8B-B14F-4D97-AF65-F5344CB8AC3E}">
        <p14:creationId xmlns:p14="http://schemas.microsoft.com/office/powerpoint/2010/main" val="149318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5029A-0C21-4503-8F33-7CE85C7E47B4}"/>
              </a:ext>
            </a:extLst>
          </p:cNvPr>
          <p:cNvSpPr>
            <a:spLocks noGrp="1"/>
          </p:cNvSpPr>
          <p:nvPr>
            <p:ph idx="1"/>
          </p:nvPr>
        </p:nvSpPr>
        <p:spPr>
          <a:xfrm>
            <a:off x="685800" y="1219201"/>
            <a:ext cx="10820400" cy="5264528"/>
          </a:xfrm>
        </p:spPr>
        <p:txBody>
          <a:bodyPr>
            <a:normAutofit/>
          </a:bodyPr>
          <a:lstStyle/>
          <a:p>
            <a:pPr algn="just">
              <a:lnSpc>
                <a:spcPct val="200000"/>
              </a:lnSpc>
            </a:pPr>
            <a:r>
              <a:rPr lang="en-US" dirty="0"/>
              <a:t>engineering, like systems engineering itself, is both a technical and management process. The </a:t>
            </a:r>
            <a:r>
              <a:rPr lang="en-US" i="1" dirty="0"/>
              <a:t>technical process </a:t>
            </a:r>
            <a:r>
              <a:rPr lang="en-US" dirty="0"/>
              <a:t>of </a:t>
            </a:r>
            <a:r>
              <a:rPr lang="en-US" dirty="0" err="1"/>
              <a:t>SwSE</a:t>
            </a:r>
            <a:r>
              <a:rPr lang="en-US" dirty="0"/>
              <a:t> is </a:t>
            </a:r>
            <a:r>
              <a:rPr lang="en-US" b="1" dirty="0"/>
              <a:t>the analytical effort necessary to transform an operational need into a description of a software system</a:t>
            </a:r>
            <a:r>
              <a:rPr lang="en-US" dirty="0"/>
              <a:t>; a </a:t>
            </a:r>
            <a:r>
              <a:rPr lang="en-US" b="1" dirty="0"/>
              <a:t>software design of the proper size</a:t>
            </a:r>
            <a:r>
              <a:rPr lang="en-US" dirty="0"/>
              <a:t>, </a:t>
            </a:r>
            <a:r>
              <a:rPr lang="en-US" b="1" dirty="0"/>
              <a:t>configuration, and quality</a:t>
            </a:r>
            <a:r>
              <a:rPr lang="en-US" dirty="0"/>
              <a:t>; its successive elaboration in requirements and design specifications; the procedures needed to verify, test, and accept the finished product; and the documentation necessary to use, operate, and maintain the system.</a:t>
            </a:r>
            <a:endParaRPr lang="en-UG" dirty="0"/>
          </a:p>
        </p:txBody>
      </p:sp>
    </p:spTree>
    <p:extLst>
      <p:ext uri="{BB962C8B-B14F-4D97-AF65-F5344CB8AC3E}">
        <p14:creationId xmlns:p14="http://schemas.microsoft.com/office/powerpoint/2010/main" val="337628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1695-3133-413B-B1BF-3E2BB2906EB4}"/>
              </a:ext>
            </a:extLst>
          </p:cNvPr>
          <p:cNvSpPr>
            <a:spLocks noGrp="1"/>
          </p:cNvSpPr>
          <p:nvPr>
            <p:ph type="title"/>
          </p:nvPr>
        </p:nvSpPr>
        <p:spPr/>
        <p:txBody>
          <a:bodyPr/>
          <a:lstStyle/>
          <a:p>
            <a:r>
              <a:rPr lang="en-US" b="1" dirty="0"/>
              <a:t>Role of Software in Modern Systems</a:t>
            </a:r>
            <a:endParaRPr lang="en-UG" dirty="0"/>
          </a:p>
        </p:txBody>
      </p:sp>
      <p:sp>
        <p:nvSpPr>
          <p:cNvPr id="3" name="Content Placeholder 2">
            <a:extLst>
              <a:ext uri="{FF2B5EF4-FFF2-40B4-BE49-F238E27FC236}">
                <a16:creationId xmlns:a16="http://schemas.microsoft.com/office/drawing/2014/main" id="{754EC180-A8D5-40B7-A480-A9DC417623B8}"/>
              </a:ext>
            </a:extLst>
          </p:cNvPr>
          <p:cNvSpPr>
            <a:spLocks noGrp="1"/>
          </p:cNvSpPr>
          <p:nvPr>
            <p:ph idx="1"/>
          </p:nvPr>
        </p:nvSpPr>
        <p:spPr>
          <a:xfrm>
            <a:off x="685800" y="1961322"/>
            <a:ext cx="10820400" cy="4257363"/>
          </a:xfrm>
        </p:spPr>
        <p:txBody>
          <a:bodyPr>
            <a:normAutofit fontScale="92500" lnSpcReduction="20000"/>
          </a:bodyPr>
          <a:lstStyle/>
          <a:p>
            <a:pPr algn="just">
              <a:lnSpc>
                <a:spcPct val="200000"/>
              </a:lnSpc>
            </a:pPr>
            <a:r>
              <a:rPr lang="en-US" dirty="0"/>
              <a:t>The dominant technology in many modern technical products is software. Software often provides the </a:t>
            </a:r>
            <a:r>
              <a:rPr lang="en-US" b="1" dirty="0"/>
              <a:t>cohesiveness, control, and functionality </a:t>
            </a:r>
            <a:r>
              <a:rPr lang="en-US" dirty="0"/>
              <a:t>that enable products to deliver solutions to customers</a:t>
            </a:r>
          </a:p>
          <a:p>
            <a:pPr algn="just">
              <a:lnSpc>
                <a:spcPct val="200000"/>
              </a:lnSpc>
            </a:pPr>
            <a:r>
              <a:rPr lang="en-US" dirty="0"/>
              <a:t>Software also provides </a:t>
            </a:r>
            <a:r>
              <a:rPr lang="en-US" b="1" dirty="0"/>
              <a:t>the flexibility needed to work around limitations </a:t>
            </a:r>
            <a:r>
              <a:rPr lang="en-US" dirty="0"/>
              <a:t>or problems encountered when integrating other items into the system.</a:t>
            </a:r>
          </a:p>
          <a:p>
            <a:pPr algn="just">
              <a:lnSpc>
                <a:spcPct val="200000"/>
              </a:lnSpc>
            </a:pPr>
            <a:r>
              <a:rPr lang="en-US" dirty="0"/>
              <a:t>This is especially true for problems discovered late in the development cycle, such as in integration.</a:t>
            </a:r>
            <a:endParaRPr lang="en-UG" dirty="0"/>
          </a:p>
        </p:txBody>
      </p:sp>
    </p:spTree>
    <p:extLst>
      <p:ext uri="{BB962C8B-B14F-4D97-AF65-F5344CB8AC3E}">
        <p14:creationId xmlns:p14="http://schemas.microsoft.com/office/powerpoint/2010/main" val="70897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3098E-6FF7-4FE5-86D2-7EE1AE2A13FD}"/>
              </a:ext>
            </a:extLst>
          </p:cNvPr>
          <p:cNvSpPr>
            <a:spLocks noGrp="1"/>
          </p:cNvSpPr>
          <p:nvPr>
            <p:ph idx="1"/>
          </p:nvPr>
        </p:nvSpPr>
        <p:spPr>
          <a:xfrm>
            <a:off x="844826" y="1020417"/>
            <a:ext cx="10820400" cy="5459896"/>
          </a:xfrm>
        </p:spPr>
        <p:txBody>
          <a:bodyPr>
            <a:normAutofit/>
          </a:bodyPr>
          <a:lstStyle/>
          <a:p>
            <a:pPr algn="just">
              <a:lnSpc>
                <a:spcPct val="150000"/>
              </a:lnSpc>
            </a:pPr>
            <a:endParaRPr lang="en-US" dirty="0"/>
          </a:p>
          <a:p>
            <a:pPr algn="just">
              <a:lnSpc>
                <a:spcPct val="150000"/>
              </a:lnSpc>
            </a:pPr>
            <a:r>
              <a:rPr lang="en-US" dirty="0"/>
              <a:t>In the air traffic control system, for example, </a:t>
            </a:r>
            <a:r>
              <a:rPr lang="en-US" b="1" dirty="0"/>
              <a:t>software integrates people, radar, airplanes, communications, and other equipment to provide </a:t>
            </a:r>
            <a:r>
              <a:rPr lang="en-US" dirty="0"/>
              <a:t>an effective air traffic control system. </a:t>
            </a:r>
          </a:p>
          <a:p>
            <a:pPr algn="just">
              <a:lnSpc>
                <a:spcPct val="150000"/>
              </a:lnSpc>
            </a:pPr>
            <a:endParaRPr lang="en-US" dirty="0"/>
          </a:p>
          <a:p>
            <a:pPr algn="just">
              <a:lnSpc>
                <a:spcPct val="150000"/>
              </a:lnSpc>
            </a:pPr>
            <a:r>
              <a:rPr lang="en-US" dirty="0"/>
              <a:t>Software also provides </a:t>
            </a:r>
            <a:r>
              <a:rPr lang="en-US" b="1" dirty="0"/>
              <a:t>the functionality needed to integrate modern business in the form of </a:t>
            </a:r>
            <a:r>
              <a:rPr lang="en-US" b="1" i="1" dirty="0"/>
              <a:t>enterprise information systems </a:t>
            </a:r>
            <a:r>
              <a:rPr lang="en-US" b="1" dirty="0"/>
              <a:t>or </a:t>
            </a:r>
            <a:r>
              <a:rPr lang="en-US" b="1" i="1" dirty="0"/>
              <a:t>enterprise resource planning </a:t>
            </a:r>
            <a:r>
              <a:rPr lang="en-US" b="1" dirty="0"/>
              <a:t>systems, </a:t>
            </a:r>
            <a:r>
              <a:rPr lang="en-US" dirty="0"/>
              <a:t>as well as supporting the creation of virtual communities and interest groups on the Internet</a:t>
            </a:r>
            <a:endParaRPr lang="en-UG" dirty="0"/>
          </a:p>
        </p:txBody>
      </p:sp>
    </p:spTree>
    <p:extLst>
      <p:ext uri="{BB962C8B-B14F-4D97-AF65-F5344CB8AC3E}">
        <p14:creationId xmlns:p14="http://schemas.microsoft.com/office/powerpoint/2010/main" val="361251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1847-2DCF-4F27-A16B-992872C0F513}"/>
              </a:ext>
            </a:extLst>
          </p:cNvPr>
          <p:cNvSpPr>
            <a:spLocks noGrp="1"/>
          </p:cNvSpPr>
          <p:nvPr>
            <p:ph type="title"/>
          </p:nvPr>
        </p:nvSpPr>
        <p:spPr/>
        <p:txBody>
          <a:bodyPr>
            <a:normAutofit fontScale="90000"/>
          </a:bodyPr>
          <a:lstStyle/>
          <a:p>
            <a:r>
              <a:rPr lang="en-US" b="1" dirty="0"/>
              <a:t>Application of Systems Engineering to Software</a:t>
            </a:r>
            <a:br>
              <a:rPr lang="en-US" b="1" dirty="0"/>
            </a:br>
            <a:r>
              <a:rPr lang="en-US" b="1" dirty="0"/>
              <a:t>Systems</a:t>
            </a:r>
            <a:endParaRPr lang="en-UG" dirty="0"/>
          </a:p>
        </p:txBody>
      </p:sp>
      <p:sp>
        <p:nvSpPr>
          <p:cNvPr id="3" name="Content Placeholder 2">
            <a:extLst>
              <a:ext uri="{FF2B5EF4-FFF2-40B4-BE49-F238E27FC236}">
                <a16:creationId xmlns:a16="http://schemas.microsoft.com/office/drawing/2014/main" id="{2F654EF3-98B0-422A-BA69-DB84AD911D43}"/>
              </a:ext>
            </a:extLst>
          </p:cNvPr>
          <p:cNvSpPr>
            <a:spLocks noGrp="1"/>
          </p:cNvSpPr>
          <p:nvPr>
            <p:ph idx="1"/>
          </p:nvPr>
        </p:nvSpPr>
        <p:spPr>
          <a:xfrm>
            <a:off x="685800" y="2194560"/>
            <a:ext cx="10820400" cy="4153231"/>
          </a:xfrm>
        </p:spPr>
        <p:txBody>
          <a:bodyPr/>
          <a:lstStyle/>
          <a:p>
            <a:pPr algn="just">
              <a:lnSpc>
                <a:spcPct val="250000"/>
              </a:lnSpc>
            </a:pPr>
            <a:r>
              <a:rPr lang="en-US" dirty="0"/>
              <a:t>systems engineering defines the product at the highest level. The systems engineering </a:t>
            </a:r>
            <a:r>
              <a:rPr lang="en-US" b="1" dirty="0"/>
              <a:t>approach focuses on the operation and use of the product </a:t>
            </a:r>
            <a:r>
              <a:rPr lang="en-US" dirty="0"/>
              <a:t>throughout its life cycle and applies this viewpoint to the specification of the essential features that all solutions to the problem should possess.</a:t>
            </a:r>
            <a:endParaRPr lang="en-UG" dirty="0"/>
          </a:p>
        </p:txBody>
      </p:sp>
    </p:spTree>
    <p:extLst>
      <p:ext uri="{BB962C8B-B14F-4D97-AF65-F5344CB8AC3E}">
        <p14:creationId xmlns:p14="http://schemas.microsoft.com/office/powerpoint/2010/main" val="266503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F89F0-9648-410C-9D0D-01432111801D}"/>
              </a:ext>
            </a:extLst>
          </p:cNvPr>
          <p:cNvSpPr>
            <a:spLocks noGrp="1"/>
          </p:cNvSpPr>
          <p:nvPr>
            <p:ph idx="1"/>
          </p:nvPr>
        </p:nvSpPr>
        <p:spPr>
          <a:xfrm>
            <a:off x="685800" y="1219200"/>
            <a:ext cx="10820400" cy="4999485"/>
          </a:xfrm>
        </p:spPr>
        <p:txBody>
          <a:bodyPr/>
          <a:lstStyle/>
          <a:p>
            <a:pPr algn="just">
              <a:lnSpc>
                <a:spcPct val="250000"/>
              </a:lnSpc>
            </a:pPr>
            <a:r>
              <a:rPr lang="en-US" dirty="0"/>
              <a:t>This is done prior to decomposing the solution </a:t>
            </a:r>
            <a:r>
              <a:rPr lang="en-US" b="1" dirty="0"/>
              <a:t>into specific hardware and software subsystems.</a:t>
            </a:r>
            <a:r>
              <a:rPr lang="en-US" dirty="0"/>
              <a:t> Applying this same philosophy to software subsystems, or to systems composed purely of software, results in </a:t>
            </a:r>
            <a:r>
              <a:rPr lang="en-US" b="1" dirty="0"/>
              <a:t>the description of the software in terms of its essential features and how those features relate to the use and operation of the system throughout its life cycle.</a:t>
            </a:r>
            <a:endParaRPr lang="en-UG" b="1" dirty="0"/>
          </a:p>
        </p:txBody>
      </p:sp>
    </p:spTree>
    <p:extLst>
      <p:ext uri="{BB962C8B-B14F-4D97-AF65-F5344CB8AC3E}">
        <p14:creationId xmlns:p14="http://schemas.microsoft.com/office/powerpoint/2010/main" val="282463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227C-FD8D-4488-B2AE-68B18315CE61}"/>
              </a:ext>
            </a:extLst>
          </p:cNvPr>
          <p:cNvSpPr>
            <a:spLocks noGrp="1"/>
          </p:cNvSpPr>
          <p:nvPr>
            <p:ph type="title"/>
          </p:nvPr>
        </p:nvSpPr>
        <p:spPr/>
        <p:txBody>
          <a:bodyPr/>
          <a:lstStyle/>
          <a:p>
            <a:r>
              <a:rPr lang="en-US" b="1" dirty="0"/>
              <a:t>The Necessity of Software Systems Engineering</a:t>
            </a:r>
            <a:endParaRPr lang="en-UG" dirty="0"/>
          </a:p>
        </p:txBody>
      </p:sp>
      <p:sp>
        <p:nvSpPr>
          <p:cNvPr id="3" name="Content Placeholder 2">
            <a:extLst>
              <a:ext uri="{FF2B5EF4-FFF2-40B4-BE49-F238E27FC236}">
                <a16:creationId xmlns:a16="http://schemas.microsoft.com/office/drawing/2014/main" id="{412AEADC-73E7-421A-A695-39D2D24FBD59}"/>
              </a:ext>
            </a:extLst>
          </p:cNvPr>
          <p:cNvSpPr>
            <a:spLocks noGrp="1"/>
          </p:cNvSpPr>
          <p:nvPr>
            <p:ph idx="1"/>
          </p:nvPr>
        </p:nvSpPr>
        <p:spPr/>
        <p:txBody>
          <a:bodyPr>
            <a:normAutofit lnSpcReduction="10000"/>
          </a:bodyPr>
          <a:lstStyle/>
          <a:p>
            <a:pPr algn="just">
              <a:lnSpc>
                <a:spcPct val="200000"/>
              </a:lnSpc>
            </a:pPr>
            <a:r>
              <a:rPr lang="en-US" dirty="0"/>
              <a:t>The rate at which new, complex products are being developed is continuously accelerating, and the proper operation of many of these new systems is highly dependent on software systems and subsystems. </a:t>
            </a:r>
            <a:r>
              <a:rPr lang="en-US" i="1" dirty="0"/>
              <a:t>Thus, software systems are larger and more complex now than at any time in history. </a:t>
            </a:r>
            <a:r>
              <a:rPr lang="en-US" dirty="0"/>
              <a:t>This trend is caused by a number of factors, acting separately and</a:t>
            </a:r>
          </a:p>
          <a:p>
            <a:pPr algn="just">
              <a:lnSpc>
                <a:spcPct val="200000"/>
              </a:lnSpc>
            </a:pPr>
            <a:r>
              <a:rPr lang="en-US" dirty="0"/>
              <a:t>together:</a:t>
            </a:r>
            <a:endParaRPr lang="en-UG" dirty="0"/>
          </a:p>
        </p:txBody>
      </p:sp>
    </p:spTree>
    <p:extLst>
      <p:ext uri="{BB962C8B-B14F-4D97-AF65-F5344CB8AC3E}">
        <p14:creationId xmlns:p14="http://schemas.microsoft.com/office/powerpoint/2010/main" val="129339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9846A-9986-40D3-B0A7-473C8C99BD05}"/>
              </a:ext>
            </a:extLst>
          </p:cNvPr>
          <p:cNvSpPr>
            <a:spLocks noGrp="1"/>
          </p:cNvSpPr>
          <p:nvPr>
            <p:ph idx="1"/>
          </p:nvPr>
        </p:nvSpPr>
        <p:spPr>
          <a:xfrm>
            <a:off x="685800" y="1219200"/>
            <a:ext cx="10820400" cy="4999485"/>
          </a:xfrm>
        </p:spPr>
        <p:txBody>
          <a:bodyPr>
            <a:normAutofit lnSpcReduction="10000"/>
          </a:bodyPr>
          <a:lstStyle/>
          <a:p>
            <a:pPr algn="just">
              <a:lnSpc>
                <a:spcPct val="200000"/>
              </a:lnSpc>
            </a:pPr>
            <a:r>
              <a:rPr lang="en-US" dirty="0"/>
              <a:t>Inexpensive computer hardware is available, which allows users to specify more sophisticated and complex requirements.</a:t>
            </a:r>
          </a:p>
          <a:p>
            <a:pPr marL="0" indent="0" algn="just">
              <a:lnSpc>
                <a:spcPct val="200000"/>
              </a:lnSpc>
              <a:buNone/>
            </a:pPr>
            <a:r>
              <a:rPr lang="en-US" dirty="0"/>
              <a:t>• Software is providing an ever-increasing percentage </a:t>
            </a:r>
            <a:r>
              <a:rPr lang="en-US" i="1" dirty="0"/>
              <a:t>of </a:t>
            </a:r>
            <a:r>
              <a:rPr lang="en-US" dirty="0"/>
              <a:t>many systems' functionality.</a:t>
            </a:r>
          </a:p>
          <a:p>
            <a:pPr marL="0" indent="0" algn="just">
              <a:lnSpc>
                <a:spcPct val="200000"/>
              </a:lnSpc>
              <a:buNone/>
            </a:pPr>
            <a:r>
              <a:rPr lang="en-US" dirty="0"/>
              <a:t>• Increased software complexity is driven by increased system complexity,</a:t>
            </a:r>
          </a:p>
          <a:p>
            <a:pPr marL="0" indent="0" algn="just">
              <a:lnSpc>
                <a:spcPct val="200000"/>
              </a:lnSpc>
              <a:buNone/>
            </a:pPr>
            <a:r>
              <a:rPr lang="en-US" dirty="0"/>
              <a:t>• Customers are demanding more reliable and usable software systems</a:t>
            </a:r>
          </a:p>
          <a:p>
            <a:pPr algn="just">
              <a:lnSpc>
                <a:spcPct val="200000"/>
              </a:lnSpc>
            </a:pPr>
            <a:r>
              <a:rPr lang="en-US" dirty="0"/>
              <a:t>Customers want the flexibility offered by software-based solutions.</a:t>
            </a:r>
            <a:endParaRPr lang="en-UG" dirty="0"/>
          </a:p>
        </p:txBody>
      </p:sp>
    </p:spTree>
    <p:extLst>
      <p:ext uri="{BB962C8B-B14F-4D97-AF65-F5344CB8AC3E}">
        <p14:creationId xmlns:p14="http://schemas.microsoft.com/office/powerpoint/2010/main" val="185042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AE08D-00AF-47B7-86CA-D4774CA89FAC}"/>
              </a:ext>
            </a:extLst>
          </p:cNvPr>
          <p:cNvSpPr>
            <a:spLocks noGrp="1"/>
          </p:cNvSpPr>
          <p:nvPr>
            <p:ph idx="1"/>
          </p:nvPr>
        </p:nvSpPr>
        <p:spPr>
          <a:xfrm>
            <a:off x="685800" y="1338470"/>
            <a:ext cx="10820400" cy="4880215"/>
          </a:xfrm>
        </p:spPr>
        <p:txBody>
          <a:bodyPr/>
          <a:lstStyle/>
          <a:p>
            <a:pPr algn="just">
              <a:lnSpc>
                <a:spcPct val="250000"/>
              </a:lnSpc>
            </a:pPr>
            <a:r>
              <a:rPr lang="en-US" dirty="0"/>
              <a:t>As software projects grow in size and complexity, so does the risk that problems will occur. Such large and complex systems require the technical system management provided by the systems engineering approach. </a:t>
            </a:r>
            <a:r>
              <a:rPr lang="en-US" b="1" dirty="0"/>
              <a:t>Without such a systems engineering approach the following problems often result:</a:t>
            </a:r>
            <a:endParaRPr lang="en-UG" b="1" dirty="0"/>
          </a:p>
        </p:txBody>
      </p:sp>
    </p:spTree>
    <p:extLst>
      <p:ext uri="{BB962C8B-B14F-4D97-AF65-F5344CB8AC3E}">
        <p14:creationId xmlns:p14="http://schemas.microsoft.com/office/powerpoint/2010/main" val="20396025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78</TotalTime>
  <Words>1095</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Software Systems Engineering</vt:lpstr>
      <vt:lpstr>PowerPoint Presentation</vt:lpstr>
      <vt:lpstr>Role of Software in Modern Systems</vt:lpstr>
      <vt:lpstr>PowerPoint Presentation</vt:lpstr>
      <vt:lpstr>Application of Systems Engineering to Software Systems</vt:lpstr>
      <vt:lpstr>PowerPoint Presentation</vt:lpstr>
      <vt:lpstr>The Necessity of Software Systems Engineering</vt:lpstr>
      <vt:lpstr>PowerPoint Presentation</vt:lpstr>
      <vt:lpstr>PowerPoint Presentation</vt:lpstr>
      <vt:lpstr>PowerPoint Presentation</vt:lpstr>
      <vt:lpstr>PowerPoint Presentation</vt:lpstr>
      <vt:lpstr>Role of Software Systems Engineering</vt:lpstr>
      <vt:lpstr>PowerPoint Presentation</vt:lpstr>
      <vt:lpstr>Relationship to Software Engineering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Systems Engineering</dc:title>
  <dc:creator>SIMPOSONIK</dc:creator>
  <cp:lastModifiedBy>SIMPOSONIK</cp:lastModifiedBy>
  <cp:revision>11</cp:revision>
  <dcterms:created xsi:type="dcterms:W3CDTF">2020-02-17T11:41:00Z</dcterms:created>
  <dcterms:modified xsi:type="dcterms:W3CDTF">2020-04-02T16:00:07Z</dcterms:modified>
</cp:coreProperties>
</file>