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8" r:id="rId18"/>
    <p:sldId id="279" r:id="rId19"/>
    <p:sldId id="280" r:id="rId20"/>
    <p:sldId id="294" r:id="rId21"/>
    <p:sldId id="282" r:id="rId22"/>
    <p:sldId id="283" r:id="rId23"/>
    <p:sldId id="284" r:id="rId24"/>
    <p:sldId id="285" r:id="rId25"/>
    <p:sldId id="286" r:id="rId26"/>
    <p:sldId id="287" r:id="rId27"/>
    <p:sldId id="288" r:id="rId28"/>
    <p:sldId id="295" r:id="rId29"/>
    <p:sldId id="289" r:id="rId30"/>
    <p:sldId id="290"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D926108-7C10-4BAC-83DC-FFEA2E047F46}" type="datetimeFigureOut">
              <a:rPr lang="en-UG" smtClean="0"/>
              <a:t>27/02/2020</a:t>
            </a:fld>
            <a:endParaRPr lang="en-UG"/>
          </a:p>
        </p:txBody>
      </p:sp>
      <p:sp>
        <p:nvSpPr>
          <p:cNvPr id="5" name="Footer Placeholder 4"/>
          <p:cNvSpPr>
            <a:spLocks noGrp="1"/>
          </p:cNvSpPr>
          <p:nvPr>
            <p:ph type="ftr" sz="quarter" idx="11"/>
          </p:nvPr>
        </p:nvSpPr>
        <p:spPr>
          <a:xfrm>
            <a:off x="1371600" y="4323845"/>
            <a:ext cx="6400800" cy="365125"/>
          </a:xfrm>
        </p:spPr>
        <p:txBody>
          <a:bodyPr/>
          <a:lstStyle/>
          <a:p>
            <a:endParaRPr lang="en-UG"/>
          </a:p>
        </p:txBody>
      </p:sp>
      <p:sp>
        <p:nvSpPr>
          <p:cNvPr id="6" name="Slide Number Placeholder 5"/>
          <p:cNvSpPr>
            <a:spLocks noGrp="1"/>
          </p:cNvSpPr>
          <p:nvPr>
            <p:ph type="sldNum" sz="quarter" idx="12"/>
          </p:nvPr>
        </p:nvSpPr>
        <p:spPr>
          <a:xfrm>
            <a:off x="8077200" y="1430866"/>
            <a:ext cx="2743200" cy="365125"/>
          </a:xfrm>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76246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66247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2967319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BAECAC90-1060-4C9B-B4B2-2B2277AED534}" type="slidenum">
              <a:rPr lang="en-UG" smtClean="0"/>
              <a:t>‹#›</a:t>
            </a:fld>
            <a:endParaRPr lang="en-U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6257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a:xfrm>
            <a:off x="685800" y="378883"/>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282085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926108-7C10-4BAC-83DC-FFEA2E047F46}" type="datetimeFigureOut">
              <a:rPr lang="en-UG" smtClean="0"/>
              <a:t>27/02/2020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2229827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926108-7C10-4BAC-83DC-FFEA2E047F46}" type="datetimeFigureOut">
              <a:rPr lang="en-UG" smtClean="0"/>
              <a:t>27/02/2020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280693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26108-7C10-4BAC-83DC-FFEA2E047F46}" type="datetimeFigureOut">
              <a:rPr lang="en-UG" smtClean="0"/>
              <a:t>27/02/2020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920679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D926108-7C10-4BAC-83DC-FFEA2E047F46}" type="datetimeFigureOut">
              <a:rPr lang="en-UG" smtClean="0"/>
              <a:t>27/02/2020</a:t>
            </a:fld>
            <a:endParaRPr lang="en-UG"/>
          </a:p>
        </p:txBody>
      </p:sp>
      <p:sp>
        <p:nvSpPr>
          <p:cNvPr id="5" name="Footer Placeholder 4"/>
          <p:cNvSpPr>
            <a:spLocks noGrp="1"/>
          </p:cNvSpPr>
          <p:nvPr>
            <p:ph type="ftr" sz="quarter" idx="11"/>
          </p:nvPr>
        </p:nvSpPr>
        <p:spPr>
          <a:xfrm>
            <a:off x="685800" y="381000"/>
            <a:ext cx="6991492" cy="36512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262919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26108-7C10-4BAC-83DC-FFEA2E047F46}" type="datetimeFigureOut">
              <a:rPr lang="en-UG" smtClean="0"/>
              <a:t>27/02/2020</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69590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D926108-7C10-4BAC-83DC-FFEA2E047F46}" type="datetimeFigureOut">
              <a:rPr lang="en-UG" smtClean="0"/>
              <a:t>27/02/2020</a:t>
            </a:fld>
            <a:endParaRPr lang="en-UG"/>
          </a:p>
        </p:txBody>
      </p:sp>
      <p:sp>
        <p:nvSpPr>
          <p:cNvPr id="5" name="Footer Placeholder 4"/>
          <p:cNvSpPr>
            <a:spLocks noGrp="1"/>
          </p:cNvSpPr>
          <p:nvPr>
            <p:ph type="ftr" sz="quarter" idx="11"/>
          </p:nvPr>
        </p:nvSpPr>
        <p:spPr>
          <a:xfrm>
            <a:off x="685800" y="381001"/>
            <a:ext cx="6991492" cy="36406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5375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220894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926108-7C10-4BAC-83DC-FFEA2E047F46}" type="datetimeFigureOut">
              <a:rPr lang="en-UG" smtClean="0"/>
              <a:t>27/02/2020</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232783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926108-7C10-4BAC-83DC-FFEA2E047F46}" type="datetimeFigureOut">
              <a:rPr lang="en-UG" smtClean="0"/>
              <a:t>27/02/2020</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97826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26108-7C10-4BAC-83DC-FFEA2E047F46}" type="datetimeFigureOut">
              <a:rPr lang="en-UG" smtClean="0"/>
              <a:t>27/02/2020</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51666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1495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26108-7C10-4BAC-83DC-FFEA2E047F46}" type="datetimeFigureOut">
              <a:rPr lang="en-UG" smtClean="0"/>
              <a:t>27/02/2020</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AECAC90-1060-4C9B-B4B2-2B2277AED534}" type="slidenum">
              <a:rPr lang="en-UG" smtClean="0"/>
              <a:t>‹#›</a:t>
            </a:fld>
            <a:endParaRPr lang="en-UG"/>
          </a:p>
        </p:txBody>
      </p:sp>
    </p:spTree>
    <p:extLst>
      <p:ext uri="{BB962C8B-B14F-4D97-AF65-F5344CB8AC3E}">
        <p14:creationId xmlns:p14="http://schemas.microsoft.com/office/powerpoint/2010/main" val="1155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926108-7C10-4BAC-83DC-FFEA2E047F46}" type="datetimeFigureOut">
              <a:rPr lang="en-UG" smtClean="0"/>
              <a:t>27/02/2020</a:t>
            </a:fld>
            <a:endParaRPr lang="en-U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ECAC90-1060-4C9B-B4B2-2B2277AED534}" type="slidenum">
              <a:rPr lang="en-UG" smtClean="0"/>
              <a:t>‹#›</a:t>
            </a:fld>
            <a:endParaRPr lang="en-UG"/>
          </a:p>
        </p:txBody>
      </p:sp>
    </p:spTree>
    <p:extLst>
      <p:ext uri="{BB962C8B-B14F-4D97-AF65-F5344CB8AC3E}">
        <p14:creationId xmlns:p14="http://schemas.microsoft.com/office/powerpoint/2010/main" val="8490530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4C05-9CA9-4C44-9D04-41C3FBE16D56}"/>
              </a:ext>
            </a:extLst>
          </p:cNvPr>
          <p:cNvSpPr>
            <a:spLocks noGrp="1"/>
          </p:cNvSpPr>
          <p:nvPr>
            <p:ph type="ctrTitle"/>
          </p:nvPr>
        </p:nvSpPr>
        <p:spPr/>
        <p:txBody>
          <a:bodyPr/>
          <a:lstStyle/>
          <a:p>
            <a:r>
              <a:rPr lang="en-US" dirty="0"/>
              <a:t>Types of practice			</a:t>
            </a:r>
            <a:endParaRPr lang="en-UG" dirty="0"/>
          </a:p>
        </p:txBody>
      </p:sp>
      <p:sp>
        <p:nvSpPr>
          <p:cNvPr id="3" name="Subtitle 2">
            <a:extLst>
              <a:ext uri="{FF2B5EF4-FFF2-40B4-BE49-F238E27FC236}">
                <a16:creationId xmlns:a16="http://schemas.microsoft.com/office/drawing/2014/main" id="{281FC05F-F24E-4907-8269-AF10CFD4D7AB}"/>
              </a:ext>
            </a:extLst>
          </p:cNvPr>
          <p:cNvSpPr>
            <a:spLocks noGrp="1"/>
          </p:cNvSpPr>
          <p:nvPr>
            <p:ph type="subTitle" idx="1"/>
          </p:nvPr>
        </p:nvSpPr>
        <p:spPr/>
        <p:txBody>
          <a:bodyPr/>
          <a:lstStyle/>
          <a:p>
            <a:r>
              <a:rPr lang="en-US" dirty="0"/>
              <a:t>Aaron </a:t>
            </a:r>
            <a:r>
              <a:rPr lang="en-US" dirty="0" err="1"/>
              <a:t>atuhe</a:t>
            </a:r>
            <a:r>
              <a:rPr lang="en-US" dirty="0"/>
              <a:t> 2020</a:t>
            </a:r>
            <a:endParaRPr lang="en-UG" dirty="0"/>
          </a:p>
        </p:txBody>
      </p:sp>
    </p:spTree>
    <p:extLst>
      <p:ext uri="{BB962C8B-B14F-4D97-AF65-F5344CB8AC3E}">
        <p14:creationId xmlns:p14="http://schemas.microsoft.com/office/powerpoint/2010/main" val="150720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BA09B-E387-4124-9C4C-5204CC99B101}"/>
              </a:ext>
            </a:extLst>
          </p:cNvPr>
          <p:cNvSpPr>
            <a:spLocks noGrp="1"/>
          </p:cNvSpPr>
          <p:nvPr>
            <p:ph idx="1"/>
          </p:nvPr>
        </p:nvSpPr>
        <p:spPr>
          <a:xfrm>
            <a:off x="685800" y="1391478"/>
            <a:ext cx="10820400" cy="4827207"/>
          </a:xfrm>
        </p:spPr>
        <p:txBody>
          <a:bodyPr/>
          <a:lstStyle/>
          <a:p>
            <a:pPr>
              <a:lnSpc>
                <a:spcPct val="200000"/>
              </a:lnSpc>
            </a:pPr>
            <a:r>
              <a:rPr lang="en-UG" b="1" dirty="0"/>
              <a:t>Principle #9: Negotiation is not a contest or a game. It works best when both parties win.</a:t>
            </a:r>
            <a:br>
              <a:rPr lang="en-UG" dirty="0"/>
            </a:br>
            <a:r>
              <a:rPr lang="en-UG" dirty="0"/>
              <a:t>There are many instances in which the software engineer and the customer must negotiate functions and features, priorities, and delivery dates. If the team has collaborated well, all parties have a common goal. Therefore, negotiation will demand compromise from all parties.</a:t>
            </a:r>
            <a:br>
              <a:rPr lang="en-UG" dirty="0"/>
            </a:br>
            <a:endParaRPr lang="en-UG" dirty="0"/>
          </a:p>
        </p:txBody>
      </p:sp>
    </p:spTree>
    <p:extLst>
      <p:ext uri="{BB962C8B-B14F-4D97-AF65-F5344CB8AC3E}">
        <p14:creationId xmlns:p14="http://schemas.microsoft.com/office/powerpoint/2010/main" val="94290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EEFF-3ED5-41D0-AE59-4852EBF78517}"/>
              </a:ext>
            </a:extLst>
          </p:cNvPr>
          <p:cNvSpPr>
            <a:spLocks noGrp="1"/>
          </p:cNvSpPr>
          <p:nvPr>
            <p:ph type="title"/>
          </p:nvPr>
        </p:nvSpPr>
        <p:spPr>
          <a:xfrm>
            <a:off x="3200400" y="393312"/>
            <a:ext cx="8610600" cy="1293028"/>
          </a:xfrm>
        </p:spPr>
        <p:txBody>
          <a:bodyPr/>
          <a:lstStyle/>
          <a:p>
            <a:r>
              <a:rPr lang="en-UG" b="1" dirty="0"/>
              <a:t>The Different Between Customers and End-users</a:t>
            </a:r>
            <a:endParaRPr lang="en-UG" dirty="0"/>
          </a:p>
        </p:txBody>
      </p:sp>
      <p:sp>
        <p:nvSpPr>
          <p:cNvPr id="3" name="Content Placeholder 2">
            <a:extLst>
              <a:ext uri="{FF2B5EF4-FFF2-40B4-BE49-F238E27FC236}">
                <a16:creationId xmlns:a16="http://schemas.microsoft.com/office/drawing/2014/main" id="{156C3969-7054-4DCB-B945-B50AA7DEF3E2}"/>
              </a:ext>
            </a:extLst>
          </p:cNvPr>
          <p:cNvSpPr>
            <a:spLocks noGrp="1"/>
          </p:cNvSpPr>
          <p:nvPr>
            <p:ph idx="1"/>
          </p:nvPr>
        </p:nvSpPr>
        <p:spPr>
          <a:xfrm>
            <a:off x="685800" y="1789044"/>
            <a:ext cx="10820400" cy="4429642"/>
          </a:xfrm>
        </p:spPr>
        <p:txBody>
          <a:bodyPr>
            <a:normAutofit/>
          </a:bodyPr>
          <a:lstStyle/>
          <a:p>
            <a:pPr>
              <a:lnSpc>
                <a:spcPct val="150000"/>
              </a:lnSpc>
            </a:pPr>
            <a:r>
              <a:rPr lang="en-UG" dirty="0"/>
              <a:t>A customer is the person or group who: (1) originally requested the software to be built; (2) defines overall business objectives for the software; (3) provides basic product requirements; and (4) coordinates funding for the project. </a:t>
            </a:r>
            <a:endParaRPr lang="en-US" dirty="0"/>
          </a:p>
          <a:p>
            <a:pPr>
              <a:lnSpc>
                <a:spcPct val="150000"/>
              </a:lnSpc>
            </a:pPr>
            <a:endParaRPr lang="en-US" dirty="0"/>
          </a:p>
          <a:p>
            <a:pPr>
              <a:lnSpc>
                <a:spcPct val="150000"/>
              </a:lnSpc>
            </a:pPr>
            <a:r>
              <a:rPr lang="en-UG" dirty="0"/>
              <a:t>And end-user is the person or group who: (1) will actually use software that is built to achieve some business purpose, and (2) will define operational details of the software so that the business purpose can be achieved. </a:t>
            </a:r>
          </a:p>
          <a:p>
            <a:endParaRPr lang="en-UG" dirty="0"/>
          </a:p>
        </p:txBody>
      </p:sp>
    </p:spTree>
    <p:extLst>
      <p:ext uri="{BB962C8B-B14F-4D97-AF65-F5344CB8AC3E}">
        <p14:creationId xmlns:p14="http://schemas.microsoft.com/office/powerpoint/2010/main" val="285300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4051-EAB3-4DF9-AF51-7923BC5F8DAC}"/>
              </a:ext>
            </a:extLst>
          </p:cNvPr>
          <p:cNvSpPr>
            <a:spLocks noGrp="1"/>
          </p:cNvSpPr>
          <p:nvPr>
            <p:ph type="title"/>
          </p:nvPr>
        </p:nvSpPr>
        <p:spPr>
          <a:xfrm>
            <a:off x="5300870" y="406564"/>
            <a:ext cx="6642652" cy="945158"/>
          </a:xfrm>
        </p:spPr>
        <p:txBody>
          <a:bodyPr>
            <a:normAutofit fontScale="90000"/>
          </a:bodyPr>
          <a:lstStyle/>
          <a:p>
            <a:r>
              <a:rPr lang="en-UG" b="1" dirty="0"/>
              <a:t>PLANNING PRACTICES</a:t>
            </a:r>
            <a:br>
              <a:rPr lang="en-UG" b="1" dirty="0"/>
            </a:br>
            <a:endParaRPr lang="en-UG" dirty="0"/>
          </a:p>
        </p:txBody>
      </p:sp>
      <p:sp>
        <p:nvSpPr>
          <p:cNvPr id="3" name="Content Placeholder 2">
            <a:extLst>
              <a:ext uri="{FF2B5EF4-FFF2-40B4-BE49-F238E27FC236}">
                <a16:creationId xmlns:a16="http://schemas.microsoft.com/office/drawing/2014/main" id="{7375C6EC-312A-4A29-9346-797ACC4F8595}"/>
              </a:ext>
            </a:extLst>
          </p:cNvPr>
          <p:cNvSpPr>
            <a:spLocks noGrp="1"/>
          </p:cNvSpPr>
          <p:nvPr>
            <p:ph idx="1"/>
          </p:nvPr>
        </p:nvSpPr>
        <p:spPr>
          <a:xfrm>
            <a:off x="685800" y="1351722"/>
            <a:ext cx="10820400" cy="4866963"/>
          </a:xfrm>
        </p:spPr>
        <p:txBody>
          <a:bodyPr/>
          <a:lstStyle/>
          <a:p>
            <a:r>
              <a:rPr lang="en-UG" dirty="0"/>
              <a:t>The planning activity encompasses a set of management and technical practices that enable the software tam to define a road map as it travels towards its strategic goal and technical objectives.</a:t>
            </a:r>
            <a:br>
              <a:rPr lang="en-UG" dirty="0"/>
            </a:br>
            <a:endParaRPr lang="en-US" dirty="0"/>
          </a:p>
          <a:p>
            <a:r>
              <a:rPr lang="en-UG" dirty="0"/>
              <a:t>What to do? </a:t>
            </a:r>
            <a:endParaRPr lang="en-US" dirty="0"/>
          </a:p>
          <a:p>
            <a:pPr marL="0" indent="0">
              <a:buNone/>
            </a:pPr>
            <a:r>
              <a:rPr lang="en-UG" dirty="0"/>
              <a:t> </a:t>
            </a:r>
            <a:br>
              <a:rPr lang="en-UG" dirty="0"/>
            </a:br>
            <a:br>
              <a:rPr lang="en-UG" dirty="0"/>
            </a:br>
            <a:r>
              <a:rPr lang="en-UG" dirty="0"/>
              <a:t>Regardless of the rigor with which planning is conducted, the following principles always apply.</a:t>
            </a:r>
          </a:p>
        </p:txBody>
      </p:sp>
    </p:spTree>
    <p:extLst>
      <p:ext uri="{BB962C8B-B14F-4D97-AF65-F5344CB8AC3E}">
        <p14:creationId xmlns:p14="http://schemas.microsoft.com/office/powerpoint/2010/main" val="6261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C822A-78A6-4A0D-AC14-9184C679939B}"/>
              </a:ext>
            </a:extLst>
          </p:cNvPr>
          <p:cNvSpPr>
            <a:spLocks noGrp="1"/>
          </p:cNvSpPr>
          <p:nvPr>
            <p:ph idx="1"/>
          </p:nvPr>
        </p:nvSpPr>
        <p:spPr>
          <a:xfrm>
            <a:off x="685800" y="1298714"/>
            <a:ext cx="10820400" cy="4919972"/>
          </a:xfrm>
        </p:spPr>
        <p:txBody>
          <a:bodyPr/>
          <a:lstStyle/>
          <a:p>
            <a:r>
              <a:rPr lang="en-UG" b="1" dirty="0"/>
              <a:t>Principle #1: Understand the scope of the project.</a:t>
            </a:r>
            <a:r>
              <a:rPr lang="en-UG" dirty="0"/>
              <a:t> It’s impossible to use a road map if you don’t know where you’re going. Scope provides the software.</a:t>
            </a:r>
            <a:br>
              <a:rPr lang="en-UG" dirty="0"/>
            </a:br>
            <a:br>
              <a:rPr lang="en-UG" dirty="0"/>
            </a:br>
            <a:r>
              <a:rPr lang="en-UG" b="1" dirty="0"/>
              <a:t>Principle #2: Involve the customer in planning activity.</a:t>
            </a:r>
            <a:r>
              <a:rPr lang="en-UG" dirty="0"/>
              <a:t> The customer defines priorities and establishes the project constraints.</a:t>
            </a:r>
            <a:br>
              <a:rPr lang="en-UG" dirty="0"/>
            </a:br>
            <a:br>
              <a:rPr lang="en-UG" dirty="0"/>
            </a:br>
            <a:r>
              <a:rPr lang="en-UG" b="1" dirty="0"/>
              <a:t>Principle #3: Recognize that planning is iterative.</a:t>
            </a:r>
            <a:endParaRPr lang="en-US" b="1" dirty="0"/>
          </a:p>
          <a:p>
            <a:r>
              <a:rPr lang="en-UG" dirty="0"/>
              <a:t> As work begins, it is very likely that things will change. As a consequence, the plan must be adjusted to accommodate these changes</a:t>
            </a:r>
          </a:p>
        </p:txBody>
      </p:sp>
    </p:spTree>
    <p:extLst>
      <p:ext uri="{BB962C8B-B14F-4D97-AF65-F5344CB8AC3E}">
        <p14:creationId xmlns:p14="http://schemas.microsoft.com/office/powerpoint/2010/main" val="248519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99428-7BE6-461B-8F50-F917A5B28D78}"/>
              </a:ext>
            </a:extLst>
          </p:cNvPr>
          <p:cNvSpPr>
            <a:spLocks noGrp="1"/>
          </p:cNvSpPr>
          <p:nvPr>
            <p:ph idx="1"/>
          </p:nvPr>
        </p:nvSpPr>
        <p:spPr>
          <a:xfrm>
            <a:off x="685800" y="1272210"/>
            <a:ext cx="10820400" cy="4946476"/>
          </a:xfrm>
        </p:spPr>
        <p:txBody>
          <a:bodyPr>
            <a:normAutofit/>
          </a:bodyPr>
          <a:lstStyle/>
          <a:p>
            <a:r>
              <a:rPr lang="en-UG" b="1" dirty="0"/>
              <a:t>Principle #4: Estimate based on what you know.</a:t>
            </a:r>
            <a:r>
              <a:rPr lang="en-UG" dirty="0"/>
              <a:t> The intent of estimation is to provide an indication of effort, cost, and task duration, based on the team’s current understanding of the work to be done.</a:t>
            </a:r>
            <a:br>
              <a:rPr lang="en-UG" dirty="0"/>
            </a:br>
            <a:br>
              <a:rPr lang="en-UG" dirty="0"/>
            </a:br>
            <a:r>
              <a:rPr lang="en-UG" b="1" dirty="0"/>
              <a:t>Principle #5: Consider risk as you define the plan.</a:t>
            </a:r>
            <a:r>
              <a:rPr lang="en-UG" dirty="0"/>
              <a:t> If the team has defined risks that have high impact and high probability, contingency planning is necessary.</a:t>
            </a:r>
            <a:br>
              <a:rPr lang="en-UG" dirty="0"/>
            </a:br>
            <a:br>
              <a:rPr lang="en-UG" dirty="0"/>
            </a:br>
            <a:r>
              <a:rPr lang="en-UG" b="1" dirty="0"/>
              <a:t>Principle #6: Be realistic. People don’t work 100 percent every day.</a:t>
            </a:r>
            <a:r>
              <a:rPr lang="en-UG" dirty="0"/>
              <a:t> Noise always enters into any human communication. Omission and ambiguity are facts of life. </a:t>
            </a:r>
            <a:endParaRPr lang="en-US" dirty="0"/>
          </a:p>
          <a:p>
            <a:r>
              <a:rPr lang="en-UG" dirty="0"/>
              <a:t>Even the best software engineers make mistakes. These and other realities should be considered as a project plan is established.</a:t>
            </a:r>
            <a:br>
              <a:rPr lang="en-UG" dirty="0"/>
            </a:br>
            <a:endParaRPr lang="en-UG" dirty="0"/>
          </a:p>
        </p:txBody>
      </p:sp>
    </p:spTree>
    <p:extLst>
      <p:ext uri="{BB962C8B-B14F-4D97-AF65-F5344CB8AC3E}">
        <p14:creationId xmlns:p14="http://schemas.microsoft.com/office/powerpoint/2010/main" val="233743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A3EA6-BAD0-4B89-BB0A-F68351D7E94E}"/>
              </a:ext>
            </a:extLst>
          </p:cNvPr>
          <p:cNvSpPr>
            <a:spLocks noGrp="1"/>
          </p:cNvSpPr>
          <p:nvPr>
            <p:ph idx="1"/>
          </p:nvPr>
        </p:nvSpPr>
        <p:spPr>
          <a:xfrm>
            <a:off x="685800" y="1086680"/>
            <a:ext cx="10820400" cy="5264528"/>
          </a:xfrm>
        </p:spPr>
        <p:txBody>
          <a:bodyPr>
            <a:normAutofit fontScale="92500" lnSpcReduction="10000"/>
          </a:bodyPr>
          <a:lstStyle/>
          <a:p>
            <a:pPr>
              <a:lnSpc>
                <a:spcPct val="200000"/>
              </a:lnSpc>
            </a:pPr>
            <a:r>
              <a:rPr lang="en-UG" b="1" dirty="0"/>
              <a:t>Principle #7: Adjust granularity as you define the plan.</a:t>
            </a:r>
            <a:r>
              <a:rPr lang="en-UG" dirty="0"/>
              <a:t> Granularity refers to the level of detail that is introduced as a project plan is developed. A “fine granularity” plan provides significant work detail that is planned over relatively short time increments.</a:t>
            </a:r>
            <a:br>
              <a:rPr lang="en-UG" dirty="0"/>
            </a:br>
            <a:br>
              <a:rPr lang="en-UG" dirty="0"/>
            </a:br>
            <a:r>
              <a:rPr lang="en-UG" b="1" dirty="0"/>
              <a:t>Principle #8: Define how you intend to ensure quality.</a:t>
            </a:r>
            <a:r>
              <a:rPr lang="en-UG" dirty="0"/>
              <a:t> The plan should identify how the software team intends to ensure quality. If formal technical reviews are to be conducted, they should be scheduled.</a:t>
            </a:r>
            <a:br>
              <a:rPr lang="en-UG" dirty="0"/>
            </a:br>
            <a:br>
              <a:rPr lang="en-UG" dirty="0"/>
            </a:br>
            <a:endParaRPr lang="en-UG" dirty="0"/>
          </a:p>
        </p:txBody>
      </p:sp>
    </p:spTree>
    <p:extLst>
      <p:ext uri="{BB962C8B-B14F-4D97-AF65-F5344CB8AC3E}">
        <p14:creationId xmlns:p14="http://schemas.microsoft.com/office/powerpoint/2010/main" val="213107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CA010-0DDF-4068-9DCB-E8151C0B1B6B}"/>
              </a:ext>
            </a:extLst>
          </p:cNvPr>
          <p:cNvSpPr>
            <a:spLocks noGrp="1"/>
          </p:cNvSpPr>
          <p:nvPr>
            <p:ph idx="1"/>
          </p:nvPr>
        </p:nvSpPr>
        <p:spPr>
          <a:xfrm>
            <a:off x="685800" y="1272210"/>
            <a:ext cx="10820400" cy="4946476"/>
          </a:xfrm>
        </p:spPr>
        <p:txBody>
          <a:bodyPr>
            <a:normAutofit/>
          </a:bodyPr>
          <a:lstStyle/>
          <a:p>
            <a:r>
              <a:rPr lang="en-UG" b="1" dirty="0"/>
              <a:t>Principle #9: Describe how you intend to accommodate change.</a:t>
            </a:r>
            <a:r>
              <a:rPr lang="en-UG" dirty="0"/>
              <a:t> Even the best planning can be obviated by uncontrolled change. The software team should identify how changes are to be accommodated as software engineering work proceeds</a:t>
            </a:r>
            <a:endParaRPr lang="en-US" b="1" dirty="0"/>
          </a:p>
          <a:p>
            <a:endParaRPr lang="en-US" b="1" dirty="0"/>
          </a:p>
          <a:p>
            <a:endParaRPr lang="en-US" b="1" dirty="0"/>
          </a:p>
          <a:p>
            <a:r>
              <a:rPr lang="en-UG" b="1" dirty="0"/>
              <a:t>Principle #10: Track the plan frequently and make adjustments </a:t>
            </a:r>
            <a:r>
              <a:rPr lang="en-US" b="1" dirty="0"/>
              <a:t>as</a:t>
            </a:r>
            <a:r>
              <a:rPr lang="en-UG" b="1" dirty="0"/>
              <a:t> required.</a:t>
            </a:r>
            <a:r>
              <a:rPr lang="en-UG" dirty="0"/>
              <a:t>  track progress on a daily basis, looking for a problem areas and situation in which scheduled work does not confirm to actual work conducted. When slippage is encountered, the plan is adjusted accordingly.</a:t>
            </a:r>
            <a:br>
              <a:rPr lang="en-UG" dirty="0"/>
            </a:br>
            <a:endParaRPr lang="en-UG" dirty="0"/>
          </a:p>
        </p:txBody>
      </p:sp>
    </p:spTree>
    <p:extLst>
      <p:ext uri="{BB962C8B-B14F-4D97-AF65-F5344CB8AC3E}">
        <p14:creationId xmlns:p14="http://schemas.microsoft.com/office/powerpoint/2010/main" val="2758587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458B-73D2-4404-B3A4-C293A185B5E6}"/>
              </a:ext>
            </a:extLst>
          </p:cNvPr>
          <p:cNvSpPr>
            <a:spLocks noGrp="1"/>
          </p:cNvSpPr>
          <p:nvPr>
            <p:ph type="title"/>
          </p:nvPr>
        </p:nvSpPr>
        <p:spPr/>
        <p:txBody>
          <a:bodyPr/>
          <a:lstStyle/>
          <a:p>
            <a:r>
              <a:rPr lang="en-UG" b="1" dirty="0"/>
              <a:t>MODELING PRACTICE</a:t>
            </a:r>
            <a:br>
              <a:rPr lang="en-UG" b="1" dirty="0"/>
            </a:br>
            <a:endParaRPr lang="en-UG" dirty="0"/>
          </a:p>
        </p:txBody>
      </p:sp>
      <p:sp>
        <p:nvSpPr>
          <p:cNvPr id="3" name="Content Placeholder 2">
            <a:extLst>
              <a:ext uri="{FF2B5EF4-FFF2-40B4-BE49-F238E27FC236}">
                <a16:creationId xmlns:a16="http://schemas.microsoft.com/office/drawing/2014/main" id="{EB2CADB8-C7BD-4752-954D-0BBB413AC3BE}"/>
              </a:ext>
            </a:extLst>
          </p:cNvPr>
          <p:cNvSpPr>
            <a:spLocks noGrp="1"/>
          </p:cNvSpPr>
          <p:nvPr>
            <p:ph idx="1"/>
          </p:nvPr>
        </p:nvSpPr>
        <p:spPr>
          <a:xfrm>
            <a:off x="685800" y="1842052"/>
            <a:ext cx="10820400" cy="4376633"/>
          </a:xfrm>
        </p:spPr>
        <p:txBody>
          <a:bodyPr/>
          <a:lstStyle/>
          <a:p>
            <a:r>
              <a:rPr lang="en-UG" dirty="0"/>
              <a:t>The models are created to gain better understanding of actual entity to be built. When the entity is a physical thing, we can build a model that is identical in form of shape but smaller in scale. </a:t>
            </a:r>
            <a:endParaRPr lang="en-US" dirty="0"/>
          </a:p>
          <a:p>
            <a:r>
              <a:rPr lang="en-UG" dirty="0"/>
              <a:t>However, when the entity is software, our model must take a different form.</a:t>
            </a:r>
            <a:endParaRPr lang="en-US" dirty="0"/>
          </a:p>
          <a:p>
            <a:r>
              <a:rPr lang="en-UG" dirty="0"/>
              <a:t> It must be capable of representing the information that software transforms, the architecture and functions that enable the transformation to occur, the features that user’s desire, and the </a:t>
            </a:r>
            <a:r>
              <a:rPr lang="en-UG" dirty="0" err="1"/>
              <a:t>behavior</a:t>
            </a:r>
            <a:r>
              <a:rPr lang="en-UG" dirty="0"/>
              <a:t> of the system as the transformation is taking place.</a:t>
            </a:r>
            <a:br>
              <a:rPr lang="en-UG" dirty="0"/>
            </a:br>
            <a:endParaRPr lang="en-UG" dirty="0"/>
          </a:p>
        </p:txBody>
      </p:sp>
    </p:spTree>
    <p:extLst>
      <p:ext uri="{BB962C8B-B14F-4D97-AF65-F5344CB8AC3E}">
        <p14:creationId xmlns:p14="http://schemas.microsoft.com/office/powerpoint/2010/main" val="227644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B16E-8BA0-4ED8-A7F5-D78EB9E2B21D}"/>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F52916EA-143D-477E-92D7-5706C0FD9147}"/>
              </a:ext>
            </a:extLst>
          </p:cNvPr>
          <p:cNvSpPr>
            <a:spLocks noGrp="1"/>
          </p:cNvSpPr>
          <p:nvPr>
            <p:ph idx="1"/>
          </p:nvPr>
        </p:nvSpPr>
        <p:spPr/>
        <p:txBody>
          <a:bodyPr/>
          <a:lstStyle/>
          <a:p>
            <a:r>
              <a:rPr lang="en-UG" dirty="0"/>
              <a:t>Two classes of models are crated</a:t>
            </a:r>
            <a:r>
              <a:rPr lang="en-UG" b="1" dirty="0"/>
              <a:t>: Analysis models and design models</a:t>
            </a:r>
            <a:r>
              <a:rPr lang="en-UG" dirty="0"/>
              <a:t>. </a:t>
            </a:r>
            <a:endParaRPr lang="en-US" dirty="0"/>
          </a:p>
          <a:p>
            <a:r>
              <a:rPr lang="en-UG" dirty="0"/>
              <a:t>Analysis models represent the customer requirements by depicting the software in three different domains: the information domain, the functional domain, and the </a:t>
            </a:r>
            <a:r>
              <a:rPr lang="en-UG" dirty="0" err="1"/>
              <a:t>behavioral</a:t>
            </a:r>
            <a:r>
              <a:rPr lang="en-UG" dirty="0"/>
              <a:t> domain.</a:t>
            </a:r>
            <a:endParaRPr lang="en-US" dirty="0"/>
          </a:p>
          <a:p>
            <a:endParaRPr lang="en-US" dirty="0"/>
          </a:p>
          <a:p>
            <a:r>
              <a:rPr lang="en-UG" dirty="0"/>
              <a:t> Design models represent characteristics of the software that help practitioners to construct it effectively.</a:t>
            </a:r>
            <a:endParaRPr lang="en-US" dirty="0"/>
          </a:p>
          <a:p>
            <a:endParaRPr lang="en-UG" dirty="0"/>
          </a:p>
        </p:txBody>
      </p:sp>
    </p:spTree>
    <p:extLst>
      <p:ext uri="{BB962C8B-B14F-4D97-AF65-F5344CB8AC3E}">
        <p14:creationId xmlns:p14="http://schemas.microsoft.com/office/powerpoint/2010/main" val="388796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1C27-8423-4574-91CC-CBAD49F8281D}"/>
              </a:ext>
            </a:extLst>
          </p:cNvPr>
          <p:cNvSpPr>
            <a:spLocks noGrp="1"/>
          </p:cNvSpPr>
          <p:nvPr>
            <p:ph type="title"/>
          </p:nvPr>
        </p:nvSpPr>
        <p:spPr>
          <a:xfrm>
            <a:off x="2895600" y="764373"/>
            <a:ext cx="8610600" cy="680114"/>
          </a:xfrm>
        </p:spPr>
        <p:txBody>
          <a:bodyPr>
            <a:normAutofit fontScale="90000"/>
          </a:bodyPr>
          <a:lstStyle/>
          <a:p>
            <a:r>
              <a:rPr lang="en-UG" b="1" dirty="0"/>
              <a:t>Analysis </a:t>
            </a:r>
            <a:r>
              <a:rPr lang="en-UG" b="1" dirty="0" err="1"/>
              <a:t>Modeling</a:t>
            </a:r>
            <a:r>
              <a:rPr lang="en-UG" b="1" dirty="0"/>
              <a:t> Principles</a:t>
            </a:r>
            <a:br>
              <a:rPr lang="en-UG" b="1" dirty="0"/>
            </a:br>
            <a:endParaRPr lang="en-UG" dirty="0"/>
          </a:p>
        </p:txBody>
      </p:sp>
      <p:sp>
        <p:nvSpPr>
          <p:cNvPr id="3" name="Content Placeholder 2">
            <a:extLst>
              <a:ext uri="{FF2B5EF4-FFF2-40B4-BE49-F238E27FC236}">
                <a16:creationId xmlns:a16="http://schemas.microsoft.com/office/drawing/2014/main" id="{F63A2038-CD23-4E67-AB5E-C2A431793C04}"/>
              </a:ext>
            </a:extLst>
          </p:cNvPr>
          <p:cNvSpPr>
            <a:spLocks noGrp="1"/>
          </p:cNvSpPr>
          <p:nvPr>
            <p:ph idx="1"/>
          </p:nvPr>
        </p:nvSpPr>
        <p:spPr>
          <a:xfrm>
            <a:off x="685800" y="1749287"/>
            <a:ext cx="10820400" cy="4863547"/>
          </a:xfrm>
        </p:spPr>
        <p:txBody>
          <a:bodyPr>
            <a:normAutofit/>
          </a:bodyPr>
          <a:lstStyle/>
          <a:p>
            <a:pPr marL="0" indent="0">
              <a:lnSpc>
                <a:spcPct val="150000"/>
              </a:lnSpc>
              <a:buNone/>
            </a:pPr>
            <a:br>
              <a:rPr lang="en-UG" dirty="0"/>
            </a:br>
            <a:r>
              <a:rPr lang="en-UG" b="1" dirty="0"/>
              <a:t>Principle #1: The information domain of a problem must be represented and understood.</a:t>
            </a:r>
            <a:r>
              <a:rPr lang="en-UG" dirty="0"/>
              <a:t> The information domain compasses the data that flow into the system and the data stores that collect and organize persistent data objects.</a:t>
            </a:r>
            <a:br>
              <a:rPr lang="en-UG" dirty="0"/>
            </a:br>
            <a:br>
              <a:rPr lang="en-UG" dirty="0"/>
            </a:br>
            <a:r>
              <a:rPr lang="en-UG" b="1" dirty="0"/>
              <a:t>Principle #2: The functions that the software performs must be defined.</a:t>
            </a:r>
            <a:r>
              <a:rPr lang="en-UG" dirty="0"/>
              <a:t> Software functions provide direct benefit to visible end-user. </a:t>
            </a:r>
            <a:br>
              <a:rPr lang="en-UG" dirty="0"/>
            </a:br>
            <a:endParaRPr lang="en-UG" dirty="0"/>
          </a:p>
        </p:txBody>
      </p:sp>
    </p:spTree>
    <p:extLst>
      <p:ext uri="{BB962C8B-B14F-4D97-AF65-F5344CB8AC3E}">
        <p14:creationId xmlns:p14="http://schemas.microsoft.com/office/powerpoint/2010/main" val="191801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11D0-57D2-4991-AE14-DB8B2C874F32}"/>
              </a:ext>
            </a:extLst>
          </p:cNvPr>
          <p:cNvSpPr>
            <a:spLocks noGrp="1"/>
          </p:cNvSpPr>
          <p:nvPr>
            <p:ph type="title"/>
          </p:nvPr>
        </p:nvSpPr>
        <p:spPr/>
        <p:txBody>
          <a:bodyPr/>
          <a:lstStyle/>
          <a:p>
            <a:r>
              <a:rPr lang="en-UG" b="1" dirty="0"/>
              <a:t>COMMUNICATION PRACTICES</a:t>
            </a:r>
            <a:br>
              <a:rPr lang="en-UG" b="1" dirty="0"/>
            </a:br>
            <a:endParaRPr lang="en-UG" dirty="0"/>
          </a:p>
        </p:txBody>
      </p:sp>
      <p:sp>
        <p:nvSpPr>
          <p:cNvPr id="3" name="Content Placeholder 2">
            <a:extLst>
              <a:ext uri="{FF2B5EF4-FFF2-40B4-BE49-F238E27FC236}">
                <a16:creationId xmlns:a16="http://schemas.microsoft.com/office/drawing/2014/main" id="{A32194D1-9E26-4BFF-BF8E-73CEE8563C2B}"/>
              </a:ext>
            </a:extLst>
          </p:cNvPr>
          <p:cNvSpPr>
            <a:spLocks noGrp="1"/>
          </p:cNvSpPr>
          <p:nvPr>
            <p:ph idx="1"/>
          </p:nvPr>
        </p:nvSpPr>
        <p:spPr>
          <a:xfrm>
            <a:off x="685800" y="1656522"/>
            <a:ext cx="10820400" cy="4562163"/>
          </a:xfrm>
        </p:spPr>
        <p:txBody>
          <a:bodyPr>
            <a:normAutofit/>
          </a:bodyPr>
          <a:lstStyle/>
          <a:p>
            <a:pPr>
              <a:lnSpc>
                <a:spcPct val="150000"/>
              </a:lnSpc>
            </a:pPr>
            <a:r>
              <a:rPr lang="en-UG" dirty="0"/>
              <a:t>Before customer requirements can be </a:t>
            </a:r>
            <a:r>
              <a:rPr lang="en-UG" dirty="0" err="1"/>
              <a:t>analyzed</a:t>
            </a:r>
            <a:r>
              <a:rPr lang="en-UG" dirty="0"/>
              <a:t>, </a:t>
            </a:r>
            <a:r>
              <a:rPr lang="en-UG" dirty="0" err="1"/>
              <a:t>modeled</a:t>
            </a:r>
            <a:r>
              <a:rPr lang="en-UG" dirty="0"/>
              <a:t>, or specified they must be gathered through a communication (also called requirements elicitation) activity. </a:t>
            </a:r>
            <a:endParaRPr lang="en-US" dirty="0"/>
          </a:p>
          <a:p>
            <a:pPr>
              <a:lnSpc>
                <a:spcPct val="150000"/>
              </a:lnSpc>
            </a:pPr>
            <a:r>
              <a:rPr lang="en-UG" dirty="0"/>
              <a:t>A customer has a problem that may be amenable to a computer- based solution. </a:t>
            </a:r>
            <a:endParaRPr lang="en-US" dirty="0"/>
          </a:p>
          <a:p>
            <a:pPr>
              <a:lnSpc>
                <a:spcPct val="150000"/>
              </a:lnSpc>
            </a:pPr>
            <a:r>
              <a:rPr lang="en-UG" dirty="0"/>
              <a:t>A developer responds to the customer’s request for help. Communication has begun</a:t>
            </a:r>
          </a:p>
        </p:txBody>
      </p:sp>
    </p:spTree>
    <p:extLst>
      <p:ext uri="{BB962C8B-B14F-4D97-AF65-F5344CB8AC3E}">
        <p14:creationId xmlns:p14="http://schemas.microsoft.com/office/powerpoint/2010/main" val="118928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6C7D6-EEB7-4D2F-AC50-62188506E98E}"/>
              </a:ext>
            </a:extLst>
          </p:cNvPr>
          <p:cNvSpPr>
            <a:spLocks noGrp="1"/>
          </p:cNvSpPr>
          <p:nvPr>
            <p:ph idx="1"/>
          </p:nvPr>
        </p:nvSpPr>
        <p:spPr>
          <a:xfrm>
            <a:off x="685800" y="1603514"/>
            <a:ext cx="10820400" cy="4615172"/>
          </a:xfrm>
        </p:spPr>
        <p:txBody>
          <a:bodyPr/>
          <a:lstStyle/>
          <a:p>
            <a:pPr algn="just">
              <a:lnSpc>
                <a:spcPct val="250000"/>
              </a:lnSpc>
            </a:pPr>
            <a:r>
              <a:rPr lang="en-UG" b="1" dirty="0"/>
              <a:t>Principle #3: The </a:t>
            </a:r>
            <a:r>
              <a:rPr lang="en-UG" b="1" dirty="0" err="1"/>
              <a:t>behavior</a:t>
            </a:r>
            <a:r>
              <a:rPr lang="en-UG" b="1" dirty="0"/>
              <a:t> of the software must be represented.</a:t>
            </a:r>
            <a:r>
              <a:rPr lang="en-UG" dirty="0"/>
              <a:t> The </a:t>
            </a:r>
            <a:r>
              <a:rPr lang="en-UG" dirty="0" err="1"/>
              <a:t>behavior</a:t>
            </a:r>
            <a:r>
              <a:rPr lang="en-UG" dirty="0"/>
              <a:t> of computer software is driven by its interaction with the external environment. Input provided by end-users, control data provided by an external system, or monitoring data collected over a network all cause the software to behave in a specific way</a:t>
            </a:r>
          </a:p>
        </p:txBody>
      </p:sp>
    </p:spTree>
    <p:extLst>
      <p:ext uri="{BB962C8B-B14F-4D97-AF65-F5344CB8AC3E}">
        <p14:creationId xmlns:p14="http://schemas.microsoft.com/office/powerpoint/2010/main" val="311844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E63-8FA4-4C3D-B78C-82CD7FDA2C1A}"/>
              </a:ext>
            </a:extLst>
          </p:cNvPr>
          <p:cNvSpPr>
            <a:spLocks noGrp="1"/>
          </p:cNvSpPr>
          <p:nvPr>
            <p:ph type="title"/>
          </p:nvPr>
        </p:nvSpPr>
        <p:spPr>
          <a:xfrm>
            <a:off x="4452731" y="300547"/>
            <a:ext cx="7398026" cy="1293028"/>
          </a:xfrm>
        </p:spPr>
        <p:txBody>
          <a:bodyPr/>
          <a:lstStyle/>
          <a:p>
            <a:r>
              <a:rPr lang="en-UG" b="1" dirty="0"/>
              <a:t>Design </a:t>
            </a:r>
            <a:r>
              <a:rPr lang="en-UG" b="1" dirty="0" err="1"/>
              <a:t>Modeling</a:t>
            </a:r>
            <a:r>
              <a:rPr lang="en-UG" b="1" dirty="0"/>
              <a:t> Principles</a:t>
            </a:r>
            <a:endParaRPr lang="en-UG" dirty="0"/>
          </a:p>
        </p:txBody>
      </p:sp>
      <p:sp>
        <p:nvSpPr>
          <p:cNvPr id="3" name="Content Placeholder 2">
            <a:extLst>
              <a:ext uri="{FF2B5EF4-FFF2-40B4-BE49-F238E27FC236}">
                <a16:creationId xmlns:a16="http://schemas.microsoft.com/office/drawing/2014/main" id="{BC92F81D-5661-458C-B50F-E08B9522E811}"/>
              </a:ext>
            </a:extLst>
          </p:cNvPr>
          <p:cNvSpPr>
            <a:spLocks noGrp="1"/>
          </p:cNvSpPr>
          <p:nvPr>
            <p:ph idx="1"/>
          </p:nvPr>
        </p:nvSpPr>
        <p:spPr>
          <a:xfrm>
            <a:off x="685800" y="1593576"/>
            <a:ext cx="10820400" cy="4625110"/>
          </a:xfrm>
        </p:spPr>
        <p:txBody>
          <a:bodyPr/>
          <a:lstStyle/>
          <a:p>
            <a:r>
              <a:rPr lang="en-UG" b="1" dirty="0"/>
              <a:t>Principle #1: Design should </a:t>
            </a:r>
            <a:r>
              <a:rPr lang="en-US" b="1" dirty="0"/>
              <a:t>correspond to the analysis model</a:t>
            </a:r>
          </a:p>
          <a:p>
            <a:pPr marL="0" indent="0">
              <a:buNone/>
            </a:pPr>
            <a:br>
              <a:rPr lang="en-UG" dirty="0"/>
            </a:br>
            <a:r>
              <a:rPr lang="en-UG" b="1" dirty="0"/>
              <a:t>Principle #2: Always consider the architecture of the system to be built.</a:t>
            </a:r>
            <a:r>
              <a:rPr lang="en-UG" dirty="0"/>
              <a:t> Software architecture is the skeleton of the system to be built. It affects interfaces, data structures, program control flow </a:t>
            </a:r>
            <a:r>
              <a:rPr lang="en-UG" dirty="0" err="1"/>
              <a:t>behavior</a:t>
            </a:r>
            <a:r>
              <a:rPr lang="en-UG" dirty="0"/>
              <a:t>, the manner in which testing can be conducted and the maintainability of resultant system.</a:t>
            </a:r>
            <a:br>
              <a:rPr lang="en-UG" dirty="0"/>
            </a:br>
            <a:endParaRPr lang="en-UG" dirty="0"/>
          </a:p>
        </p:txBody>
      </p:sp>
    </p:spTree>
    <p:extLst>
      <p:ext uri="{BB962C8B-B14F-4D97-AF65-F5344CB8AC3E}">
        <p14:creationId xmlns:p14="http://schemas.microsoft.com/office/powerpoint/2010/main" val="13463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F30-AC8D-4A97-B979-A5F577FA5646}"/>
              </a:ext>
            </a:extLst>
          </p:cNvPr>
          <p:cNvSpPr>
            <a:spLocks noGrp="1"/>
          </p:cNvSpPr>
          <p:nvPr>
            <p:ph type="title"/>
          </p:nvPr>
        </p:nvSpPr>
        <p:spPr/>
        <p:txBody>
          <a:bodyPr/>
          <a:lstStyle/>
          <a:p>
            <a:r>
              <a:rPr lang="en-UG" b="1" dirty="0"/>
              <a:t>CONSTRUCTION PRACTICE</a:t>
            </a:r>
            <a:br>
              <a:rPr lang="en-UG" b="1" dirty="0"/>
            </a:br>
            <a:endParaRPr lang="en-UG" dirty="0"/>
          </a:p>
        </p:txBody>
      </p:sp>
      <p:sp>
        <p:nvSpPr>
          <p:cNvPr id="3" name="Content Placeholder 2">
            <a:extLst>
              <a:ext uri="{FF2B5EF4-FFF2-40B4-BE49-F238E27FC236}">
                <a16:creationId xmlns:a16="http://schemas.microsoft.com/office/drawing/2014/main" id="{747E26E1-4587-4FB3-B067-E87B209C7D81}"/>
              </a:ext>
            </a:extLst>
          </p:cNvPr>
          <p:cNvSpPr>
            <a:spLocks noGrp="1"/>
          </p:cNvSpPr>
          <p:nvPr>
            <p:ph idx="1"/>
          </p:nvPr>
        </p:nvSpPr>
        <p:spPr>
          <a:xfrm>
            <a:off x="685800" y="1815548"/>
            <a:ext cx="10820400" cy="4403137"/>
          </a:xfrm>
        </p:spPr>
        <p:txBody>
          <a:bodyPr/>
          <a:lstStyle/>
          <a:p>
            <a:pPr>
              <a:lnSpc>
                <a:spcPct val="150000"/>
              </a:lnSpc>
            </a:pPr>
            <a:r>
              <a:rPr lang="en-UG" dirty="0"/>
              <a:t>. In modern software engineering work, coding may be:</a:t>
            </a:r>
            <a:endParaRPr lang="en-US" dirty="0"/>
          </a:p>
          <a:p>
            <a:pPr>
              <a:lnSpc>
                <a:spcPct val="150000"/>
              </a:lnSpc>
            </a:pPr>
            <a:r>
              <a:rPr lang="en-UG" dirty="0"/>
              <a:t> (1) the direct creation of programming language source code; </a:t>
            </a:r>
            <a:endParaRPr lang="en-US" dirty="0"/>
          </a:p>
          <a:p>
            <a:pPr>
              <a:lnSpc>
                <a:spcPct val="150000"/>
              </a:lnSpc>
            </a:pPr>
            <a:r>
              <a:rPr lang="en-UG" dirty="0"/>
              <a:t>(2) the automatic generation of source code using an intermediate design-like representation of the component to be built; </a:t>
            </a:r>
            <a:endParaRPr lang="en-US" dirty="0"/>
          </a:p>
          <a:p>
            <a:pPr>
              <a:lnSpc>
                <a:spcPct val="150000"/>
              </a:lnSpc>
            </a:pPr>
            <a:r>
              <a:rPr lang="en-UG" dirty="0"/>
              <a:t>(3) the automatic generation of executable code using a fourth generation programming language.</a:t>
            </a:r>
          </a:p>
          <a:p>
            <a:endParaRPr lang="en-UG" dirty="0"/>
          </a:p>
        </p:txBody>
      </p:sp>
    </p:spTree>
    <p:extLst>
      <p:ext uri="{BB962C8B-B14F-4D97-AF65-F5344CB8AC3E}">
        <p14:creationId xmlns:p14="http://schemas.microsoft.com/office/powerpoint/2010/main" val="77238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EAEB-22A7-4DD6-91A7-B9BC46AD23D2}"/>
              </a:ext>
            </a:extLst>
          </p:cNvPr>
          <p:cNvSpPr>
            <a:spLocks noGrp="1"/>
          </p:cNvSpPr>
          <p:nvPr>
            <p:ph type="title"/>
          </p:nvPr>
        </p:nvSpPr>
        <p:spPr/>
        <p:txBody>
          <a:bodyPr>
            <a:normAutofit fontScale="90000"/>
          </a:bodyPr>
          <a:lstStyle/>
          <a:p>
            <a:r>
              <a:rPr lang="en-UG" b="1" dirty="0"/>
              <a:t>Coding Principle and Concepts</a:t>
            </a:r>
            <a:br>
              <a:rPr lang="en-UG" b="1" dirty="0"/>
            </a:br>
            <a:endParaRPr lang="en-UG" dirty="0"/>
          </a:p>
        </p:txBody>
      </p:sp>
      <p:sp>
        <p:nvSpPr>
          <p:cNvPr id="3" name="Content Placeholder 2">
            <a:extLst>
              <a:ext uri="{FF2B5EF4-FFF2-40B4-BE49-F238E27FC236}">
                <a16:creationId xmlns:a16="http://schemas.microsoft.com/office/drawing/2014/main" id="{7A311CF2-31B6-4010-9757-49C004D2D25D}"/>
              </a:ext>
            </a:extLst>
          </p:cNvPr>
          <p:cNvSpPr>
            <a:spLocks noGrp="1"/>
          </p:cNvSpPr>
          <p:nvPr>
            <p:ph idx="1"/>
          </p:nvPr>
        </p:nvSpPr>
        <p:spPr>
          <a:xfrm>
            <a:off x="685800" y="1736036"/>
            <a:ext cx="10820400" cy="4664764"/>
          </a:xfrm>
        </p:spPr>
        <p:txBody>
          <a:bodyPr>
            <a:normAutofit fontScale="92500"/>
          </a:bodyPr>
          <a:lstStyle/>
          <a:p>
            <a:pPr marL="0" indent="0">
              <a:lnSpc>
                <a:spcPct val="250000"/>
              </a:lnSpc>
              <a:buNone/>
            </a:pPr>
            <a:r>
              <a:rPr lang="en-UG" dirty="0"/>
              <a:t>. However, there are a number of fundamental principles that can be stated:</a:t>
            </a:r>
            <a:br>
              <a:rPr lang="en-UG" dirty="0"/>
            </a:br>
            <a:r>
              <a:rPr lang="en-UG" b="1" dirty="0"/>
              <a:t>Preparation principles:</a:t>
            </a:r>
            <a:r>
              <a:rPr lang="en-UG" dirty="0"/>
              <a:t> Before you write one line of code, be sure you:</a:t>
            </a:r>
            <a:br>
              <a:rPr lang="en-UG" dirty="0"/>
            </a:br>
            <a:r>
              <a:rPr lang="en-UG" dirty="0"/>
              <a:t>1. Understand the problem you’re trying to solve</a:t>
            </a:r>
            <a:endParaRPr lang="en-US" dirty="0"/>
          </a:p>
          <a:p>
            <a:pPr>
              <a:lnSpc>
                <a:spcPct val="250000"/>
              </a:lnSpc>
            </a:pPr>
            <a:r>
              <a:rPr lang="en-UG" b="1" dirty="0"/>
              <a:t>Coding principles:</a:t>
            </a:r>
            <a:r>
              <a:rPr lang="en-UG" dirty="0"/>
              <a:t> As you begin writing code, be sure you:</a:t>
            </a:r>
            <a:br>
              <a:rPr lang="en-UG" dirty="0"/>
            </a:br>
            <a:r>
              <a:rPr lang="en-UG" dirty="0"/>
              <a:t>1. Constraint your algorithm by following structured programming practice.</a:t>
            </a:r>
            <a:br>
              <a:rPr lang="en-UG" dirty="0"/>
            </a:br>
            <a:r>
              <a:rPr lang="en-UG" dirty="0"/>
              <a:t>2. Select data structure that will meet the needs of the design</a:t>
            </a:r>
          </a:p>
        </p:txBody>
      </p:sp>
    </p:spTree>
    <p:extLst>
      <p:ext uri="{BB962C8B-B14F-4D97-AF65-F5344CB8AC3E}">
        <p14:creationId xmlns:p14="http://schemas.microsoft.com/office/powerpoint/2010/main" val="347532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15A7F-7FEF-4199-91DE-CF2F4B87E8D0}"/>
              </a:ext>
            </a:extLst>
          </p:cNvPr>
          <p:cNvSpPr>
            <a:spLocks noGrp="1"/>
          </p:cNvSpPr>
          <p:nvPr>
            <p:ph idx="1"/>
          </p:nvPr>
        </p:nvSpPr>
        <p:spPr>
          <a:xfrm>
            <a:off x="685800" y="980662"/>
            <a:ext cx="10820400" cy="5238024"/>
          </a:xfrm>
        </p:spPr>
        <p:txBody>
          <a:bodyPr>
            <a:normAutofit/>
          </a:bodyPr>
          <a:lstStyle/>
          <a:p>
            <a:pPr>
              <a:lnSpc>
                <a:spcPct val="150000"/>
              </a:lnSpc>
            </a:pPr>
            <a:r>
              <a:rPr lang="en-UG" b="1" dirty="0"/>
              <a:t>Validation principles:</a:t>
            </a:r>
            <a:r>
              <a:rPr lang="en-UG" dirty="0"/>
              <a:t> After you’ve completed your first coding pass, be sure you:</a:t>
            </a:r>
            <a:br>
              <a:rPr lang="en-UG" dirty="0"/>
            </a:br>
            <a:r>
              <a:rPr lang="en-UG" dirty="0"/>
              <a:t>1. Build architectural infrastructure,</a:t>
            </a:r>
            <a:br>
              <a:rPr lang="en-UG" dirty="0"/>
            </a:br>
            <a:r>
              <a:rPr lang="en-UG" dirty="0"/>
              <a:t>Review the architectural design.</a:t>
            </a:r>
            <a:endParaRPr lang="en-US" dirty="0"/>
          </a:p>
          <a:p>
            <a:pPr>
              <a:lnSpc>
                <a:spcPct val="150000"/>
              </a:lnSpc>
            </a:pPr>
            <a:endParaRPr lang="en-US" dirty="0"/>
          </a:p>
          <a:p>
            <a:pPr>
              <a:lnSpc>
                <a:spcPct val="150000"/>
              </a:lnSpc>
            </a:pPr>
            <a:r>
              <a:rPr lang="en-UG" dirty="0"/>
              <a:t>2. Build a software component.</a:t>
            </a:r>
            <a:br>
              <a:rPr lang="en-UG" dirty="0"/>
            </a:br>
            <a:r>
              <a:rPr lang="en-UG" dirty="0"/>
              <a:t>Review the component- level design.</a:t>
            </a:r>
            <a:br>
              <a:rPr lang="en-UG" dirty="0"/>
            </a:br>
            <a:r>
              <a:rPr lang="en-UG" dirty="0"/>
              <a:t>Create a set of unit tests for the component</a:t>
            </a:r>
          </a:p>
        </p:txBody>
      </p:sp>
    </p:spTree>
    <p:extLst>
      <p:ext uri="{BB962C8B-B14F-4D97-AF65-F5344CB8AC3E}">
        <p14:creationId xmlns:p14="http://schemas.microsoft.com/office/powerpoint/2010/main" val="173163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A547-0901-466F-B808-7E4AC21D4222}"/>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7F08B8D5-128D-41D1-A60A-BF73595A2C92}"/>
              </a:ext>
            </a:extLst>
          </p:cNvPr>
          <p:cNvSpPr>
            <a:spLocks noGrp="1"/>
          </p:cNvSpPr>
          <p:nvPr>
            <p:ph idx="1"/>
          </p:nvPr>
        </p:nvSpPr>
        <p:spPr/>
        <p:txBody>
          <a:bodyPr>
            <a:normAutofit fontScale="92500" lnSpcReduction="20000"/>
          </a:bodyPr>
          <a:lstStyle/>
          <a:p>
            <a:pPr>
              <a:lnSpc>
                <a:spcPct val="200000"/>
              </a:lnSpc>
            </a:pPr>
            <a:r>
              <a:rPr lang="en-UG" dirty="0"/>
              <a:t>3. Unit test the components.</a:t>
            </a:r>
            <a:br>
              <a:rPr lang="en-UG" dirty="0"/>
            </a:br>
            <a:r>
              <a:rPr lang="en-UG" dirty="0"/>
              <a:t>Conduct all unit tests.</a:t>
            </a:r>
            <a:br>
              <a:rPr lang="en-UG" dirty="0"/>
            </a:br>
            <a:r>
              <a:rPr lang="en-UG" dirty="0"/>
              <a:t>Correct errors uncovered.</a:t>
            </a:r>
            <a:br>
              <a:rPr lang="en-UG" dirty="0"/>
            </a:br>
            <a:r>
              <a:rPr lang="en-UG" dirty="0"/>
              <a:t>Reapply unit tests</a:t>
            </a:r>
            <a:endParaRPr lang="en-US" dirty="0"/>
          </a:p>
          <a:p>
            <a:pPr>
              <a:lnSpc>
                <a:spcPct val="200000"/>
              </a:lnSpc>
            </a:pPr>
            <a:r>
              <a:rPr lang="en-UG" dirty="0"/>
              <a:t>4. Integrate completed components into the architectural infrastructure.</a:t>
            </a:r>
            <a:br>
              <a:rPr lang="en-UG" dirty="0"/>
            </a:br>
            <a:br>
              <a:rPr lang="en-UG" dirty="0"/>
            </a:br>
            <a:endParaRPr lang="en-UG" dirty="0"/>
          </a:p>
        </p:txBody>
      </p:sp>
    </p:spTree>
    <p:extLst>
      <p:ext uri="{BB962C8B-B14F-4D97-AF65-F5344CB8AC3E}">
        <p14:creationId xmlns:p14="http://schemas.microsoft.com/office/powerpoint/2010/main" val="911140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5D3D-71BB-42F9-A745-AD8D1CCB3E64}"/>
              </a:ext>
            </a:extLst>
          </p:cNvPr>
          <p:cNvSpPr>
            <a:spLocks noGrp="1"/>
          </p:cNvSpPr>
          <p:nvPr>
            <p:ph type="title"/>
          </p:nvPr>
        </p:nvSpPr>
        <p:spPr>
          <a:xfrm>
            <a:off x="5936974" y="247538"/>
            <a:ext cx="6019800" cy="1293028"/>
          </a:xfrm>
        </p:spPr>
        <p:txBody>
          <a:bodyPr/>
          <a:lstStyle/>
          <a:p>
            <a:r>
              <a:rPr lang="en-UG" b="1" dirty="0"/>
              <a:t>Testing Principles:</a:t>
            </a:r>
            <a:endParaRPr lang="en-UG" dirty="0"/>
          </a:p>
        </p:txBody>
      </p:sp>
      <p:sp>
        <p:nvSpPr>
          <p:cNvPr id="3" name="Content Placeholder 2">
            <a:extLst>
              <a:ext uri="{FF2B5EF4-FFF2-40B4-BE49-F238E27FC236}">
                <a16:creationId xmlns:a16="http://schemas.microsoft.com/office/drawing/2014/main" id="{FF6F4EB8-1043-48CE-BF04-9A96DEC4D338}"/>
              </a:ext>
            </a:extLst>
          </p:cNvPr>
          <p:cNvSpPr>
            <a:spLocks noGrp="1"/>
          </p:cNvSpPr>
          <p:nvPr>
            <p:ph idx="1"/>
          </p:nvPr>
        </p:nvSpPr>
        <p:spPr>
          <a:xfrm>
            <a:off x="685800" y="1311966"/>
            <a:ext cx="10820400" cy="4906720"/>
          </a:xfrm>
        </p:spPr>
        <p:txBody>
          <a:bodyPr>
            <a:normAutofit fontScale="92500"/>
          </a:bodyPr>
          <a:lstStyle/>
          <a:p>
            <a:pPr marL="0" indent="0">
              <a:lnSpc>
                <a:spcPct val="200000"/>
              </a:lnSpc>
              <a:buNone/>
            </a:pPr>
            <a:r>
              <a:rPr lang="en-UG" dirty="0"/>
              <a:t>In a classic book on software testing, Glen Myers states a number of rules that can serve well as testing objectives:</a:t>
            </a:r>
            <a:br>
              <a:rPr lang="en-UG" dirty="0"/>
            </a:br>
            <a:br>
              <a:rPr lang="en-UG" dirty="0"/>
            </a:br>
            <a:r>
              <a:rPr lang="en-UG" dirty="0"/>
              <a:t>• Testing in a process of executing with the intent of finding an error.</a:t>
            </a:r>
            <a:br>
              <a:rPr lang="en-UG" dirty="0"/>
            </a:br>
            <a:r>
              <a:rPr lang="en-UG" dirty="0"/>
              <a:t>• A good test case is one that has a high probability of finding as as-yet undiscovered error.</a:t>
            </a:r>
            <a:br>
              <a:rPr lang="en-UG" dirty="0"/>
            </a:br>
            <a:r>
              <a:rPr lang="en-UG" dirty="0"/>
              <a:t>• A successful test is one that uncovers an as- yet –undiscovered error.</a:t>
            </a:r>
            <a:br>
              <a:rPr lang="en-UG" dirty="0"/>
            </a:br>
            <a:endParaRPr lang="en-UG" dirty="0"/>
          </a:p>
        </p:txBody>
      </p:sp>
    </p:spTree>
    <p:extLst>
      <p:ext uri="{BB962C8B-B14F-4D97-AF65-F5344CB8AC3E}">
        <p14:creationId xmlns:p14="http://schemas.microsoft.com/office/powerpoint/2010/main" val="2859903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BF434-0DEF-4944-8B4E-AD0AAD6DB61C}"/>
              </a:ext>
            </a:extLst>
          </p:cNvPr>
          <p:cNvSpPr>
            <a:spLocks noGrp="1"/>
          </p:cNvSpPr>
          <p:nvPr>
            <p:ph idx="1"/>
          </p:nvPr>
        </p:nvSpPr>
        <p:spPr>
          <a:xfrm>
            <a:off x="685800" y="821636"/>
            <a:ext cx="10820400" cy="5397050"/>
          </a:xfrm>
        </p:spPr>
        <p:txBody>
          <a:bodyPr>
            <a:normAutofit/>
          </a:bodyPr>
          <a:lstStyle/>
          <a:p>
            <a:pPr>
              <a:lnSpc>
                <a:spcPct val="150000"/>
              </a:lnSpc>
            </a:pPr>
            <a:br>
              <a:rPr lang="en-UG" dirty="0"/>
            </a:br>
            <a:r>
              <a:rPr lang="en-UG" b="1" dirty="0"/>
              <a:t>Principle #1: All tests should be traceable to customer requirements.</a:t>
            </a:r>
            <a:r>
              <a:rPr lang="en-UG" dirty="0"/>
              <a:t> The objective of software testing is to uncover errors. It follows that thee most server defects (from the customer’s point of view) are those that cause the program to fail to meet its requirements/goals.</a:t>
            </a:r>
            <a:br>
              <a:rPr lang="en-UG" dirty="0"/>
            </a:br>
            <a:br>
              <a:rPr lang="en-UG" dirty="0"/>
            </a:br>
            <a:r>
              <a:rPr lang="en-UG" b="1" dirty="0"/>
              <a:t>Principle #2: Tests should be planned long before testing begins.</a:t>
            </a:r>
            <a:r>
              <a:rPr lang="en-UG" dirty="0"/>
              <a:t> Test planning can began as soon as the analysis model is complete. Detailed definition of test cases can begin as soon as the design model has been solidified. </a:t>
            </a:r>
          </a:p>
        </p:txBody>
      </p:sp>
    </p:spTree>
    <p:extLst>
      <p:ext uri="{BB962C8B-B14F-4D97-AF65-F5344CB8AC3E}">
        <p14:creationId xmlns:p14="http://schemas.microsoft.com/office/powerpoint/2010/main" val="2230862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FA355-3D69-40FA-A0BC-32339F3ACC76}"/>
              </a:ext>
            </a:extLst>
          </p:cNvPr>
          <p:cNvSpPr>
            <a:spLocks noGrp="1"/>
          </p:cNvSpPr>
          <p:nvPr>
            <p:ph idx="1"/>
          </p:nvPr>
        </p:nvSpPr>
        <p:spPr>
          <a:xfrm>
            <a:off x="685800" y="887896"/>
            <a:ext cx="10820400" cy="5330789"/>
          </a:xfrm>
        </p:spPr>
        <p:txBody>
          <a:bodyPr>
            <a:normAutofit/>
          </a:bodyPr>
          <a:lstStyle/>
          <a:p>
            <a:pPr>
              <a:lnSpc>
                <a:spcPct val="200000"/>
              </a:lnSpc>
            </a:pPr>
            <a:r>
              <a:rPr lang="en-UG" b="1" dirty="0"/>
              <a:t>Principle #3: The pare to principle applies to software testing.</a:t>
            </a:r>
            <a:r>
              <a:rPr lang="en-UG" dirty="0"/>
              <a:t> Stated simply, the Pareto principle implies that 80 percent of all errors uncovered during testing will likely be traceable to 20 percent of all program components. The problem, of course, is to isolate these suspect components and to thoroughly test them.</a:t>
            </a:r>
            <a:br>
              <a:rPr lang="en-UG" dirty="0"/>
            </a:br>
            <a:br>
              <a:rPr lang="en-UG" dirty="0"/>
            </a:br>
            <a:endParaRPr lang="en-UG" dirty="0"/>
          </a:p>
        </p:txBody>
      </p:sp>
    </p:spTree>
    <p:extLst>
      <p:ext uri="{BB962C8B-B14F-4D97-AF65-F5344CB8AC3E}">
        <p14:creationId xmlns:p14="http://schemas.microsoft.com/office/powerpoint/2010/main" val="3832639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0B75E-FA06-4F8F-8CC9-5CE8A35BBAA7}"/>
              </a:ext>
            </a:extLst>
          </p:cNvPr>
          <p:cNvSpPr>
            <a:spLocks noGrp="1"/>
          </p:cNvSpPr>
          <p:nvPr>
            <p:ph idx="1"/>
          </p:nvPr>
        </p:nvSpPr>
        <p:spPr>
          <a:xfrm>
            <a:off x="685800" y="1961321"/>
            <a:ext cx="10820400" cy="4257363"/>
          </a:xfrm>
        </p:spPr>
        <p:txBody>
          <a:bodyPr>
            <a:normAutofit fontScale="92500" lnSpcReduction="20000"/>
          </a:bodyPr>
          <a:lstStyle/>
          <a:p>
            <a:pPr>
              <a:lnSpc>
                <a:spcPct val="250000"/>
              </a:lnSpc>
            </a:pPr>
            <a:r>
              <a:rPr lang="en-UG" b="1" dirty="0"/>
              <a:t>Principle #4: Testing should begin “in the small” and progress toward testing “in the large”.</a:t>
            </a:r>
            <a:r>
              <a:rPr lang="en-UG" dirty="0"/>
              <a:t> The first tests focus on individual components. As testing progresses, focus shifts in an attempt to find error in integrated clusters of components and ultimately in the entire system.</a:t>
            </a:r>
            <a:br>
              <a:rPr lang="en-UG" dirty="0"/>
            </a:br>
            <a:br>
              <a:rPr lang="en-UG" dirty="0"/>
            </a:br>
            <a:endParaRPr lang="en-UG" dirty="0"/>
          </a:p>
        </p:txBody>
      </p:sp>
    </p:spTree>
    <p:extLst>
      <p:ext uri="{BB962C8B-B14F-4D97-AF65-F5344CB8AC3E}">
        <p14:creationId xmlns:p14="http://schemas.microsoft.com/office/powerpoint/2010/main" val="92496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56A01-4E64-4042-B02E-C8847A863BBF}"/>
              </a:ext>
            </a:extLst>
          </p:cNvPr>
          <p:cNvSpPr>
            <a:spLocks noGrp="1"/>
          </p:cNvSpPr>
          <p:nvPr>
            <p:ph idx="1"/>
          </p:nvPr>
        </p:nvSpPr>
        <p:spPr>
          <a:xfrm>
            <a:off x="685800" y="781878"/>
            <a:ext cx="10820400" cy="5436808"/>
          </a:xfrm>
        </p:spPr>
        <p:txBody>
          <a:bodyPr>
            <a:normAutofit/>
          </a:bodyPr>
          <a:lstStyle/>
          <a:p>
            <a:pPr>
              <a:lnSpc>
                <a:spcPct val="250000"/>
              </a:lnSpc>
            </a:pPr>
            <a:r>
              <a:rPr lang="en-UG" dirty="0"/>
              <a:t>Effective communication (among technical peers, with the customer and other stakeholders, and with project managers) is among the most challenging activities that confront software engineer.</a:t>
            </a:r>
            <a:endParaRPr lang="en-US" dirty="0"/>
          </a:p>
          <a:p>
            <a:pPr>
              <a:lnSpc>
                <a:spcPct val="250000"/>
              </a:lnSpc>
            </a:pPr>
            <a:r>
              <a:rPr lang="en-UG" dirty="0"/>
              <a:t> In this context, we discuss communication principles that apply equally to all forms of communication that occur within a software project.</a:t>
            </a:r>
            <a:br>
              <a:rPr lang="en-UG" dirty="0"/>
            </a:br>
            <a:endParaRPr lang="en-UG" dirty="0"/>
          </a:p>
        </p:txBody>
      </p:sp>
    </p:spTree>
    <p:extLst>
      <p:ext uri="{BB962C8B-B14F-4D97-AF65-F5344CB8AC3E}">
        <p14:creationId xmlns:p14="http://schemas.microsoft.com/office/powerpoint/2010/main" val="3669932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607-429D-4DDA-9963-193031F75582}"/>
              </a:ext>
            </a:extLst>
          </p:cNvPr>
          <p:cNvSpPr>
            <a:spLocks noGrp="1"/>
          </p:cNvSpPr>
          <p:nvPr>
            <p:ph type="title"/>
          </p:nvPr>
        </p:nvSpPr>
        <p:spPr/>
        <p:txBody>
          <a:bodyPr/>
          <a:lstStyle/>
          <a:p>
            <a:r>
              <a:rPr lang="en-UG" b="1" dirty="0"/>
              <a:t>Deployment</a:t>
            </a:r>
            <a:br>
              <a:rPr lang="en-UG" b="1" dirty="0"/>
            </a:br>
            <a:endParaRPr lang="en-UG" dirty="0"/>
          </a:p>
        </p:txBody>
      </p:sp>
      <p:sp>
        <p:nvSpPr>
          <p:cNvPr id="3" name="Content Placeholder 2">
            <a:extLst>
              <a:ext uri="{FF2B5EF4-FFF2-40B4-BE49-F238E27FC236}">
                <a16:creationId xmlns:a16="http://schemas.microsoft.com/office/drawing/2014/main" id="{5A5FF3C9-E0B3-4BB2-B67D-11E570DB2057}"/>
              </a:ext>
            </a:extLst>
          </p:cNvPr>
          <p:cNvSpPr>
            <a:spLocks noGrp="1"/>
          </p:cNvSpPr>
          <p:nvPr>
            <p:ph idx="1"/>
          </p:nvPr>
        </p:nvSpPr>
        <p:spPr/>
        <p:txBody>
          <a:bodyPr/>
          <a:lstStyle/>
          <a:p>
            <a:br>
              <a:rPr lang="en-UG" dirty="0"/>
            </a:br>
            <a:r>
              <a:rPr lang="en-UG" dirty="0"/>
              <a:t>The deployment activity encompasses three actions</a:t>
            </a:r>
            <a:r>
              <a:rPr lang="en-US" dirty="0"/>
              <a:t>:</a:t>
            </a:r>
            <a:r>
              <a:rPr lang="en-UG" dirty="0"/>
              <a:t> </a:t>
            </a:r>
            <a:r>
              <a:rPr lang="en-UG" b="1" dirty="0"/>
              <a:t>delivery, support, and feedback. </a:t>
            </a:r>
            <a:endParaRPr lang="en-US" b="1" dirty="0"/>
          </a:p>
          <a:p>
            <a:r>
              <a:rPr lang="en-UG" dirty="0"/>
              <a:t>Because modern software process models are evolutionary in nature, deployment happens not once, but a number of times as software moves towards completion. Each delivery cycle provides the customer and end-users with an operational software increment that provides usable functions and features</a:t>
            </a:r>
            <a:endParaRPr lang="en-US" dirty="0"/>
          </a:p>
          <a:p>
            <a:r>
              <a:rPr lang="en-UG" dirty="0"/>
              <a:t>. A number of key principles should be followed as the team prepares to deliver an increment:</a:t>
            </a:r>
          </a:p>
        </p:txBody>
      </p:sp>
    </p:spTree>
    <p:extLst>
      <p:ext uri="{BB962C8B-B14F-4D97-AF65-F5344CB8AC3E}">
        <p14:creationId xmlns:p14="http://schemas.microsoft.com/office/powerpoint/2010/main" val="1416834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E8D2-CCB7-44E3-970B-060E0892D9D0}"/>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C5F63244-34B8-4D06-B346-F73203948D5C}"/>
              </a:ext>
            </a:extLst>
          </p:cNvPr>
          <p:cNvSpPr>
            <a:spLocks noGrp="1"/>
          </p:cNvSpPr>
          <p:nvPr>
            <p:ph idx="1"/>
          </p:nvPr>
        </p:nvSpPr>
        <p:spPr/>
        <p:txBody>
          <a:bodyPr/>
          <a:lstStyle/>
          <a:p>
            <a:r>
              <a:rPr lang="en-UG" b="1" dirty="0"/>
              <a:t>Principle #1: Customer expectations for the software must be managed.</a:t>
            </a:r>
            <a:r>
              <a:rPr lang="en-UG" dirty="0"/>
              <a:t> The customer expects more than the team has promised to deliver and disappointment occurs immediately. This results in feedback that is not productive and which ruins team morale.</a:t>
            </a:r>
            <a:br>
              <a:rPr lang="en-UG" dirty="0"/>
            </a:br>
            <a:br>
              <a:rPr lang="en-UG" dirty="0"/>
            </a:br>
            <a:r>
              <a:rPr lang="en-UG" b="1" dirty="0"/>
              <a:t>Principle #2: A complete delivery package should be assembled and tested.</a:t>
            </a:r>
            <a:r>
              <a:rPr lang="en-UG" dirty="0"/>
              <a:t> A CD_ ROM or other media containing all executable software, support data files, support document, and other relevant information must be assembled and thoroughly beta- tested with actual users.</a:t>
            </a:r>
            <a:br>
              <a:rPr lang="en-UG" dirty="0"/>
            </a:br>
            <a:endParaRPr lang="en-UG" dirty="0"/>
          </a:p>
        </p:txBody>
      </p:sp>
    </p:spTree>
    <p:extLst>
      <p:ext uri="{BB962C8B-B14F-4D97-AF65-F5344CB8AC3E}">
        <p14:creationId xmlns:p14="http://schemas.microsoft.com/office/powerpoint/2010/main" val="973026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44B5-AB6C-4B76-9240-574B871F1C07}"/>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AACF6406-3C84-4B56-AECE-595B4334F8AC}"/>
              </a:ext>
            </a:extLst>
          </p:cNvPr>
          <p:cNvSpPr>
            <a:spLocks noGrp="1"/>
          </p:cNvSpPr>
          <p:nvPr>
            <p:ph idx="1"/>
          </p:nvPr>
        </p:nvSpPr>
        <p:spPr/>
        <p:txBody>
          <a:bodyPr/>
          <a:lstStyle/>
          <a:p>
            <a:r>
              <a:rPr lang="en-UG" b="1" dirty="0"/>
              <a:t>Principle #3: A support regime must be established before the software is delivered.</a:t>
            </a:r>
            <a:r>
              <a:rPr lang="en-UG" dirty="0"/>
              <a:t> An end-user expects responsiveness and accurate information when a question or problem arises. Support should be planned, support material should be prepared, and appropriate record keeping mechanism should be established so that the software team can conduct a categorical assessment of the kinds of support requested required.</a:t>
            </a:r>
            <a:br>
              <a:rPr lang="en-UG" dirty="0"/>
            </a:br>
            <a:br>
              <a:rPr lang="en-UG" dirty="0"/>
            </a:br>
            <a:r>
              <a:rPr lang="en-UG" b="1" dirty="0"/>
              <a:t>Principle #4. Appropriate instructional materials must be provided to end-users.</a:t>
            </a:r>
            <a:r>
              <a:rPr lang="en-UG" dirty="0"/>
              <a:t> Appropriate training aids should be developed, trouble-shooting guidelines should be provided</a:t>
            </a:r>
          </a:p>
        </p:txBody>
      </p:sp>
    </p:spTree>
    <p:extLst>
      <p:ext uri="{BB962C8B-B14F-4D97-AF65-F5344CB8AC3E}">
        <p14:creationId xmlns:p14="http://schemas.microsoft.com/office/powerpoint/2010/main" val="3535568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6CDE-DC0E-45AC-B495-520F9C09ED96}"/>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ACE209E3-38A7-455E-AAA9-7DB9698B4A8F}"/>
              </a:ext>
            </a:extLst>
          </p:cNvPr>
          <p:cNvSpPr>
            <a:spLocks noGrp="1"/>
          </p:cNvSpPr>
          <p:nvPr>
            <p:ph idx="1"/>
          </p:nvPr>
        </p:nvSpPr>
        <p:spPr/>
        <p:txBody>
          <a:bodyPr/>
          <a:lstStyle/>
          <a:p>
            <a:r>
              <a:rPr lang="en-UG" b="1" dirty="0"/>
              <a:t>Principle #5: Buggy software should be fixed first, delivered later.</a:t>
            </a:r>
            <a:r>
              <a:rPr lang="en-UG" dirty="0"/>
              <a:t> Under time pressure, some software organizations deliver low-quality increments with a warning to the customer that bugs “will be fixed in the next release”.</a:t>
            </a:r>
            <a:endParaRPr lang="en-US" dirty="0"/>
          </a:p>
          <a:p>
            <a:endParaRPr lang="en-US" dirty="0"/>
          </a:p>
          <a:p>
            <a:r>
              <a:rPr lang="en-UG" dirty="0"/>
              <a:t> This is a mistake. </a:t>
            </a:r>
          </a:p>
        </p:txBody>
      </p:sp>
    </p:spTree>
    <p:extLst>
      <p:ext uri="{BB962C8B-B14F-4D97-AF65-F5344CB8AC3E}">
        <p14:creationId xmlns:p14="http://schemas.microsoft.com/office/powerpoint/2010/main" val="306570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ED17-700C-4E15-88E7-235EAEA98571}"/>
              </a:ext>
            </a:extLst>
          </p:cNvPr>
          <p:cNvSpPr>
            <a:spLocks noGrp="1"/>
          </p:cNvSpPr>
          <p:nvPr>
            <p:ph type="title"/>
          </p:nvPr>
        </p:nvSpPr>
        <p:spPr>
          <a:xfrm>
            <a:off x="5035826" y="247538"/>
            <a:ext cx="6616148" cy="1293028"/>
          </a:xfrm>
        </p:spPr>
        <p:txBody>
          <a:bodyPr/>
          <a:lstStyle/>
          <a:p>
            <a:r>
              <a:rPr lang="en-UG" b="1" dirty="0"/>
              <a:t>Principle #1: Listen.</a:t>
            </a:r>
            <a:endParaRPr lang="en-UG" dirty="0"/>
          </a:p>
        </p:txBody>
      </p:sp>
      <p:sp>
        <p:nvSpPr>
          <p:cNvPr id="3" name="Content Placeholder 2">
            <a:extLst>
              <a:ext uri="{FF2B5EF4-FFF2-40B4-BE49-F238E27FC236}">
                <a16:creationId xmlns:a16="http://schemas.microsoft.com/office/drawing/2014/main" id="{C389831A-6450-452E-88A8-AB8A80B09388}"/>
              </a:ext>
            </a:extLst>
          </p:cNvPr>
          <p:cNvSpPr>
            <a:spLocks noGrp="1"/>
          </p:cNvSpPr>
          <p:nvPr>
            <p:ph idx="1"/>
          </p:nvPr>
        </p:nvSpPr>
        <p:spPr>
          <a:xfrm>
            <a:off x="685800" y="1540566"/>
            <a:ext cx="10820400" cy="4678119"/>
          </a:xfrm>
        </p:spPr>
        <p:txBody>
          <a:bodyPr/>
          <a:lstStyle/>
          <a:p>
            <a:pPr>
              <a:lnSpc>
                <a:spcPct val="250000"/>
              </a:lnSpc>
            </a:pPr>
            <a:r>
              <a:rPr lang="en-UG" dirty="0"/>
              <a:t>Try to focus on the speaker’s words, rather than formulating your response to those words. Ask for clarification if something is unclear, but avoid constant interruptions.</a:t>
            </a:r>
            <a:endParaRPr lang="en-US" dirty="0"/>
          </a:p>
          <a:p>
            <a:pPr>
              <a:lnSpc>
                <a:spcPct val="250000"/>
              </a:lnSpc>
            </a:pPr>
            <a:r>
              <a:rPr lang="en-UG" dirty="0"/>
              <a:t> Never become contentions in your words or actions 9 e.g., rolling your eyes or shaking your head) as a person is talking.</a:t>
            </a:r>
          </a:p>
        </p:txBody>
      </p:sp>
    </p:spTree>
    <p:extLst>
      <p:ext uri="{BB962C8B-B14F-4D97-AF65-F5344CB8AC3E}">
        <p14:creationId xmlns:p14="http://schemas.microsoft.com/office/powerpoint/2010/main" val="392483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EAB2-DDB0-4A04-B222-9E2208DC9314}"/>
              </a:ext>
            </a:extLst>
          </p:cNvPr>
          <p:cNvSpPr>
            <a:spLocks noGrp="1"/>
          </p:cNvSpPr>
          <p:nvPr>
            <p:ph type="title"/>
          </p:nvPr>
        </p:nvSpPr>
        <p:spPr/>
        <p:txBody>
          <a:bodyPr/>
          <a:lstStyle/>
          <a:p>
            <a:r>
              <a:rPr lang="en-UG" b="1" dirty="0"/>
              <a:t>Principle #2: Prepare before you communicate</a:t>
            </a:r>
            <a:endParaRPr lang="en-UG" dirty="0"/>
          </a:p>
        </p:txBody>
      </p:sp>
      <p:sp>
        <p:nvSpPr>
          <p:cNvPr id="3" name="Content Placeholder 2">
            <a:extLst>
              <a:ext uri="{FF2B5EF4-FFF2-40B4-BE49-F238E27FC236}">
                <a16:creationId xmlns:a16="http://schemas.microsoft.com/office/drawing/2014/main" id="{532D5A78-1CB4-4418-A75E-C23F1CF3C434}"/>
              </a:ext>
            </a:extLst>
          </p:cNvPr>
          <p:cNvSpPr>
            <a:spLocks noGrp="1"/>
          </p:cNvSpPr>
          <p:nvPr>
            <p:ph idx="1"/>
          </p:nvPr>
        </p:nvSpPr>
        <p:spPr/>
        <p:txBody>
          <a:bodyPr/>
          <a:lstStyle/>
          <a:p>
            <a:pPr>
              <a:lnSpc>
                <a:spcPct val="250000"/>
              </a:lnSpc>
            </a:pPr>
            <a:r>
              <a:rPr lang="en-UG" dirty="0"/>
              <a:t>Spend the time to understand the problem before you meet with others. If necessary, do some research to understand business domain jargon. If you have responsibility for conducting a meeting, prepare an agenda in advance of the meeting.</a:t>
            </a:r>
          </a:p>
        </p:txBody>
      </p:sp>
    </p:spTree>
    <p:extLst>
      <p:ext uri="{BB962C8B-B14F-4D97-AF65-F5344CB8AC3E}">
        <p14:creationId xmlns:p14="http://schemas.microsoft.com/office/powerpoint/2010/main" val="177003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9747-1739-4075-B46D-1B8392318878}"/>
              </a:ext>
            </a:extLst>
          </p:cNvPr>
          <p:cNvSpPr>
            <a:spLocks noGrp="1"/>
          </p:cNvSpPr>
          <p:nvPr>
            <p:ph type="title"/>
          </p:nvPr>
        </p:nvSpPr>
        <p:spPr/>
        <p:txBody>
          <a:bodyPr/>
          <a:lstStyle/>
          <a:p>
            <a:r>
              <a:rPr lang="en-UG" b="1" dirty="0"/>
              <a:t>Principle #3: Someone should facilitate the activity.</a:t>
            </a:r>
            <a:endParaRPr lang="en-UG" dirty="0"/>
          </a:p>
        </p:txBody>
      </p:sp>
      <p:sp>
        <p:nvSpPr>
          <p:cNvPr id="3" name="Content Placeholder 2">
            <a:extLst>
              <a:ext uri="{FF2B5EF4-FFF2-40B4-BE49-F238E27FC236}">
                <a16:creationId xmlns:a16="http://schemas.microsoft.com/office/drawing/2014/main" id="{6353E045-96EE-4597-AA67-56096292AFBE}"/>
              </a:ext>
            </a:extLst>
          </p:cNvPr>
          <p:cNvSpPr>
            <a:spLocks noGrp="1"/>
          </p:cNvSpPr>
          <p:nvPr>
            <p:ph idx="1"/>
          </p:nvPr>
        </p:nvSpPr>
        <p:spPr/>
        <p:txBody>
          <a:bodyPr/>
          <a:lstStyle/>
          <a:p>
            <a:pPr>
              <a:lnSpc>
                <a:spcPct val="300000"/>
              </a:lnSpc>
            </a:pPr>
            <a:r>
              <a:rPr lang="en-UG" dirty="0"/>
              <a:t>Every communication meeting should have a leader (facilitator) to keep the conversation moving in a productive direction: (2) to mediate any conflict that does occur; (3) to ensure that other principles are followed.</a:t>
            </a:r>
          </a:p>
        </p:txBody>
      </p:sp>
    </p:spTree>
    <p:extLst>
      <p:ext uri="{BB962C8B-B14F-4D97-AF65-F5344CB8AC3E}">
        <p14:creationId xmlns:p14="http://schemas.microsoft.com/office/powerpoint/2010/main" val="390332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1A6D-02AF-4106-B837-E9954EE1D412}"/>
              </a:ext>
            </a:extLst>
          </p:cNvPr>
          <p:cNvSpPr>
            <a:spLocks noGrp="1"/>
          </p:cNvSpPr>
          <p:nvPr>
            <p:ph type="title"/>
          </p:nvPr>
        </p:nvSpPr>
        <p:spPr/>
        <p:txBody>
          <a:bodyPr/>
          <a:lstStyle/>
          <a:p>
            <a:r>
              <a:rPr lang="en-UG" b="1" dirty="0"/>
              <a:t>Principle #4: Face–to-face communication is best</a:t>
            </a:r>
            <a:endParaRPr lang="en-UG" dirty="0"/>
          </a:p>
        </p:txBody>
      </p:sp>
      <p:sp>
        <p:nvSpPr>
          <p:cNvPr id="3" name="Content Placeholder 2">
            <a:extLst>
              <a:ext uri="{FF2B5EF4-FFF2-40B4-BE49-F238E27FC236}">
                <a16:creationId xmlns:a16="http://schemas.microsoft.com/office/drawing/2014/main" id="{E441C58D-DEED-4FCB-865B-3D6FDCC86259}"/>
              </a:ext>
            </a:extLst>
          </p:cNvPr>
          <p:cNvSpPr>
            <a:spLocks noGrp="1"/>
          </p:cNvSpPr>
          <p:nvPr>
            <p:ph idx="1"/>
          </p:nvPr>
        </p:nvSpPr>
        <p:spPr/>
        <p:txBody>
          <a:bodyPr/>
          <a:lstStyle/>
          <a:p>
            <a:pPr>
              <a:lnSpc>
                <a:spcPct val="300000"/>
              </a:lnSpc>
            </a:pPr>
            <a:r>
              <a:rPr lang="en-UG" dirty="0"/>
              <a:t>But it usually works better when some other representation of the relevant information is present. For example, a participant may create a drawing that serves as a focus for discussion.</a:t>
            </a:r>
            <a:br>
              <a:rPr lang="en-UG" dirty="0"/>
            </a:br>
            <a:endParaRPr lang="en-UG" dirty="0"/>
          </a:p>
        </p:txBody>
      </p:sp>
    </p:spTree>
    <p:extLst>
      <p:ext uri="{BB962C8B-B14F-4D97-AF65-F5344CB8AC3E}">
        <p14:creationId xmlns:p14="http://schemas.microsoft.com/office/powerpoint/2010/main" val="62582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F4E5F-F0A5-4EB6-9A63-87764C7400A1}"/>
              </a:ext>
            </a:extLst>
          </p:cNvPr>
          <p:cNvSpPr>
            <a:spLocks noGrp="1"/>
          </p:cNvSpPr>
          <p:nvPr>
            <p:ph idx="1"/>
          </p:nvPr>
        </p:nvSpPr>
        <p:spPr>
          <a:xfrm>
            <a:off x="685800" y="1298714"/>
            <a:ext cx="10820400" cy="4919972"/>
          </a:xfrm>
        </p:spPr>
        <p:txBody>
          <a:bodyPr/>
          <a:lstStyle/>
          <a:p>
            <a:r>
              <a:rPr lang="en-UG" b="1" dirty="0"/>
              <a:t>Principle #5: Take notes and documentation decisions:</a:t>
            </a:r>
            <a:br>
              <a:rPr lang="en-UG" dirty="0"/>
            </a:br>
            <a:r>
              <a:rPr lang="en-UG" dirty="0"/>
              <a:t>Things have a way of falling into the cracks. Someone participating in the communication should serves to build trust among team members and creates a common goal for the team.</a:t>
            </a:r>
            <a:br>
              <a:rPr lang="en-UG" dirty="0"/>
            </a:br>
            <a:br>
              <a:rPr lang="en-UG" dirty="0"/>
            </a:br>
            <a:r>
              <a:rPr lang="en-UG" b="1" dirty="0"/>
              <a:t>Principle #6: Stay focused, modularize your discussion.</a:t>
            </a:r>
            <a:br>
              <a:rPr lang="en-UG" dirty="0"/>
            </a:br>
            <a:r>
              <a:rPr lang="en-UG" dirty="0"/>
              <a:t>The more the people involved in any communication, the more likely that discussion will bounce from one topic to the next. </a:t>
            </a:r>
            <a:endParaRPr lang="en-US" dirty="0"/>
          </a:p>
          <a:p>
            <a:r>
              <a:rPr lang="en-UG" dirty="0"/>
              <a:t>The facilitator should keep the conversation modular, leaving one topic to the next. </a:t>
            </a:r>
            <a:endParaRPr lang="en-US" dirty="0"/>
          </a:p>
          <a:p>
            <a:r>
              <a:rPr lang="en-UG" dirty="0"/>
              <a:t>The facilitator should keep the conversation modular, leaving one topic only after it has been resolved (however, see principle #9).</a:t>
            </a:r>
            <a:br>
              <a:rPr lang="en-UG" dirty="0"/>
            </a:br>
            <a:endParaRPr lang="en-UG" dirty="0"/>
          </a:p>
        </p:txBody>
      </p:sp>
    </p:spTree>
    <p:extLst>
      <p:ext uri="{BB962C8B-B14F-4D97-AF65-F5344CB8AC3E}">
        <p14:creationId xmlns:p14="http://schemas.microsoft.com/office/powerpoint/2010/main" val="343024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B88A8-50AB-4E0F-AD7D-8813A95958C8}"/>
              </a:ext>
            </a:extLst>
          </p:cNvPr>
          <p:cNvSpPr>
            <a:spLocks noGrp="1"/>
          </p:cNvSpPr>
          <p:nvPr>
            <p:ph idx="1"/>
          </p:nvPr>
        </p:nvSpPr>
        <p:spPr>
          <a:xfrm>
            <a:off x="685800" y="728870"/>
            <a:ext cx="10820400" cy="5489815"/>
          </a:xfrm>
        </p:spPr>
        <p:txBody>
          <a:bodyPr/>
          <a:lstStyle/>
          <a:p>
            <a:r>
              <a:rPr lang="en-UG" b="1" dirty="0"/>
              <a:t>Principle #7: If something is unclear, draw a picture.</a:t>
            </a:r>
            <a:br>
              <a:rPr lang="en-UG" dirty="0"/>
            </a:br>
            <a:r>
              <a:rPr lang="en-UG" dirty="0"/>
              <a:t>Verbal communication goes only so far. A sketch or drawing can often provide clarity when words fail to do the job.</a:t>
            </a:r>
            <a:br>
              <a:rPr lang="en-UG" dirty="0"/>
            </a:br>
            <a:br>
              <a:rPr lang="en-UG" dirty="0"/>
            </a:br>
            <a:r>
              <a:rPr lang="en-UG" b="1" dirty="0"/>
              <a:t>Principle #8: (a) Once you agree to something, move on; (b) If you can’t agree to something, move on; (c) If a feature or function is unclear and cannot be clarified at the moment move on.</a:t>
            </a:r>
            <a:endParaRPr lang="en-US" b="1" dirty="0"/>
          </a:p>
          <a:p>
            <a:r>
              <a:rPr lang="en-UG" dirty="0"/>
              <a:t> Communication, like any software engineering activity, takes time. Rather than iterating endlessly, the people who participate should recognize that many topics require discussion (see principle #2) and that “moving on” is sometimes the best way to achieve communication agility</a:t>
            </a:r>
          </a:p>
        </p:txBody>
      </p:sp>
    </p:spTree>
    <p:extLst>
      <p:ext uri="{BB962C8B-B14F-4D97-AF65-F5344CB8AC3E}">
        <p14:creationId xmlns:p14="http://schemas.microsoft.com/office/powerpoint/2010/main" val="14828910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88</TotalTime>
  <Words>2429</Words>
  <Application>Microsoft Office PowerPoint</Application>
  <PresentationFormat>Widescreen</PresentationFormat>
  <Paragraphs>81</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Century Gothic</vt:lpstr>
      <vt:lpstr>Vapor Trail</vt:lpstr>
      <vt:lpstr>Types of practice   </vt:lpstr>
      <vt:lpstr>COMMUNICATION PRACTICES </vt:lpstr>
      <vt:lpstr>PowerPoint Presentation</vt:lpstr>
      <vt:lpstr>Principle #1: Listen.</vt:lpstr>
      <vt:lpstr>Principle #2: Prepare before you communicate</vt:lpstr>
      <vt:lpstr>Principle #3: Someone should facilitate the activity.</vt:lpstr>
      <vt:lpstr>Principle #4: Face–to-face communication is best</vt:lpstr>
      <vt:lpstr>PowerPoint Presentation</vt:lpstr>
      <vt:lpstr>PowerPoint Presentation</vt:lpstr>
      <vt:lpstr>PowerPoint Presentation</vt:lpstr>
      <vt:lpstr>The Different Between Customers and End-users</vt:lpstr>
      <vt:lpstr>PLANNING PRACTICES </vt:lpstr>
      <vt:lpstr>PowerPoint Presentation</vt:lpstr>
      <vt:lpstr>PowerPoint Presentation</vt:lpstr>
      <vt:lpstr>PowerPoint Presentation</vt:lpstr>
      <vt:lpstr>PowerPoint Presentation</vt:lpstr>
      <vt:lpstr>MODELING PRACTICE </vt:lpstr>
      <vt:lpstr>PowerPoint Presentation</vt:lpstr>
      <vt:lpstr>Analysis Modeling Principles </vt:lpstr>
      <vt:lpstr>PowerPoint Presentation</vt:lpstr>
      <vt:lpstr>Design Modeling Principles</vt:lpstr>
      <vt:lpstr>CONSTRUCTION PRACTICE </vt:lpstr>
      <vt:lpstr>Coding Principle and Concepts </vt:lpstr>
      <vt:lpstr>PowerPoint Presentation</vt:lpstr>
      <vt:lpstr>PowerPoint Presentation</vt:lpstr>
      <vt:lpstr>Testing Principles:</vt:lpstr>
      <vt:lpstr>PowerPoint Presentation</vt:lpstr>
      <vt:lpstr>PowerPoint Presentation</vt:lpstr>
      <vt:lpstr>PowerPoint Presentation</vt:lpstr>
      <vt:lpstr>Deployment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practice</dc:title>
  <dc:creator>SIMPOSONIK</dc:creator>
  <cp:lastModifiedBy>SIMPOSONIK</cp:lastModifiedBy>
  <cp:revision>12</cp:revision>
  <dcterms:created xsi:type="dcterms:W3CDTF">2020-02-17T10:48:42Z</dcterms:created>
  <dcterms:modified xsi:type="dcterms:W3CDTF">2020-02-27T12:38:27Z</dcterms:modified>
</cp:coreProperties>
</file>