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9F91-D3A6-4CC1-A8F1-523F8112B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27906DF-651D-472F-9C9B-B7D240C49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B5455112-D383-4BBE-A925-FC1C599BFE2D}"/>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30EA4254-2359-4158-B336-3583EB7448E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B2C5C638-4F2F-4CC6-BD55-CF052E3F743B}"/>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171691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84A2-5D4B-4601-895F-10D89432CEDD}"/>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DF1A1791-2778-47C6-8574-FE135BF887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0B9B21E-BB3D-4CDF-8339-F82F9CFF634D}"/>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9D564F18-F324-43FD-A955-50E5E3315A5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A4C45CB-E966-4A0B-8094-2F3134F37E3C}"/>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275894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728E2-3BF8-4957-BE21-1EA9D49D79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C96E9768-68D0-4E0C-A3E3-215049106F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7B7D43D5-3A0A-4252-9531-8C9DF9A54026}"/>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70BE33E3-3D7D-4C21-862F-7A454C26614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6B7BC560-1083-4BD5-ADFC-DC05E0878397}"/>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325083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0AD2-7953-4C1F-8CBB-7CB33BC6FBA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C0B23738-6923-4A0B-9C40-B753CBF10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ED7FEDDF-1E8F-443F-A7D6-F0410CBF3240}"/>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E83E1833-FD32-440A-A224-DFBBFF833D0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8B2C082-BE84-4286-9D18-216365030DA6}"/>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334576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F532-10F9-453B-87D9-E9BDB4381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8B350C47-25A0-4C59-A34E-9C031D0CE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0DFB9D-38DF-403B-B348-2425FBAA92AD}"/>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BF8603AF-879C-4E33-B8D0-F0E4B535647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5F98569-51CB-4701-9B0D-0DF4520B0AFF}"/>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207685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ABC6-B82C-4595-811C-A400A83CFD33}"/>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688A998D-2060-4AF6-A1FA-CF7180B914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31BF7D21-4771-4BE6-A9CD-C7C548846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A51ED6C9-865A-4807-B162-C5DADDF774D0}"/>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6" name="Footer Placeholder 5">
            <a:extLst>
              <a:ext uri="{FF2B5EF4-FFF2-40B4-BE49-F238E27FC236}">
                <a16:creationId xmlns:a16="http://schemas.microsoft.com/office/drawing/2014/main" id="{06C3B439-CAEC-452B-B9E1-D2BFC52BD0A6}"/>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E31B1954-96EA-4B64-B582-593EC959810C}"/>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224318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C59F-5174-4B82-9CC5-C530104F00BE}"/>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EA061D9C-5562-4909-9C21-DAE95A9DC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391A7-1110-414C-B316-6603D4C6C7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8E75B84C-2BA9-4D46-A91D-3C1F60D39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2D6A1-F2E8-48FF-892C-0ADCEEDEB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A5A8E8A4-D01F-40BB-880E-76D97545FAB7}"/>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8" name="Footer Placeholder 7">
            <a:extLst>
              <a:ext uri="{FF2B5EF4-FFF2-40B4-BE49-F238E27FC236}">
                <a16:creationId xmlns:a16="http://schemas.microsoft.com/office/drawing/2014/main" id="{5F404152-3620-4F31-8826-B46B13E80573}"/>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FD01C78B-8912-4C57-A4ED-598170752601}"/>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63773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FEDB-C8A6-4A61-B3B3-9511801E467D}"/>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23378F84-BAEA-43D6-BA13-47D170D62FD8}"/>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4" name="Footer Placeholder 3">
            <a:extLst>
              <a:ext uri="{FF2B5EF4-FFF2-40B4-BE49-F238E27FC236}">
                <a16:creationId xmlns:a16="http://schemas.microsoft.com/office/drawing/2014/main" id="{7B4F402E-6433-4DE9-A45C-8BC2C12495CC}"/>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7C094D62-2EA7-4C67-A872-6A5154A7E81A}"/>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340343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D2FD1-6F56-45B0-8430-234035792980}"/>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3" name="Footer Placeholder 2">
            <a:extLst>
              <a:ext uri="{FF2B5EF4-FFF2-40B4-BE49-F238E27FC236}">
                <a16:creationId xmlns:a16="http://schemas.microsoft.com/office/drawing/2014/main" id="{5C0ED5D2-4640-46A1-82CC-162EE1A7D9CD}"/>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1B160386-295C-4C05-A249-3E7DBE204848}"/>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287815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9DEE-B34F-4DAC-BFB8-35AD89F5F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61474AEE-86A8-4A68-AC19-729E18E7B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FC2D2A7E-9283-44DB-B66C-42EB2EBAA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AD39-935E-4099-BA5D-56ACC363F23E}"/>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6" name="Footer Placeholder 5">
            <a:extLst>
              <a:ext uri="{FF2B5EF4-FFF2-40B4-BE49-F238E27FC236}">
                <a16:creationId xmlns:a16="http://schemas.microsoft.com/office/drawing/2014/main" id="{97868798-FFC4-4711-96AD-460B3EDDEDD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81599FB-14CA-43FF-8808-A36CB1C26DD8}"/>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303135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FD8A-5476-43B2-9B29-7A03B31D4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B570A41C-9D11-4156-9BA8-114A7AAB7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567E6BB9-04F0-4B7C-819F-57C743071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5EEEE-C3FD-4544-8B4D-93F3CA2777ED}"/>
              </a:ext>
            </a:extLst>
          </p:cNvPr>
          <p:cNvSpPr>
            <a:spLocks noGrp="1"/>
          </p:cNvSpPr>
          <p:nvPr>
            <p:ph type="dt" sz="half" idx="10"/>
          </p:nvPr>
        </p:nvSpPr>
        <p:spPr/>
        <p:txBody>
          <a:bodyPr/>
          <a:lstStyle/>
          <a:p>
            <a:fld id="{F6F1EDDA-36E3-43F6-A1F0-7778BAA31525}" type="datetimeFigureOut">
              <a:rPr lang="en-UG" smtClean="0"/>
              <a:t>13/02/2020</a:t>
            </a:fld>
            <a:endParaRPr lang="en-UG"/>
          </a:p>
        </p:txBody>
      </p:sp>
      <p:sp>
        <p:nvSpPr>
          <p:cNvPr id="6" name="Footer Placeholder 5">
            <a:extLst>
              <a:ext uri="{FF2B5EF4-FFF2-40B4-BE49-F238E27FC236}">
                <a16:creationId xmlns:a16="http://schemas.microsoft.com/office/drawing/2014/main" id="{288BE071-FAEA-471D-AF6A-066A2142883E}"/>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34D72D35-96E7-4E69-BDCC-524500778EDC}"/>
              </a:ext>
            </a:extLst>
          </p:cNvPr>
          <p:cNvSpPr>
            <a:spLocks noGrp="1"/>
          </p:cNvSpPr>
          <p:nvPr>
            <p:ph type="sldNum" sz="quarter" idx="12"/>
          </p:nvPr>
        </p:nvSpPr>
        <p:spPr/>
        <p:txBody>
          <a:bodyPr/>
          <a:lstStyle/>
          <a:p>
            <a:fld id="{D7088B99-7ED9-4448-B25D-CC40077F46BB}" type="slidenum">
              <a:rPr lang="en-UG" smtClean="0"/>
              <a:t>‹#›</a:t>
            </a:fld>
            <a:endParaRPr lang="en-UG"/>
          </a:p>
        </p:txBody>
      </p:sp>
    </p:spTree>
    <p:extLst>
      <p:ext uri="{BB962C8B-B14F-4D97-AF65-F5344CB8AC3E}">
        <p14:creationId xmlns:p14="http://schemas.microsoft.com/office/powerpoint/2010/main" val="2565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F3B99-CDCB-4D2E-8964-E70D1436C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83F57D3E-FF5A-4C0B-A07D-A258FD249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127CCCD5-0DB0-481F-98CA-07F19992D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1EDDA-36E3-43F6-A1F0-7778BAA31525}" type="datetimeFigureOut">
              <a:rPr lang="en-UG" smtClean="0"/>
              <a:t>13/02/2020</a:t>
            </a:fld>
            <a:endParaRPr lang="en-UG"/>
          </a:p>
        </p:txBody>
      </p:sp>
      <p:sp>
        <p:nvSpPr>
          <p:cNvPr id="5" name="Footer Placeholder 4">
            <a:extLst>
              <a:ext uri="{FF2B5EF4-FFF2-40B4-BE49-F238E27FC236}">
                <a16:creationId xmlns:a16="http://schemas.microsoft.com/office/drawing/2014/main" id="{34F6454D-8589-4E84-8D64-34AD591C1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4EDD30BD-D033-49DB-A2F6-7962C5E65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8B99-7ED9-4448-B25D-CC40077F46BB}" type="slidenum">
              <a:rPr lang="en-UG" smtClean="0"/>
              <a:t>‹#›</a:t>
            </a:fld>
            <a:endParaRPr lang="en-UG"/>
          </a:p>
        </p:txBody>
      </p:sp>
    </p:spTree>
    <p:extLst>
      <p:ext uri="{BB962C8B-B14F-4D97-AF65-F5344CB8AC3E}">
        <p14:creationId xmlns:p14="http://schemas.microsoft.com/office/powerpoint/2010/main" val="235181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SOFTWARE%20SYSTEMS%20ENGINEERING%20PRACTICE.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ebokwiki.org/wiki/Systems_Engineering_(glossary)" TargetMode="External"/><Relationship Id="rId2" Type="http://schemas.openxmlformats.org/officeDocument/2006/relationships/hyperlink" Target="https://www.sebokwiki.org/wiki/Software_Engineering_(glossa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topics/computer-science/interdisciplina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computer-science/interdisciplin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B8C5-FB5F-4BAB-98EB-27ABB1C86C19}"/>
              </a:ext>
            </a:extLst>
          </p:cNvPr>
          <p:cNvSpPr>
            <a:spLocks noGrp="1"/>
          </p:cNvSpPr>
          <p:nvPr>
            <p:ph type="ctrTitle"/>
          </p:nvPr>
        </p:nvSpPr>
        <p:spPr>
          <a:xfrm>
            <a:off x="503583" y="512762"/>
            <a:ext cx="9144000" cy="5053149"/>
          </a:xfrm>
        </p:spPr>
        <p:txBody>
          <a:bodyPr>
            <a:normAutofit/>
          </a:bodyPr>
          <a:lstStyle/>
          <a:p>
            <a:r>
              <a:rPr lang="en-US" sz="8000" b="1" dirty="0">
                <a:solidFill>
                  <a:srgbClr val="0070C0"/>
                </a:solidFill>
              </a:rPr>
              <a:t>Software engineering?</a:t>
            </a:r>
            <a:br>
              <a:rPr lang="en-US" sz="8000" b="1" dirty="0">
                <a:solidFill>
                  <a:srgbClr val="0070C0"/>
                </a:solidFill>
              </a:rPr>
            </a:br>
            <a:r>
              <a:rPr lang="en-US" sz="8000" b="1" dirty="0">
                <a:solidFill>
                  <a:srgbClr val="0070C0"/>
                </a:solidFill>
              </a:rPr>
              <a:t>or </a:t>
            </a:r>
            <a:br>
              <a:rPr lang="en-US" sz="8000" b="1" dirty="0">
                <a:solidFill>
                  <a:srgbClr val="0070C0"/>
                </a:solidFill>
              </a:rPr>
            </a:br>
            <a:r>
              <a:rPr lang="en-US" sz="8000" b="1" dirty="0">
                <a:solidFill>
                  <a:srgbClr val="0070C0"/>
                </a:solidFill>
              </a:rPr>
              <a:t>systems engineering?</a:t>
            </a:r>
            <a:endParaRPr lang="en-UG" sz="8000" b="1" dirty="0">
              <a:solidFill>
                <a:srgbClr val="0070C0"/>
              </a:solidFill>
            </a:endParaRPr>
          </a:p>
        </p:txBody>
      </p:sp>
      <p:sp>
        <p:nvSpPr>
          <p:cNvPr id="3" name="Subtitle 2">
            <a:extLst>
              <a:ext uri="{FF2B5EF4-FFF2-40B4-BE49-F238E27FC236}">
                <a16:creationId xmlns:a16="http://schemas.microsoft.com/office/drawing/2014/main" id="{3D659580-C0E2-4AF5-A299-4FD1094970DA}"/>
              </a:ext>
            </a:extLst>
          </p:cNvPr>
          <p:cNvSpPr>
            <a:spLocks noGrp="1"/>
          </p:cNvSpPr>
          <p:nvPr>
            <p:ph type="subTitle" idx="1"/>
          </p:nvPr>
        </p:nvSpPr>
        <p:spPr>
          <a:xfrm>
            <a:off x="7434470" y="5565912"/>
            <a:ext cx="2928730" cy="997605"/>
          </a:xfrm>
        </p:spPr>
        <p:txBody>
          <a:bodyPr/>
          <a:lstStyle/>
          <a:p>
            <a:r>
              <a:rPr lang="en-US" dirty="0"/>
              <a:t>Aaron </a:t>
            </a:r>
            <a:r>
              <a:rPr lang="en-US" dirty="0" err="1"/>
              <a:t>atuhe</a:t>
            </a:r>
            <a:endParaRPr lang="en-UG" dirty="0"/>
          </a:p>
        </p:txBody>
      </p:sp>
    </p:spTree>
    <p:extLst>
      <p:ext uri="{BB962C8B-B14F-4D97-AF65-F5344CB8AC3E}">
        <p14:creationId xmlns:p14="http://schemas.microsoft.com/office/powerpoint/2010/main" val="91997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67CBF-4E68-4221-BCCA-2398FF961085}"/>
              </a:ext>
            </a:extLst>
          </p:cNvPr>
          <p:cNvSpPr>
            <a:spLocks noGrp="1"/>
          </p:cNvSpPr>
          <p:nvPr>
            <p:ph idx="1"/>
          </p:nvPr>
        </p:nvSpPr>
        <p:spPr>
          <a:xfrm>
            <a:off x="838200" y="437322"/>
            <a:ext cx="10515600" cy="5739641"/>
          </a:xfrm>
        </p:spPr>
        <p:txBody>
          <a:bodyPr>
            <a:normAutofit fontScale="77500" lnSpcReduction="20000"/>
          </a:bodyPr>
          <a:lstStyle/>
          <a:p>
            <a:pPr>
              <a:lnSpc>
                <a:spcPct val="150000"/>
              </a:lnSpc>
            </a:pPr>
            <a:r>
              <a:rPr lang="en-UG" dirty="0"/>
              <a:t>• What methods are used to design effective test cases?</a:t>
            </a:r>
            <a:br>
              <a:rPr lang="en-UG" dirty="0"/>
            </a:br>
            <a:r>
              <a:rPr lang="en-UG" dirty="0"/>
              <a:t>• What measures and metrics can be used to assess the quality of analysis and design models, source code and test cases</a:t>
            </a:r>
            <a:endParaRPr lang="en-US" dirty="0"/>
          </a:p>
          <a:p>
            <a:pPr>
              <a:lnSpc>
                <a:spcPct val="150000"/>
              </a:lnSpc>
            </a:pPr>
            <a:r>
              <a:rPr lang="en-UG" dirty="0"/>
              <a:t>• What concepts, models and methods are used to create architectural, interface, and component level designs?</a:t>
            </a:r>
            <a:br>
              <a:rPr lang="en-UG" dirty="0"/>
            </a:br>
            <a:r>
              <a:rPr lang="en-UG" dirty="0"/>
              <a:t>• What strategies are applicable to software testing?</a:t>
            </a:r>
            <a:br>
              <a:rPr lang="en-UG" dirty="0"/>
            </a:br>
            <a:endParaRPr lang="en-US" dirty="0"/>
          </a:p>
          <a:p>
            <a:pPr>
              <a:lnSpc>
                <a:spcPct val="150000"/>
              </a:lnSpc>
            </a:pPr>
            <a:r>
              <a:rPr lang="en-UG" b="1" dirty="0"/>
              <a:t>Once these questions are answered you’ll be better prepared to apply software engineering practice.</a:t>
            </a:r>
            <a:br>
              <a:rPr lang="en-UG" b="1" dirty="0"/>
            </a:br>
            <a:endParaRPr lang="en-US" b="1" dirty="0"/>
          </a:p>
          <a:p>
            <a:pPr>
              <a:lnSpc>
                <a:spcPct val="150000"/>
              </a:lnSpc>
            </a:pPr>
            <a:r>
              <a:rPr lang="en-US" dirty="0">
                <a:hlinkClick r:id="rId2" action="ppaction://hlinkfile"/>
              </a:rPr>
              <a:t> The curriculum</a:t>
            </a:r>
            <a:br>
              <a:rPr lang="en-UG" dirty="0"/>
            </a:br>
            <a:endParaRPr lang="en-UG" dirty="0"/>
          </a:p>
        </p:txBody>
      </p:sp>
    </p:spTree>
    <p:extLst>
      <p:ext uri="{BB962C8B-B14F-4D97-AF65-F5344CB8AC3E}">
        <p14:creationId xmlns:p14="http://schemas.microsoft.com/office/powerpoint/2010/main" val="104513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80F3-BCE8-4101-A905-C56999B315EB}"/>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41BEAF30-97DF-4FAB-8B1D-5D78A1168A15}"/>
              </a:ext>
            </a:extLst>
          </p:cNvPr>
          <p:cNvSpPr>
            <a:spLocks noGrp="1"/>
          </p:cNvSpPr>
          <p:nvPr>
            <p:ph idx="1"/>
          </p:nvPr>
        </p:nvSpPr>
        <p:spPr/>
        <p:txBody>
          <a:bodyPr/>
          <a:lstStyle/>
          <a:p>
            <a:r>
              <a:rPr lang="en-UG" dirty="0"/>
              <a:t>People who create computer software</a:t>
            </a:r>
            <a:r>
              <a:rPr lang="en-US" dirty="0"/>
              <a:t>,</a:t>
            </a:r>
            <a:r>
              <a:rPr lang="en-UG" dirty="0"/>
              <a:t> practice the art of craft or discipline that is software engineering. But what it software engineering “practice”? </a:t>
            </a:r>
            <a:endParaRPr lang="en-US" dirty="0"/>
          </a:p>
          <a:p>
            <a:endParaRPr lang="en-US" dirty="0"/>
          </a:p>
          <a:p>
            <a:r>
              <a:rPr lang="en-UG" dirty="0"/>
              <a:t>In a generic sense, practice is a collection of concepts, principles, methods, and tools that a software engineer calls upon on a daily basis</a:t>
            </a:r>
          </a:p>
        </p:txBody>
      </p:sp>
    </p:spTree>
    <p:extLst>
      <p:ext uri="{BB962C8B-B14F-4D97-AF65-F5344CB8AC3E}">
        <p14:creationId xmlns:p14="http://schemas.microsoft.com/office/powerpoint/2010/main" val="266452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473A4-9693-4649-AF09-D4A21157822B}"/>
              </a:ext>
            </a:extLst>
          </p:cNvPr>
          <p:cNvSpPr>
            <a:spLocks noGrp="1"/>
          </p:cNvSpPr>
          <p:nvPr>
            <p:ph idx="1"/>
          </p:nvPr>
        </p:nvSpPr>
        <p:spPr>
          <a:xfrm>
            <a:off x="838200" y="609600"/>
            <a:ext cx="10515600" cy="5844209"/>
          </a:xfrm>
        </p:spPr>
        <p:txBody>
          <a:bodyPr>
            <a:normAutofit fontScale="92500"/>
          </a:bodyPr>
          <a:lstStyle/>
          <a:p>
            <a:pPr algn="just">
              <a:lnSpc>
                <a:spcPct val="150000"/>
              </a:lnSpc>
            </a:pPr>
            <a:r>
              <a:rPr lang="en-UG" dirty="0"/>
              <a:t>Practice allows managers to manage software projects and software engineers to build computer programs.</a:t>
            </a:r>
            <a:endParaRPr lang="en-US" dirty="0"/>
          </a:p>
          <a:p>
            <a:pPr algn="just">
              <a:lnSpc>
                <a:spcPct val="150000"/>
              </a:lnSpc>
            </a:pPr>
            <a:r>
              <a:rPr lang="en-UG" dirty="0"/>
              <a:t> Practice populates a software process model with the necessary technical and management how-to get the job done.</a:t>
            </a:r>
            <a:endParaRPr lang="en-US" dirty="0"/>
          </a:p>
          <a:p>
            <a:pPr algn="just">
              <a:lnSpc>
                <a:spcPct val="150000"/>
              </a:lnSpc>
            </a:pPr>
            <a:r>
              <a:rPr lang="en-UG" dirty="0"/>
              <a:t> Practice transforms a haphazard unfocused approach into something that is more organized, more effective and more likely to achieve success. </a:t>
            </a:r>
            <a:endParaRPr lang="en-US" dirty="0"/>
          </a:p>
          <a:p>
            <a:pPr marL="0" indent="0" algn="just">
              <a:lnSpc>
                <a:spcPct val="150000"/>
              </a:lnSpc>
              <a:buNone/>
            </a:pPr>
            <a:r>
              <a:rPr lang="en-UG" dirty="0"/>
              <a:t>Some writers argue for one of these terms to the exclusion of the others. In reality, software engineering is all three.</a:t>
            </a:r>
            <a:br>
              <a:rPr lang="en-UG" dirty="0"/>
            </a:br>
            <a:endParaRPr lang="en-UG" dirty="0"/>
          </a:p>
        </p:txBody>
      </p:sp>
    </p:spTree>
    <p:extLst>
      <p:ext uri="{BB962C8B-B14F-4D97-AF65-F5344CB8AC3E}">
        <p14:creationId xmlns:p14="http://schemas.microsoft.com/office/powerpoint/2010/main" val="426313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1721-D0BD-4768-A971-9612B8A7FFB2}"/>
              </a:ext>
            </a:extLst>
          </p:cNvPr>
          <p:cNvSpPr>
            <a:spLocks noGrp="1"/>
          </p:cNvSpPr>
          <p:nvPr>
            <p:ph type="title"/>
          </p:nvPr>
        </p:nvSpPr>
        <p:spPr/>
        <p:txBody>
          <a:bodyPr/>
          <a:lstStyle/>
          <a:p>
            <a:r>
              <a:rPr lang="en-UG" b="1" dirty="0"/>
              <a:t>What is it?</a:t>
            </a:r>
            <a:r>
              <a:rPr lang="en-UG" dirty="0"/>
              <a:t> </a:t>
            </a:r>
          </a:p>
        </p:txBody>
      </p:sp>
      <p:sp>
        <p:nvSpPr>
          <p:cNvPr id="3" name="Content Placeholder 2">
            <a:extLst>
              <a:ext uri="{FF2B5EF4-FFF2-40B4-BE49-F238E27FC236}">
                <a16:creationId xmlns:a16="http://schemas.microsoft.com/office/drawing/2014/main" id="{C6BBA329-DD63-4168-B56A-9F290483B32A}"/>
              </a:ext>
            </a:extLst>
          </p:cNvPr>
          <p:cNvSpPr>
            <a:spLocks noGrp="1"/>
          </p:cNvSpPr>
          <p:nvPr>
            <p:ph idx="1"/>
          </p:nvPr>
        </p:nvSpPr>
        <p:spPr>
          <a:xfrm>
            <a:off x="838200" y="1417983"/>
            <a:ext cx="10515600" cy="4758980"/>
          </a:xfrm>
        </p:spPr>
        <p:txBody>
          <a:bodyPr/>
          <a:lstStyle/>
          <a:p>
            <a:pPr marL="0" indent="0" algn="just">
              <a:lnSpc>
                <a:spcPct val="200000"/>
              </a:lnSpc>
              <a:buNone/>
            </a:pPr>
            <a:r>
              <a:rPr lang="en-UG" dirty="0"/>
              <a:t>Practice is a broad array of concepts, principles, methods, and tools that you must consider as software planned and developed. It represents the </a:t>
            </a:r>
            <a:r>
              <a:rPr lang="en-UG" b="1" dirty="0">
                <a:solidFill>
                  <a:srgbClr val="FF0000"/>
                </a:solidFill>
              </a:rPr>
              <a:t>details-the technical considerations </a:t>
            </a:r>
            <a:r>
              <a:rPr lang="en-UG" dirty="0"/>
              <a:t>and </a:t>
            </a:r>
            <a:r>
              <a:rPr lang="en-UG" b="1" dirty="0">
                <a:solidFill>
                  <a:srgbClr val="FF0000"/>
                </a:solidFill>
              </a:rPr>
              <a:t>how to</a:t>
            </a:r>
            <a:r>
              <a:rPr lang="en-UG" dirty="0"/>
              <a:t>—the things that you’ll need to actually build high-quality computer software.</a:t>
            </a:r>
          </a:p>
        </p:txBody>
      </p:sp>
    </p:spTree>
    <p:extLst>
      <p:ext uri="{BB962C8B-B14F-4D97-AF65-F5344CB8AC3E}">
        <p14:creationId xmlns:p14="http://schemas.microsoft.com/office/powerpoint/2010/main" val="134604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AC79-7B6E-4B87-819E-48F50CA4DBD7}"/>
              </a:ext>
            </a:extLst>
          </p:cNvPr>
          <p:cNvSpPr>
            <a:spLocks noGrp="1"/>
          </p:cNvSpPr>
          <p:nvPr>
            <p:ph type="title"/>
          </p:nvPr>
        </p:nvSpPr>
        <p:spPr/>
        <p:txBody>
          <a:bodyPr/>
          <a:lstStyle/>
          <a:p>
            <a:r>
              <a:rPr lang="en-UG" b="1" dirty="0"/>
              <a:t>Who does it?</a:t>
            </a:r>
            <a:r>
              <a:rPr lang="en-UG" dirty="0"/>
              <a:t> </a:t>
            </a:r>
          </a:p>
        </p:txBody>
      </p:sp>
      <p:sp>
        <p:nvSpPr>
          <p:cNvPr id="3" name="Content Placeholder 2">
            <a:extLst>
              <a:ext uri="{FF2B5EF4-FFF2-40B4-BE49-F238E27FC236}">
                <a16:creationId xmlns:a16="http://schemas.microsoft.com/office/drawing/2014/main" id="{78A17EC1-AE9B-43C5-988B-DF30651ACF76}"/>
              </a:ext>
            </a:extLst>
          </p:cNvPr>
          <p:cNvSpPr>
            <a:spLocks noGrp="1"/>
          </p:cNvSpPr>
          <p:nvPr>
            <p:ph idx="1"/>
          </p:nvPr>
        </p:nvSpPr>
        <p:spPr/>
        <p:txBody>
          <a:bodyPr/>
          <a:lstStyle/>
          <a:p>
            <a:r>
              <a:rPr lang="en-UG" dirty="0"/>
              <a:t>The practice of software engineering is applied by software engineers and their managers.</a:t>
            </a:r>
            <a:br>
              <a:rPr lang="en-UG" dirty="0"/>
            </a:br>
            <a:endParaRPr lang="en-UG" dirty="0"/>
          </a:p>
        </p:txBody>
      </p:sp>
    </p:spTree>
    <p:extLst>
      <p:ext uri="{BB962C8B-B14F-4D97-AF65-F5344CB8AC3E}">
        <p14:creationId xmlns:p14="http://schemas.microsoft.com/office/powerpoint/2010/main" val="249779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2965-EF9E-43C6-94BE-9C6DF890FC5B}"/>
              </a:ext>
            </a:extLst>
          </p:cNvPr>
          <p:cNvSpPr>
            <a:spLocks noGrp="1"/>
          </p:cNvSpPr>
          <p:nvPr>
            <p:ph type="title"/>
          </p:nvPr>
        </p:nvSpPr>
        <p:spPr>
          <a:xfrm>
            <a:off x="838200" y="365126"/>
            <a:ext cx="10515600" cy="748058"/>
          </a:xfrm>
        </p:spPr>
        <p:txBody>
          <a:bodyPr/>
          <a:lstStyle/>
          <a:p>
            <a:r>
              <a:rPr lang="en-UG" b="1" dirty="0"/>
              <a:t>Why is it important?</a:t>
            </a:r>
            <a:r>
              <a:rPr lang="en-UG" dirty="0"/>
              <a:t> </a:t>
            </a:r>
          </a:p>
        </p:txBody>
      </p:sp>
      <p:sp>
        <p:nvSpPr>
          <p:cNvPr id="3" name="Content Placeholder 2">
            <a:extLst>
              <a:ext uri="{FF2B5EF4-FFF2-40B4-BE49-F238E27FC236}">
                <a16:creationId xmlns:a16="http://schemas.microsoft.com/office/drawing/2014/main" id="{6330E888-41CD-4642-B170-739462EF16A5}"/>
              </a:ext>
            </a:extLst>
          </p:cNvPr>
          <p:cNvSpPr>
            <a:spLocks noGrp="1"/>
          </p:cNvSpPr>
          <p:nvPr>
            <p:ph idx="1"/>
          </p:nvPr>
        </p:nvSpPr>
        <p:spPr>
          <a:xfrm>
            <a:off x="838200" y="1113184"/>
            <a:ext cx="10515600" cy="5379691"/>
          </a:xfrm>
        </p:spPr>
        <p:txBody>
          <a:bodyPr>
            <a:normAutofit/>
          </a:bodyPr>
          <a:lstStyle/>
          <a:p>
            <a:pPr algn="just">
              <a:lnSpc>
                <a:spcPct val="200000"/>
              </a:lnSpc>
            </a:pPr>
            <a:r>
              <a:rPr lang="en-UG" dirty="0"/>
              <a:t>a road map for getting to a destination successfully</a:t>
            </a:r>
            <a:r>
              <a:rPr lang="en-US" dirty="0"/>
              <a:t>: </a:t>
            </a:r>
            <a:r>
              <a:rPr lang="en-UG" dirty="0"/>
              <a:t>Practice provides you with the detail you’ll need to drive along the road. It tells you where the bridges, the roadblocks, and the forks are located.</a:t>
            </a:r>
            <a:endParaRPr lang="en-US" dirty="0"/>
          </a:p>
          <a:p>
            <a:pPr marL="0" indent="0" algn="just">
              <a:lnSpc>
                <a:spcPct val="200000"/>
              </a:lnSpc>
              <a:buNone/>
            </a:pPr>
            <a:endParaRPr lang="en-US" dirty="0"/>
          </a:p>
          <a:p>
            <a:pPr algn="just">
              <a:lnSpc>
                <a:spcPct val="200000"/>
              </a:lnSpc>
            </a:pPr>
            <a:r>
              <a:rPr lang="en-UG" dirty="0"/>
              <a:t>.It helps you understand the concepts and principles that must be understood and followed to drive safely and rapidly.</a:t>
            </a:r>
            <a:endParaRPr lang="en-US" dirty="0"/>
          </a:p>
        </p:txBody>
      </p:sp>
    </p:spTree>
    <p:extLst>
      <p:ext uri="{BB962C8B-B14F-4D97-AF65-F5344CB8AC3E}">
        <p14:creationId xmlns:p14="http://schemas.microsoft.com/office/powerpoint/2010/main" val="295289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21EE8-12FD-4F20-97A6-BD6F7D7BEF48}"/>
              </a:ext>
            </a:extLst>
          </p:cNvPr>
          <p:cNvSpPr>
            <a:spLocks noGrp="1"/>
          </p:cNvSpPr>
          <p:nvPr>
            <p:ph idx="1"/>
          </p:nvPr>
        </p:nvSpPr>
        <p:spPr/>
        <p:txBody>
          <a:bodyPr/>
          <a:lstStyle/>
          <a:p>
            <a:pPr>
              <a:lnSpc>
                <a:spcPct val="150000"/>
              </a:lnSpc>
            </a:pPr>
            <a:r>
              <a:rPr lang="en-UG" dirty="0"/>
              <a:t>It instructs you on how to drive, where to slow down, and where to speed up.</a:t>
            </a:r>
            <a:endParaRPr lang="en-US" dirty="0"/>
          </a:p>
          <a:p>
            <a:pPr>
              <a:lnSpc>
                <a:spcPct val="150000"/>
              </a:lnSpc>
            </a:pPr>
            <a:endParaRPr lang="en-US" dirty="0"/>
          </a:p>
          <a:p>
            <a:pPr>
              <a:lnSpc>
                <a:spcPct val="150000"/>
              </a:lnSpc>
            </a:pPr>
            <a:r>
              <a:rPr lang="en-UG" dirty="0"/>
              <a:t> In the context of software engineering, practice is what you do day in and day out as software evolves from an idea to a reality</a:t>
            </a:r>
          </a:p>
          <a:p>
            <a:endParaRPr lang="en-UG" dirty="0"/>
          </a:p>
        </p:txBody>
      </p:sp>
    </p:spTree>
    <p:extLst>
      <p:ext uri="{BB962C8B-B14F-4D97-AF65-F5344CB8AC3E}">
        <p14:creationId xmlns:p14="http://schemas.microsoft.com/office/powerpoint/2010/main" val="87326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DF8B-CC32-4DB4-8059-D51505320CB3}"/>
              </a:ext>
            </a:extLst>
          </p:cNvPr>
          <p:cNvSpPr>
            <a:spLocks noGrp="1"/>
          </p:cNvSpPr>
          <p:nvPr>
            <p:ph type="title"/>
          </p:nvPr>
        </p:nvSpPr>
        <p:spPr/>
        <p:txBody>
          <a:bodyPr/>
          <a:lstStyle/>
          <a:p>
            <a:r>
              <a:rPr lang="en-UG" b="1" dirty="0"/>
              <a:t>What are the steps?</a:t>
            </a:r>
            <a:r>
              <a:rPr lang="en-UG" dirty="0"/>
              <a:t> </a:t>
            </a:r>
          </a:p>
        </p:txBody>
      </p:sp>
      <p:sp>
        <p:nvSpPr>
          <p:cNvPr id="3" name="Content Placeholder 2">
            <a:extLst>
              <a:ext uri="{FF2B5EF4-FFF2-40B4-BE49-F238E27FC236}">
                <a16:creationId xmlns:a16="http://schemas.microsoft.com/office/drawing/2014/main" id="{3AA47275-FD46-4B71-A816-559917C932A1}"/>
              </a:ext>
            </a:extLst>
          </p:cNvPr>
          <p:cNvSpPr>
            <a:spLocks noGrp="1"/>
          </p:cNvSpPr>
          <p:nvPr>
            <p:ph idx="1"/>
          </p:nvPr>
        </p:nvSpPr>
        <p:spPr/>
        <p:txBody>
          <a:bodyPr/>
          <a:lstStyle/>
          <a:p>
            <a:pPr>
              <a:lnSpc>
                <a:spcPct val="250000"/>
              </a:lnSpc>
            </a:pPr>
            <a:r>
              <a:rPr lang="en-UG" dirty="0"/>
              <a:t>Three elements of practice apply regardless of the process models that is chosen. They are: concepts, principles, and methods. A fourth element of practice—tools—supports the application of methods.</a:t>
            </a:r>
            <a:br>
              <a:rPr lang="en-UG" dirty="0"/>
            </a:br>
            <a:endParaRPr lang="en-UG" dirty="0"/>
          </a:p>
        </p:txBody>
      </p:sp>
    </p:spTree>
    <p:extLst>
      <p:ext uri="{BB962C8B-B14F-4D97-AF65-F5344CB8AC3E}">
        <p14:creationId xmlns:p14="http://schemas.microsoft.com/office/powerpoint/2010/main" val="5038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FD4E-9C17-4018-B52D-69890BF77FA2}"/>
              </a:ext>
            </a:extLst>
          </p:cNvPr>
          <p:cNvSpPr>
            <a:spLocks noGrp="1"/>
          </p:cNvSpPr>
          <p:nvPr>
            <p:ph type="title"/>
          </p:nvPr>
        </p:nvSpPr>
        <p:spPr/>
        <p:txBody>
          <a:bodyPr/>
          <a:lstStyle/>
          <a:p>
            <a:r>
              <a:rPr lang="en-UG" b="1" dirty="0"/>
              <a:t>What is the work product?</a:t>
            </a:r>
            <a:r>
              <a:rPr lang="en-UG" dirty="0"/>
              <a:t> </a:t>
            </a:r>
          </a:p>
        </p:txBody>
      </p:sp>
      <p:sp>
        <p:nvSpPr>
          <p:cNvPr id="3" name="Content Placeholder 2">
            <a:extLst>
              <a:ext uri="{FF2B5EF4-FFF2-40B4-BE49-F238E27FC236}">
                <a16:creationId xmlns:a16="http://schemas.microsoft.com/office/drawing/2014/main" id="{3AEF8AAB-0DC4-4684-B276-EAE9194ADA45}"/>
              </a:ext>
            </a:extLst>
          </p:cNvPr>
          <p:cNvSpPr>
            <a:spLocks noGrp="1"/>
          </p:cNvSpPr>
          <p:nvPr>
            <p:ph idx="1"/>
          </p:nvPr>
        </p:nvSpPr>
        <p:spPr/>
        <p:txBody>
          <a:bodyPr/>
          <a:lstStyle/>
          <a:p>
            <a:pPr>
              <a:lnSpc>
                <a:spcPct val="200000"/>
              </a:lnSpc>
            </a:pPr>
            <a:r>
              <a:rPr lang="en-UG" dirty="0"/>
              <a:t>Practice encompasses the technical activities that produce all work products that are defined by the software process model that has been chosen.</a:t>
            </a:r>
            <a:br>
              <a:rPr lang="en-UG" dirty="0"/>
            </a:br>
            <a:endParaRPr lang="en-UG" dirty="0"/>
          </a:p>
        </p:txBody>
      </p:sp>
    </p:spTree>
    <p:extLst>
      <p:ext uri="{BB962C8B-B14F-4D97-AF65-F5344CB8AC3E}">
        <p14:creationId xmlns:p14="http://schemas.microsoft.com/office/powerpoint/2010/main" val="2801298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AE58-DCDF-4396-B31F-35E1D33B41D2}"/>
              </a:ext>
            </a:extLst>
          </p:cNvPr>
          <p:cNvSpPr>
            <a:spLocks noGrp="1"/>
          </p:cNvSpPr>
          <p:nvPr>
            <p:ph type="title"/>
          </p:nvPr>
        </p:nvSpPr>
        <p:spPr/>
        <p:txBody>
          <a:bodyPr/>
          <a:lstStyle/>
          <a:p>
            <a:r>
              <a:rPr lang="en-UG" b="1" dirty="0"/>
              <a:t>The essence Practice</a:t>
            </a:r>
            <a:br>
              <a:rPr lang="en-UG" b="1" dirty="0"/>
            </a:br>
            <a:endParaRPr lang="en-UG" dirty="0"/>
          </a:p>
        </p:txBody>
      </p:sp>
      <p:sp>
        <p:nvSpPr>
          <p:cNvPr id="3" name="Content Placeholder 2">
            <a:extLst>
              <a:ext uri="{FF2B5EF4-FFF2-40B4-BE49-F238E27FC236}">
                <a16:creationId xmlns:a16="http://schemas.microsoft.com/office/drawing/2014/main" id="{D8C5DEEE-6E4C-4B18-A9ED-DADE8D41EBC2}"/>
              </a:ext>
            </a:extLst>
          </p:cNvPr>
          <p:cNvSpPr>
            <a:spLocks noGrp="1"/>
          </p:cNvSpPr>
          <p:nvPr>
            <p:ph idx="1"/>
          </p:nvPr>
        </p:nvSpPr>
        <p:spPr/>
        <p:txBody>
          <a:bodyPr/>
          <a:lstStyle/>
          <a:p>
            <a:pPr>
              <a:lnSpc>
                <a:spcPct val="200000"/>
              </a:lnSpc>
            </a:pPr>
            <a:r>
              <a:rPr lang="en-UG" dirty="0"/>
              <a:t>1. Understand the problem (communication and analysis).</a:t>
            </a:r>
            <a:br>
              <a:rPr lang="en-UG" dirty="0"/>
            </a:br>
            <a:r>
              <a:rPr lang="en-UG" dirty="0"/>
              <a:t>2. Plan a solution (</a:t>
            </a:r>
            <a:r>
              <a:rPr lang="en-UG" dirty="0" err="1"/>
              <a:t>modeling</a:t>
            </a:r>
            <a:r>
              <a:rPr lang="en-UG" dirty="0"/>
              <a:t> and software design).</a:t>
            </a:r>
            <a:br>
              <a:rPr lang="en-UG" dirty="0"/>
            </a:br>
            <a:r>
              <a:rPr lang="en-UG" dirty="0"/>
              <a:t>3. Carry out the plan (code generation).</a:t>
            </a:r>
            <a:br>
              <a:rPr lang="en-UG" dirty="0"/>
            </a:br>
            <a:r>
              <a:rPr lang="en-UG" dirty="0"/>
              <a:t>4. Examine the result for accuracy (testing and quality assurance).</a:t>
            </a:r>
          </a:p>
        </p:txBody>
      </p:sp>
    </p:spTree>
    <p:extLst>
      <p:ext uri="{BB962C8B-B14F-4D97-AF65-F5344CB8AC3E}">
        <p14:creationId xmlns:p14="http://schemas.microsoft.com/office/powerpoint/2010/main" val="285315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A5639-1520-4EE6-93CD-E4634A1C2F7B}"/>
              </a:ext>
            </a:extLst>
          </p:cNvPr>
          <p:cNvSpPr>
            <a:spLocks noGrp="1"/>
          </p:cNvSpPr>
          <p:nvPr>
            <p:ph idx="1"/>
          </p:nvPr>
        </p:nvSpPr>
        <p:spPr>
          <a:xfrm>
            <a:off x="838200" y="954157"/>
            <a:ext cx="10515600" cy="5222806"/>
          </a:xfrm>
        </p:spPr>
        <p:txBody>
          <a:bodyPr/>
          <a:lstStyle/>
          <a:p>
            <a:pPr>
              <a:lnSpc>
                <a:spcPct val="150000"/>
              </a:lnSpc>
            </a:pPr>
            <a:r>
              <a:rPr lang="en-US" dirty="0"/>
              <a:t>Software is prominent in most modern systems architectures and is often the primary means for integrating complex system components. </a:t>
            </a:r>
            <a:r>
              <a:rPr lang="en-US" dirty="0">
                <a:hlinkClick r:id="rId2" tooltip="Software Engineering (glossary)"/>
              </a:rPr>
              <a:t>Software engineering</a:t>
            </a:r>
            <a:r>
              <a:rPr lang="en-US" dirty="0"/>
              <a:t> and </a:t>
            </a:r>
            <a:r>
              <a:rPr lang="en-US" dirty="0">
                <a:hlinkClick r:id="rId3" tooltip="Systems Engineering (glossary)"/>
              </a:rPr>
              <a:t>systems engineering</a:t>
            </a:r>
            <a:r>
              <a:rPr lang="en-US" dirty="0"/>
              <a:t> are not merely related disciplines; they are intimately intertwined</a:t>
            </a:r>
          </a:p>
          <a:p>
            <a:pPr>
              <a:lnSpc>
                <a:spcPct val="150000"/>
              </a:lnSpc>
            </a:pPr>
            <a:r>
              <a:rPr lang="en-US" dirty="0"/>
              <a:t>Good systems engineering is a key factor in enabling good software engineering. </a:t>
            </a:r>
            <a:endParaRPr lang="en-UG" dirty="0"/>
          </a:p>
        </p:txBody>
      </p:sp>
    </p:spTree>
    <p:extLst>
      <p:ext uri="{BB962C8B-B14F-4D97-AF65-F5344CB8AC3E}">
        <p14:creationId xmlns:p14="http://schemas.microsoft.com/office/powerpoint/2010/main" val="349357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B25EA-D1F0-4D82-80E6-0776DF4B0C72}"/>
              </a:ext>
            </a:extLst>
          </p:cNvPr>
          <p:cNvSpPr>
            <a:spLocks noGrp="1"/>
          </p:cNvSpPr>
          <p:nvPr>
            <p:ph idx="1"/>
          </p:nvPr>
        </p:nvSpPr>
        <p:spPr>
          <a:xfrm>
            <a:off x="838200" y="1099930"/>
            <a:ext cx="10515600" cy="5077033"/>
          </a:xfrm>
        </p:spPr>
        <p:txBody>
          <a:bodyPr>
            <a:normAutofit fontScale="92500" lnSpcReduction="10000"/>
          </a:bodyPr>
          <a:lstStyle/>
          <a:p>
            <a:r>
              <a:rPr lang="en-UG" dirty="0"/>
              <a:t>In the context of software engineering, these common sense steps lead to a series of essential questions.</a:t>
            </a:r>
            <a:br>
              <a:rPr lang="en-UG" dirty="0"/>
            </a:br>
            <a:endParaRPr lang="en-US" dirty="0"/>
          </a:p>
          <a:p>
            <a:r>
              <a:rPr lang="en-UG" b="1" dirty="0"/>
              <a:t>Understand the problem:</a:t>
            </a:r>
            <a:br>
              <a:rPr lang="en-UG" dirty="0"/>
            </a:br>
            <a:r>
              <a:rPr lang="en-UG" dirty="0"/>
              <a:t>• Who has a stake in the solution to the problem? That is, who are the stakeholders?</a:t>
            </a:r>
            <a:br>
              <a:rPr lang="en-UG" dirty="0"/>
            </a:br>
            <a:r>
              <a:rPr lang="en-UG" dirty="0"/>
              <a:t>• What are the unknowns? What data, functions, features, and </a:t>
            </a:r>
            <a:r>
              <a:rPr lang="en-UG" dirty="0" err="1"/>
              <a:t>behavior</a:t>
            </a:r>
            <a:r>
              <a:rPr lang="en-UG" dirty="0"/>
              <a:t> are required to properly solve the problem?</a:t>
            </a:r>
            <a:br>
              <a:rPr lang="en-UG" dirty="0"/>
            </a:br>
            <a:r>
              <a:rPr lang="en-UG" dirty="0"/>
              <a:t>• Can the problem be compartmentalized? Is it possible to represent smaller problems that may be easier to understand?</a:t>
            </a:r>
            <a:br>
              <a:rPr lang="en-UG" dirty="0"/>
            </a:br>
            <a:br>
              <a:rPr lang="en-UG" dirty="0"/>
            </a:br>
            <a:r>
              <a:rPr lang="en-UG" dirty="0"/>
              <a:t>Can the problem be represented graphically? Can an analysis model be created?</a:t>
            </a:r>
            <a:br>
              <a:rPr lang="en-UG" dirty="0"/>
            </a:br>
            <a:br>
              <a:rPr lang="en-UG" dirty="0"/>
            </a:br>
            <a:endParaRPr lang="en-UG" dirty="0"/>
          </a:p>
        </p:txBody>
      </p:sp>
    </p:spTree>
    <p:extLst>
      <p:ext uri="{BB962C8B-B14F-4D97-AF65-F5344CB8AC3E}">
        <p14:creationId xmlns:p14="http://schemas.microsoft.com/office/powerpoint/2010/main" val="834198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B470-92DB-405D-B0EE-D7CF1773F3F8}"/>
              </a:ext>
            </a:extLst>
          </p:cNvPr>
          <p:cNvSpPr>
            <a:spLocks noGrp="1"/>
          </p:cNvSpPr>
          <p:nvPr>
            <p:ph type="title"/>
          </p:nvPr>
        </p:nvSpPr>
        <p:spPr/>
        <p:txBody>
          <a:bodyPr/>
          <a:lstStyle/>
          <a:p>
            <a:r>
              <a:rPr lang="en-UG" b="1" dirty="0"/>
              <a:t>Plan the solution:</a:t>
            </a:r>
            <a:endParaRPr lang="en-UG" dirty="0"/>
          </a:p>
        </p:txBody>
      </p:sp>
      <p:sp>
        <p:nvSpPr>
          <p:cNvPr id="3" name="Content Placeholder 2">
            <a:extLst>
              <a:ext uri="{FF2B5EF4-FFF2-40B4-BE49-F238E27FC236}">
                <a16:creationId xmlns:a16="http://schemas.microsoft.com/office/drawing/2014/main" id="{E6F7874D-B4BC-47A7-8EE1-5FAC9E5F6323}"/>
              </a:ext>
            </a:extLst>
          </p:cNvPr>
          <p:cNvSpPr>
            <a:spLocks noGrp="1"/>
          </p:cNvSpPr>
          <p:nvPr>
            <p:ph idx="1"/>
          </p:nvPr>
        </p:nvSpPr>
        <p:spPr>
          <a:xfrm>
            <a:off x="838199" y="1285461"/>
            <a:ext cx="10783957" cy="5207414"/>
          </a:xfrm>
        </p:spPr>
        <p:txBody>
          <a:bodyPr>
            <a:normAutofit/>
          </a:bodyPr>
          <a:lstStyle/>
          <a:p>
            <a:pPr marL="0" indent="0">
              <a:lnSpc>
                <a:spcPct val="150000"/>
              </a:lnSpc>
              <a:buNone/>
            </a:pPr>
            <a:r>
              <a:rPr lang="en-UG" dirty="0"/>
              <a:t> Have you seen similar problems before? Are there patterns that are recognizable in a potential solution? Is there existing software that implements the data, functions, features, and </a:t>
            </a:r>
            <a:r>
              <a:rPr lang="en-UG" dirty="0" err="1"/>
              <a:t>behavior</a:t>
            </a:r>
            <a:r>
              <a:rPr lang="en-UG" dirty="0"/>
              <a:t> that are required?</a:t>
            </a:r>
            <a:br>
              <a:rPr lang="en-UG" dirty="0"/>
            </a:br>
            <a:r>
              <a:rPr lang="en-UG" dirty="0"/>
              <a:t>• Has a similar problem been solved? If so, are solutions readily apparent for the sub-problems?</a:t>
            </a:r>
            <a:br>
              <a:rPr lang="en-UG" dirty="0"/>
            </a:br>
            <a:r>
              <a:rPr lang="en-UG" dirty="0"/>
              <a:t>• Can you represent a solution in a manner that leads to effective implementation? Can a design model be created?</a:t>
            </a:r>
          </a:p>
        </p:txBody>
      </p:sp>
    </p:spTree>
    <p:extLst>
      <p:ext uri="{BB962C8B-B14F-4D97-AF65-F5344CB8AC3E}">
        <p14:creationId xmlns:p14="http://schemas.microsoft.com/office/powerpoint/2010/main" val="376676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8C03-5974-4F55-90EB-55909B86FA93}"/>
              </a:ext>
            </a:extLst>
          </p:cNvPr>
          <p:cNvSpPr>
            <a:spLocks noGrp="1"/>
          </p:cNvSpPr>
          <p:nvPr>
            <p:ph type="title"/>
          </p:nvPr>
        </p:nvSpPr>
        <p:spPr/>
        <p:txBody>
          <a:bodyPr/>
          <a:lstStyle/>
          <a:p>
            <a:r>
              <a:rPr lang="en-UG" b="1" dirty="0"/>
              <a:t>Carry out the plan:</a:t>
            </a:r>
            <a:endParaRPr lang="en-UG" dirty="0"/>
          </a:p>
        </p:txBody>
      </p:sp>
      <p:sp>
        <p:nvSpPr>
          <p:cNvPr id="3" name="Content Placeholder 2">
            <a:extLst>
              <a:ext uri="{FF2B5EF4-FFF2-40B4-BE49-F238E27FC236}">
                <a16:creationId xmlns:a16="http://schemas.microsoft.com/office/drawing/2014/main" id="{1FC609AF-E156-4B98-A9B5-A59C498491A5}"/>
              </a:ext>
            </a:extLst>
          </p:cNvPr>
          <p:cNvSpPr>
            <a:spLocks noGrp="1"/>
          </p:cNvSpPr>
          <p:nvPr>
            <p:ph idx="1"/>
          </p:nvPr>
        </p:nvSpPr>
        <p:spPr>
          <a:xfrm>
            <a:off x="838200" y="1338470"/>
            <a:ext cx="10515600" cy="4838493"/>
          </a:xfrm>
        </p:spPr>
        <p:txBody>
          <a:bodyPr>
            <a:normAutofit/>
          </a:bodyPr>
          <a:lstStyle/>
          <a:p>
            <a:pPr marL="0" indent="0">
              <a:lnSpc>
                <a:spcPct val="200000"/>
              </a:lnSpc>
              <a:buNone/>
            </a:pPr>
            <a:r>
              <a:rPr lang="en-UG" dirty="0"/>
              <a:t>Does the solution confirm to the plan? IS source code traceable to the design model?</a:t>
            </a:r>
            <a:br>
              <a:rPr lang="en-UG" dirty="0"/>
            </a:br>
            <a:r>
              <a:rPr lang="en-UG" dirty="0"/>
              <a:t>• Is each component part of the solution probably correct? Have the design and code been received, or better, has correctness proof been applied to the algorithm?</a:t>
            </a:r>
          </a:p>
        </p:txBody>
      </p:sp>
    </p:spTree>
    <p:extLst>
      <p:ext uri="{BB962C8B-B14F-4D97-AF65-F5344CB8AC3E}">
        <p14:creationId xmlns:p14="http://schemas.microsoft.com/office/powerpoint/2010/main" val="48187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5EEB-DC34-48B2-8174-A7BC2CAC1FA0}"/>
              </a:ext>
            </a:extLst>
          </p:cNvPr>
          <p:cNvSpPr>
            <a:spLocks noGrp="1"/>
          </p:cNvSpPr>
          <p:nvPr>
            <p:ph type="title"/>
          </p:nvPr>
        </p:nvSpPr>
        <p:spPr/>
        <p:txBody>
          <a:bodyPr/>
          <a:lstStyle/>
          <a:p>
            <a:r>
              <a:rPr lang="en-UG" b="1" dirty="0"/>
              <a:t>Examine the result:</a:t>
            </a:r>
            <a:endParaRPr lang="en-UG" dirty="0"/>
          </a:p>
        </p:txBody>
      </p:sp>
      <p:sp>
        <p:nvSpPr>
          <p:cNvPr id="3" name="Content Placeholder 2">
            <a:extLst>
              <a:ext uri="{FF2B5EF4-FFF2-40B4-BE49-F238E27FC236}">
                <a16:creationId xmlns:a16="http://schemas.microsoft.com/office/drawing/2014/main" id="{B84A592B-22AE-434B-AA2C-FE19940742C3}"/>
              </a:ext>
            </a:extLst>
          </p:cNvPr>
          <p:cNvSpPr>
            <a:spLocks noGrp="1"/>
          </p:cNvSpPr>
          <p:nvPr>
            <p:ph idx="1"/>
          </p:nvPr>
        </p:nvSpPr>
        <p:spPr>
          <a:xfrm>
            <a:off x="838200" y="1457739"/>
            <a:ext cx="10515600" cy="4719224"/>
          </a:xfrm>
        </p:spPr>
        <p:txBody>
          <a:bodyPr>
            <a:normAutofit fontScale="92500" lnSpcReduction="10000"/>
          </a:bodyPr>
          <a:lstStyle/>
          <a:p>
            <a:pPr marL="0" indent="0">
              <a:lnSpc>
                <a:spcPct val="150000"/>
              </a:lnSpc>
              <a:buNone/>
            </a:pPr>
            <a:r>
              <a:rPr lang="en-UG" dirty="0"/>
              <a:t> Is it possible to test each component part of the solution? Has a reasonable testing strategy been implemented?</a:t>
            </a:r>
            <a:endParaRPr lang="en-US" dirty="0"/>
          </a:p>
          <a:p>
            <a:pPr marL="0" indent="0">
              <a:lnSpc>
                <a:spcPct val="150000"/>
              </a:lnSpc>
              <a:buNone/>
            </a:pPr>
            <a:br>
              <a:rPr lang="en-UG" dirty="0"/>
            </a:br>
            <a:r>
              <a:rPr lang="en-UG" dirty="0"/>
              <a:t>• Does the solution produce results that confirm to the data? Functions, features and </a:t>
            </a:r>
            <a:r>
              <a:rPr lang="en-UG" dirty="0" err="1"/>
              <a:t>behavior</a:t>
            </a:r>
            <a:r>
              <a:rPr lang="en-UG" dirty="0"/>
              <a:t> that are required? Has the software been validated against all stakeholder requirements? </a:t>
            </a:r>
            <a:br>
              <a:rPr lang="en-UG" dirty="0"/>
            </a:br>
            <a:br>
              <a:rPr lang="en-UG" dirty="0"/>
            </a:br>
            <a:endParaRPr lang="en-UG" dirty="0"/>
          </a:p>
        </p:txBody>
      </p:sp>
    </p:spTree>
    <p:extLst>
      <p:ext uri="{BB962C8B-B14F-4D97-AF65-F5344CB8AC3E}">
        <p14:creationId xmlns:p14="http://schemas.microsoft.com/office/powerpoint/2010/main" val="3512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304E-D3AA-4A04-AA46-BF09676EBAA2}"/>
              </a:ext>
            </a:extLst>
          </p:cNvPr>
          <p:cNvSpPr>
            <a:spLocks noGrp="1"/>
          </p:cNvSpPr>
          <p:nvPr>
            <p:ph type="ctrTitle"/>
          </p:nvPr>
        </p:nvSpPr>
        <p:spPr/>
        <p:txBody>
          <a:bodyPr/>
          <a:lstStyle/>
          <a:p>
            <a:r>
              <a:rPr lang="en-UG" b="1" dirty="0"/>
              <a:t>CORE PRINCIPLES</a:t>
            </a:r>
            <a:br>
              <a:rPr lang="en-UG" b="1" dirty="0"/>
            </a:br>
            <a:endParaRPr lang="en-UG" dirty="0"/>
          </a:p>
        </p:txBody>
      </p:sp>
      <p:sp>
        <p:nvSpPr>
          <p:cNvPr id="3" name="Subtitle 2">
            <a:extLst>
              <a:ext uri="{FF2B5EF4-FFF2-40B4-BE49-F238E27FC236}">
                <a16:creationId xmlns:a16="http://schemas.microsoft.com/office/drawing/2014/main" id="{516903B5-6365-45A1-80B5-46A971AAEFF7}"/>
              </a:ext>
            </a:extLst>
          </p:cNvPr>
          <p:cNvSpPr>
            <a:spLocks noGrp="1"/>
          </p:cNvSpPr>
          <p:nvPr>
            <p:ph type="subTitle" idx="1"/>
          </p:nvPr>
        </p:nvSpPr>
        <p:spPr/>
        <p:txBody>
          <a:bodyPr/>
          <a:lstStyle/>
          <a:p>
            <a:endParaRPr lang="en-UG" dirty="0"/>
          </a:p>
        </p:txBody>
      </p:sp>
    </p:spTree>
    <p:extLst>
      <p:ext uri="{BB962C8B-B14F-4D97-AF65-F5344CB8AC3E}">
        <p14:creationId xmlns:p14="http://schemas.microsoft.com/office/powerpoint/2010/main" val="221852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30273-6167-430C-96ED-9B7F693479F2}"/>
              </a:ext>
            </a:extLst>
          </p:cNvPr>
          <p:cNvSpPr>
            <a:spLocks noGrp="1"/>
          </p:cNvSpPr>
          <p:nvPr>
            <p:ph idx="1"/>
          </p:nvPr>
        </p:nvSpPr>
        <p:spPr>
          <a:xfrm>
            <a:off x="838200" y="728870"/>
            <a:ext cx="10757452" cy="5448093"/>
          </a:xfrm>
        </p:spPr>
        <p:txBody>
          <a:bodyPr>
            <a:normAutofit fontScale="85000" lnSpcReduction="10000"/>
          </a:bodyPr>
          <a:lstStyle/>
          <a:p>
            <a:pPr>
              <a:lnSpc>
                <a:spcPct val="150000"/>
              </a:lnSpc>
            </a:pPr>
            <a:r>
              <a:rPr lang="en-UG" dirty="0"/>
              <a:t>The dictionary defines the word principle as “an important underlying law or assumption required in a system of thought.”</a:t>
            </a:r>
            <a:endParaRPr lang="en-US" dirty="0"/>
          </a:p>
          <a:p>
            <a:pPr marL="0" indent="0">
              <a:lnSpc>
                <a:spcPct val="150000"/>
              </a:lnSpc>
              <a:buNone/>
            </a:pPr>
            <a:endParaRPr lang="en-US" dirty="0"/>
          </a:p>
          <a:p>
            <a:pPr>
              <a:lnSpc>
                <a:spcPct val="150000"/>
              </a:lnSpc>
            </a:pPr>
            <a:r>
              <a:rPr lang="en-UG" dirty="0"/>
              <a:t>principles help us establish a mind set for software engineering practice. They are important for that reason.</a:t>
            </a:r>
            <a:br>
              <a:rPr lang="en-UG" dirty="0"/>
            </a:br>
            <a:br>
              <a:rPr lang="en-UG" dirty="0"/>
            </a:br>
            <a:r>
              <a:rPr lang="en-UG" dirty="0"/>
              <a:t>David Hooker has proposed seven core principles that focus on software engineering practice as a whole. They are reproduced below.</a:t>
            </a:r>
            <a:br>
              <a:rPr lang="en-UG" dirty="0"/>
            </a:br>
            <a:br>
              <a:rPr lang="en-UG" dirty="0"/>
            </a:br>
            <a:endParaRPr lang="en-UG" dirty="0"/>
          </a:p>
        </p:txBody>
      </p:sp>
    </p:spTree>
    <p:extLst>
      <p:ext uri="{BB962C8B-B14F-4D97-AF65-F5344CB8AC3E}">
        <p14:creationId xmlns:p14="http://schemas.microsoft.com/office/powerpoint/2010/main" val="748213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8DF6-1372-4DA0-ABC0-E407B6C8B470}"/>
              </a:ext>
            </a:extLst>
          </p:cNvPr>
          <p:cNvSpPr>
            <a:spLocks noGrp="1"/>
          </p:cNvSpPr>
          <p:nvPr>
            <p:ph type="title"/>
          </p:nvPr>
        </p:nvSpPr>
        <p:spPr>
          <a:xfrm>
            <a:off x="838200" y="365125"/>
            <a:ext cx="10515600" cy="1172127"/>
          </a:xfrm>
        </p:spPr>
        <p:txBody>
          <a:bodyPr>
            <a:normAutofit fontScale="90000"/>
          </a:bodyPr>
          <a:lstStyle/>
          <a:p>
            <a:r>
              <a:rPr lang="en-UG" b="1" dirty="0"/>
              <a:t>The First Principle: The Reason It All Exists</a:t>
            </a:r>
            <a:br>
              <a:rPr lang="en-UG" dirty="0"/>
            </a:br>
            <a:endParaRPr lang="en-UG" dirty="0"/>
          </a:p>
        </p:txBody>
      </p:sp>
      <p:sp>
        <p:nvSpPr>
          <p:cNvPr id="3" name="Content Placeholder 2">
            <a:extLst>
              <a:ext uri="{FF2B5EF4-FFF2-40B4-BE49-F238E27FC236}">
                <a16:creationId xmlns:a16="http://schemas.microsoft.com/office/drawing/2014/main" id="{1696B25B-CE1C-4865-9B30-D3AC4C4B428B}"/>
              </a:ext>
            </a:extLst>
          </p:cNvPr>
          <p:cNvSpPr>
            <a:spLocks noGrp="1"/>
          </p:cNvSpPr>
          <p:nvPr>
            <p:ph idx="1"/>
          </p:nvPr>
        </p:nvSpPr>
        <p:spPr>
          <a:xfrm>
            <a:off x="838200" y="1537252"/>
            <a:ext cx="10515600" cy="4639711"/>
          </a:xfrm>
        </p:spPr>
        <p:txBody>
          <a:bodyPr>
            <a:normAutofit/>
          </a:bodyPr>
          <a:lstStyle/>
          <a:p>
            <a:pPr marL="0" indent="0" algn="just">
              <a:lnSpc>
                <a:spcPct val="150000"/>
              </a:lnSpc>
              <a:buNone/>
            </a:pPr>
            <a:r>
              <a:rPr lang="en-UG" dirty="0"/>
              <a:t>A software system exists for one reason: to</a:t>
            </a:r>
            <a:r>
              <a:rPr lang="en-US" dirty="0"/>
              <a:t> give</a:t>
            </a:r>
            <a:r>
              <a:rPr lang="en-UG" dirty="0"/>
              <a:t> value to its users. All decisions should be made with this in mind. Before specifying a system requirement, before noting a piece of system functionality, before determining the hardware platforms or development processes, ask yourself questions such as: </a:t>
            </a:r>
            <a:r>
              <a:rPr lang="en-UG" b="1" dirty="0">
                <a:solidFill>
                  <a:srgbClr val="FF0000"/>
                </a:solidFill>
              </a:rPr>
              <a:t>Does this add real value to the system? If the answer is no, don’t do it</a:t>
            </a:r>
            <a:r>
              <a:rPr lang="en-UG" dirty="0"/>
              <a:t>. All other principles support this one.</a:t>
            </a:r>
            <a:br>
              <a:rPr lang="en-UG" dirty="0"/>
            </a:br>
            <a:endParaRPr lang="en-UG" dirty="0"/>
          </a:p>
        </p:txBody>
      </p:sp>
    </p:spTree>
    <p:extLst>
      <p:ext uri="{BB962C8B-B14F-4D97-AF65-F5344CB8AC3E}">
        <p14:creationId xmlns:p14="http://schemas.microsoft.com/office/powerpoint/2010/main" val="72050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A9D6-9341-4DA7-84F7-A4170F4AEF46}"/>
              </a:ext>
            </a:extLst>
          </p:cNvPr>
          <p:cNvSpPr>
            <a:spLocks noGrp="1"/>
          </p:cNvSpPr>
          <p:nvPr>
            <p:ph type="title"/>
          </p:nvPr>
        </p:nvSpPr>
        <p:spPr/>
        <p:txBody>
          <a:bodyPr/>
          <a:lstStyle/>
          <a:p>
            <a:r>
              <a:rPr lang="en-UG" b="1" dirty="0"/>
              <a:t>The Second Principle: KISS (Keep It Simple, Stupid)</a:t>
            </a:r>
            <a:endParaRPr lang="en-UG" dirty="0"/>
          </a:p>
        </p:txBody>
      </p:sp>
      <p:sp>
        <p:nvSpPr>
          <p:cNvPr id="3" name="Content Placeholder 2">
            <a:extLst>
              <a:ext uri="{FF2B5EF4-FFF2-40B4-BE49-F238E27FC236}">
                <a16:creationId xmlns:a16="http://schemas.microsoft.com/office/drawing/2014/main" id="{33465A4F-332A-440D-A287-93E539F807D7}"/>
              </a:ext>
            </a:extLst>
          </p:cNvPr>
          <p:cNvSpPr>
            <a:spLocks noGrp="1"/>
          </p:cNvSpPr>
          <p:nvPr>
            <p:ph idx="1"/>
          </p:nvPr>
        </p:nvSpPr>
        <p:spPr/>
        <p:txBody>
          <a:bodyPr/>
          <a:lstStyle/>
          <a:p>
            <a:pPr algn="just"/>
            <a:r>
              <a:rPr lang="en-UG" dirty="0"/>
              <a:t>All design should be as simple as possible,</a:t>
            </a:r>
            <a:r>
              <a:rPr lang="en-US" dirty="0"/>
              <a:t> t</a:t>
            </a:r>
            <a:r>
              <a:rPr lang="en-UG" dirty="0"/>
              <a:t>his facilities having a more easily understood, and easily maintained system. </a:t>
            </a:r>
            <a:endParaRPr lang="en-US" dirty="0"/>
          </a:p>
          <a:p>
            <a:pPr algn="just"/>
            <a:r>
              <a:rPr lang="en-UG" dirty="0"/>
              <a:t>This is not to say that features, even internal features, should be discarded in the name of simplicity. </a:t>
            </a:r>
            <a:endParaRPr lang="en-US" dirty="0"/>
          </a:p>
          <a:p>
            <a:pPr algn="just"/>
            <a:r>
              <a:rPr lang="en-UG" dirty="0"/>
              <a:t>Indeed, the more elegant designs are usually the simple ones. Simple also does not mean “quick and dirty.” </a:t>
            </a:r>
            <a:endParaRPr lang="en-US" dirty="0"/>
          </a:p>
          <a:p>
            <a:pPr algn="just"/>
            <a:r>
              <a:rPr lang="en-UG" dirty="0"/>
              <a:t>In fact, it often, it often takes a lot of thought and works over multiple iterations to simplify. The pay-off is software that is more maintainable and less error-prone.</a:t>
            </a:r>
          </a:p>
        </p:txBody>
      </p:sp>
    </p:spTree>
    <p:extLst>
      <p:ext uri="{BB962C8B-B14F-4D97-AF65-F5344CB8AC3E}">
        <p14:creationId xmlns:p14="http://schemas.microsoft.com/office/powerpoint/2010/main" val="190817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AE2-C710-4F49-A129-DC7C048A9AA9}"/>
              </a:ext>
            </a:extLst>
          </p:cNvPr>
          <p:cNvSpPr>
            <a:spLocks noGrp="1"/>
          </p:cNvSpPr>
          <p:nvPr>
            <p:ph type="title"/>
          </p:nvPr>
        </p:nvSpPr>
        <p:spPr/>
        <p:txBody>
          <a:bodyPr/>
          <a:lstStyle/>
          <a:p>
            <a:r>
              <a:rPr lang="en-UG" b="1" dirty="0"/>
              <a:t>The Third Principle: Maintain the Vision</a:t>
            </a:r>
            <a:endParaRPr lang="en-UG" dirty="0"/>
          </a:p>
        </p:txBody>
      </p:sp>
      <p:sp>
        <p:nvSpPr>
          <p:cNvPr id="3" name="Content Placeholder 2">
            <a:extLst>
              <a:ext uri="{FF2B5EF4-FFF2-40B4-BE49-F238E27FC236}">
                <a16:creationId xmlns:a16="http://schemas.microsoft.com/office/drawing/2014/main" id="{697862AD-C568-44FB-90FD-0D7B58C608F1}"/>
              </a:ext>
            </a:extLst>
          </p:cNvPr>
          <p:cNvSpPr>
            <a:spLocks noGrp="1"/>
          </p:cNvSpPr>
          <p:nvPr>
            <p:ph idx="1"/>
          </p:nvPr>
        </p:nvSpPr>
        <p:spPr/>
        <p:txBody>
          <a:bodyPr>
            <a:normAutofit/>
          </a:bodyPr>
          <a:lstStyle/>
          <a:p>
            <a:br>
              <a:rPr lang="en-UG" dirty="0"/>
            </a:br>
            <a:r>
              <a:rPr lang="en-UG" dirty="0"/>
              <a:t>A clear vision is essential to the success of a software project.</a:t>
            </a:r>
            <a:endParaRPr lang="en-US" dirty="0"/>
          </a:p>
          <a:p>
            <a:endParaRPr lang="en-US" dirty="0"/>
          </a:p>
          <a:p>
            <a:r>
              <a:rPr lang="en-UG" dirty="0"/>
              <a:t>Without conceptual integrity, a system threatens to become a patchwork of incompatible designs, held together by the wrong kind of screws…</a:t>
            </a:r>
            <a:br>
              <a:rPr lang="en-UG" dirty="0"/>
            </a:br>
            <a:br>
              <a:rPr lang="en-UG" dirty="0"/>
            </a:br>
            <a:r>
              <a:rPr lang="en-UG" dirty="0"/>
              <a:t>Compromising the architectural vision of a software system weakens and will eventually break even a well-designed the system. </a:t>
            </a:r>
          </a:p>
        </p:txBody>
      </p:sp>
    </p:spTree>
    <p:extLst>
      <p:ext uri="{BB962C8B-B14F-4D97-AF65-F5344CB8AC3E}">
        <p14:creationId xmlns:p14="http://schemas.microsoft.com/office/powerpoint/2010/main" val="363643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6484-BEA0-4451-BF17-95ED927DE59E}"/>
              </a:ext>
            </a:extLst>
          </p:cNvPr>
          <p:cNvSpPr>
            <a:spLocks noGrp="1"/>
          </p:cNvSpPr>
          <p:nvPr>
            <p:ph type="title"/>
          </p:nvPr>
        </p:nvSpPr>
        <p:spPr/>
        <p:txBody>
          <a:bodyPr/>
          <a:lstStyle/>
          <a:p>
            <a:r>
              <a:rPr lang="en-UG" b="1" dirty="0"/>
              <a:t>The fourth principle: what you produce, others will consume</a:t>
            </a:r>
            <a:endParaRPr lang="en-UG" dirty="0"/>
          </a:p>
        </p:txBody>
      </p:sp>
      <p:sp>
        <p:nvSpPr>
          <p:cNvPr id="3" name="Content Placeholder 2">
            <a:extLst>
              <a:ext uri="{FF2B5EF4-FFF2-40B4-BE49-F238E27FC236}">
                <a16:creationId xmlns:a16="http://schemas.microsoft.com/office/drawing/2014/main" id="{3285F6C6-ABA6-4707-B7BD-E5EAADE5831E}"/>
              </a:ext>
            </a:extLst>
          </p:cNvPr>
          <p:cNvSpPr>
            <a:spLocks noGrp="1"/>
          </p:cNvSpPr>
          <p:nvPr>
            <p:ph idx="1"/>
          </p:nvPr>
        </p:nvSpPr>
        <p:spPr/>
        <p:txBody>
          <a:bodyPr>
            <a:normAutofit/>
          </a:bodyPr>
          <a:lstStyle/>
          <a:p>
            <a:pPr marL="0" indent="0">
              <a:buNone/>
            </a:pPr>
            <a:endParaRPr lang="en-US" dirty="0"/>
          </a:p>
          <a:p>
            <a:pPr marL="0" indent="0">
              <a:buNone/>
            </a:pPr>
            <a:r>
              <a:rPr lang="en-UG" dirty="0"/>
              <a:t> In some way or other, someone else will use, maintain, document, or otherwise depend on being able to understand your system. </a:t>
            </a:r>
            <a:endParaRPr lang="en-US" dirty="0"/>
          </a:p>
          <a:p>
            <a:pPr marL="0" indent="0">
              <a:buNone/>
            </a:pPr>
            <a:r>
              <a:rPr lang="en-UG" dirty="0"/>
              <a:t>So always specify, design and implement knowing someone else will have to understand what you are doing. </a:t>
            </a:r>
            <a:endParaRPr lang="en-US" dirty="0"/>
          </a:p>
          <a:p>
            <a:pPr marL="0" indent="0">
              <a:buNone/>
            </a:pPr>
            <a:r>
              <a:rPr lang="en-UG" dirty="0"/>
              <a:t> Design, keeping the implementers in mind. Code with concern for those who must maintain and extend the system. Someone may have to debug the code you writ</a:t>
            </a:r>
            <a:r>
              <a:rPr lang="en-US" dirty="0"/>
              <a:t>e</a:t>
            </a:r>
            <a:r>
              <a:rPr lang="en-UG" dirty="0"/>
              <a:t>, and that makes them a user of your code. Making their job easier adds value to the system.</a:t>
            </a:r>
            <a:br>
              <a:rPr lang="en-UG" dirty="0"/>
            </a:br>
            <a:endParaRPr lang="en-UG" dirty="0"/>
          </a:p>
        </p:txBody>
      </p:sp>
    </p:spTree>
    <p:extLst>
      <p:ext uri="{BB962C8B-B14F-4D97-AF65-F5344CB8AC3E}">
        <p14:creationId xmlns:p14="http://schemas.microsoft.com/office/powerpoint/2010/main" val="86529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23994-CE80-4780-80F6-83708AFA59C6}"/>
              </a:ext>
            </a:extLst>
          </p:cNvPr>
          <p:cNvSpPr>
            <a:spLocks noGrp="1"/>
          </p:cNvSpPr>
          <p:nvPr>
            <p:ph idx="1"/>
          </p:nvPr>
        </p:nvSpPr>
        <p:spPr>
          <a:xfrm>
            <a:off x="838200" y="742122"/>
            <a:ext cx="10515600" cy="5434841"/>
          </a:xfrm>
        </p:spPr>
        <p:txBody>
          <a:bodyPr>
            <a:normAutofit fontScale="85000" lnSpcReduction="10000"/>
          </a:bodyPr>
          <a:lstStyle/>
          <a:p>
            <a:pPr>
              <a:lnSpc>
                <a:spcPct val="200000"/>
              </a:lnSpc>
            </a:pPr>
            <a:r>
              <a:rPr lang="en-US" i="1" dirty="0"/>
              <a:t>Systems engineering</a:t>
            </a:r>
            <a:r>
              <a:rPr lang="en-US" dirty="0"/>
              <a:t> is a well-known methodology for achieving integration.</a:t>
            </a:r>
          </a:p>
          <a:p>
            <a:pPr>
              <a:lnSpc>
                <a:spcPct val="200000"/>
              </a:lnSpc>
            </a:pPr>
            <a:r>
              <a:rPr lang="en-US" dirty="0"/>
              <a:t>viewing the entirety of components as a holistic entity rather than as an assembly of components. </a:t>
            </a:r>
          </a:p>
          <a:p>
            <a:pPr>
              <a:lnSpc>
                <a:spcPct val="200000"/>
              </a:lnSpc>
            </a:pPr>
            <a:r>
              <a:rPr lang="en-US" dirty="0"/>
              <a:t> components should be designed in light of how they will interoperate with other components.</a:t>
            </a:r>
          </a:p>
          <a:p>
            <a:pPr>
              <a:lnSpc>
                <a:spcPct val="200000"/>
              </a:lnSpc>
            </a:pPr>
            <a:r>
              <a:rPr lang="en-US" dirty="0"/>
              <a:t>Systems engineering has grown from being an approach into an </a:t>
            </a:r>
            <a:r>
              <a:rPr lang="en-US" dirty="0">
                <a:hlinkClick r:id="rId2" tooltip="Learn more about Interdisciplinary from ScienceDirect's AI-generated Topic Pages"/>
              </a:rPr>
              <a:t>interdisciplinary</a:t>
            </a:r>
            <a:r>
              <a:rPr lang="en-US" dirty="0"/>
              <a:t> engineering practice</a:t>
            </a:r>
            <a:endParaRPr lang="en-UG" dirty="0"/>
          </a:p>
        </p:txBody>
      </p:sp>
    </p:spTree>
    <p:extLst>
      <p:ext uri="{BB962C8B-B14F-4D97-AF65-F5344CB8AC3E}">
        <p14:creationId xmlns:p14="http://schemas.microsoft.com/office/powerpoint/2010/main" val="108180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27B8-5105-41DB-9C02-68AF5DAACE77}"/>
              </a:ext>
            </a:extLst>
          </p:cNvPr>
          <p:cNvSpPr>
            <a:spLocks noGrp="1"/>
          </p:cNvSpPr>
          <p:nvPr>
            <p:ph type="title"/>
          </p:nvPr>
        </p:nvSpPr>
        <p:spPr/>
        <p:txBody>
          <a:bodyPr/>
          <a:lstStyle/>
          <a:p>
            <a:r>
              <a:rPr lang="en-UG" b="1" dirty="0"/>
              <a:t>The fifth principles: Be Open to the future</a:t>
            </a:r>
            <a:endParaRPr lang="en-UG" dirty="0"/>
          </a:p>
        </p:txBody>
      </p:sp>
      <p:sp>
        <p:nvSpPr>
          <p:cNvPr id="3" name="Content Placeholder 2">
            <a:extLst>
              <a:ext uri="{FF2B5EF4-FFF2-40B4-BE49-F238E27FC236}">
                <a16:creationId xmlns:a16="http://schemas.microsoft.com/office/drawing/2014/main" id="{F3E5D466-427C-47A5-9B14-AB9628449072}"/>
              </a:ext>
            </a:extLst>
          </p:cNvPr>
          <p:cNvSpPr>
            <a:spLocks noGrp="1"/>
          </p:cNvSpPr>
          <p:nvPr>
            <p:ph idx="1"/>
          </p:nvPr>
        </p:nvSpPr>
        <p:spPr/>
        <p:txBody>
          <a:bodyPr>
            <a:normAutofit lnSpcReduction="10000"/>
          </a:bodyPr>
          <a:lstStyle/>
          <a:p>
            <a:br>
              <a:rPr lang="en-UG" dirty="0"/>
            </a:br>
            <a:r>
              <a:rPr lang="en-UG" dirty="0"/>
              <a:t>A system with a long lifetime has more value. In today’s computing environments, where specifications change on a moment’s notice and hardware platforms are obsolete after just a few months, software lifetimes are typically measured in months instead of years, however , true “ industrial- strength” software systems must endure far longer. To do this successfully, these systems must be ready to adapt to these and other changes. </a:t>
            </a:r>
            <a:endParaRPr lang="en-US" dirty="0"/>
          </a:p>
          <a:p>
            <a:r>
              <a:rPr lang="en-UG" dirty="0"/>
              <a:t> Never design yourself into a corner. Always ask “what if”, and prepare for all possible answers by creating systems that solve the general problem, not just the specific on. </a:t>
            </a:r>
          </a:p>
        </p:txBody>
      </p:sp>
    </p:spTree>
    <p:extLst>
      <p:ext uri="{BB962C8B-B14F-4D97-AF65-F5344CB8AC3E}">
        <p14:creationId xmlns:p14="http://schemas.microsoft.com/office/powerpoint/2010/main" val="97226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FFAD-A610-4511-A638-B5115B5E8D66}"/>
              </a:ext>
            </a:extLst>
          </p:cNvPr>
          <p:cNvSpPr>
            <a:spLocks noGrp="1"/>
          </p:cNvSpPr>
          <p:nvPr>
            <p:ph type="title"/>
          </p:nvPr>
        </p:nvSpPr>
        <p:spPr/>
        <p:txBody>
          <a:bodyPr/>
          <a:lstStyle/>
          <a:p>
            <a:r>
              <a:rPr lang="en-UG" b="1" dirty="0"/>
              <a:t>The Sixth Principle: plan Ahead for Reuse</a:t>
            </a:r>
            <a:endParaRPr lang="en-UG" dirty="0"/>
          </a:p>
        </p:txBody>
      </p:sp>
      <p:sp>
        <p:nvSpPr>
          <p:cNvPr id="3" name="Content Placeholder 2">
            <a:extLst>
              <a:ext uri="{FF2B5EF4-FFF2-40B4-BE49-F238E27FC236}">
                <a16:creationId xmlns:a16="http://schemas.microsoft.com/office/drawing/2014/main" id="{F92BDBC8-6544-476F-822B-3B8540B7A75B}"/>
              </a:ext>
            </a:extLst>
          </p:cNvPr>
          <p:cNvSpPr>
            <a:spLocks noGrp="1"/>
          </p:cNvSpPr>
          <p:nvPr>
            <p:ph idx="1"/>
          </p:nvPr>
        </p:nvSpPr>
        <p:spPr/>
        <p:txBody>
          <a:bodyPr>
            <a:normAutofit/>
          </a:bodyPr>
          <a:lstStyle/>
          <a:p>
            <a:br>
              <a:rPr lang="en-UG" dirty="0"/>
            </a:br>
            <a:r>
              <a:rPr lang="en-UG" dirty="0" err="1"/>
              <a:t>Reuse</a:t>
            </a:r>
            <a:r>
              <a:rPr lang="en-UG" dirty="0"/>
              <a:t> saves time and effort. Author’s not: Although this is true for those who reuse the software on future projects, reuse can be expensive for those who must design and build reusable components.</a:t>
            </a:r>
            <a:endParaRPr lang="en-US" dirty="0"/>
          </a:p>
          <a:p>
            <a:r>
              <a:rPr lang="en-UG" dirty="0"/>
              <a:t>. The reuse of code and design has been proclaimed as a major benefit of using object-oriented technologies. However, the return on this investment is not automatic. To leverage the reuse possibilities that object-oriented [or conventional] programming provides, requires forethought and planning. There are many techniques to realize reuse at every level of the system development process</a:t>
            </a:r>
          </a:p>
        </p:txBody>
      </p:sp>
    </p:spTree>
    <p:extLst>
      <p:ext uri="{BB962C8B-B14F-4D97-AF65-F5344CB8AC3E}">
        <p14:creationId xmlns:p14="http://schemas.microsoft.com/office/powerpoint/2010/main" val="2774297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C07E-3175-4FE8-9C9D-55594C933A38}"/>
              </a:ext>
            </a:extLst>
          </p:cNvPr>
          <p:cNvSpPr>
            <a:spLocks noGrp="1"/>
          </p:cNvSpPr>
          <p:nvPr>
            <p:ph type="title"/>
          </p:nvPr>
        </p:nvSpPr>
        <p:spPr/>
        <p:txBody>
          <a:bodyPr/>
          <a:lstStyle/>
          <a:p>
            <a:r>
              <a:rPr lang="en-UG" b="1" dirty="0"/>
              <a:t>The Seventh Principle: Think!</a:t>
            </a:r>
            <a:endParaRPr lang="en-UG" dirty="0"/>
          </a:p>
        </p:txBody>
      </p:sp>
      <p:sp>
        <p:nvSpPr>
          <p:cNvPr id="3" name="Content Placeholder 2">
            <a:extLst>
              <a:ext uri="{FF2B5EF4-FFF2-40B4-BE49-F238E27FC236}">
                <a16:creationId xmlns:a16="http://schemas.microsoft.com/office/drawing/2014/main" id="{251A12C6-E49B-4162-8CDF-302384E865D9}"/>
              </a:ext>
            </a:extLst>
          </p:cNvPr>
          <p:cNvSpPr>
            <a:spLocks noGrp="1"/>
          </p:cNvSpPr>
          <p:nvPr>
            <p:ph idx="1"/>
          </p:nvPr>
        </p:nvSpPr>
        <p:spPr/>
        <p:txBody>
          <a:bodyPr>
            <a:normAutofit/>
          </a:bodyPr>
          <a:lstStyle/>
          <a:p>
            <a:br>
              <a:rPr lang="en-UG" dirty="0"/>
            </a:br>
            <a:r>
              <a:rPr lang="en-UG" dirty="0"/>
              <a:t>This last principle is probably the most overlooked. Placing clear, complete thought before action almost always produces better results. When you think about something, you are more likely to do it right. You also gain knowledge about how to do it right again. If you do think about something and still do it wrong, it becomes valuable experience. A side effect of thinking is learning to recognize when you don’t know something, at which point you can research the answer. </a:t>
            </a:r>
          </a:p>
        </p:txBody>
      </p:sp>
    </p:spTree>
    <p:extLst>
      <p:ext uri="{BB962C8B-B14F-4D97-AF65-F5344CB8AC3E}">
        <p14:creationId xmlns:p14="http://schemas.microsoft.com/office/powerpoint/2010/main" val="29871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D635-F68D-4176-83D6-D55D5C6C6986}"/>
              </a:ext>
            </a:extLst>
          </p:cNvPr>
          <p:cNvSpPr>
            <a:spLocks noGrp="1"/>
          </p:cNvSpPr>
          <p:nvPr>
            <p:ph type="title"/>
          </p:nvPr>
        </p:nvSpPr>
        <p:spPr/>
        <p:txBody>
          <a:bodyPr/>
          <a:lstStyle/>
          <a:p>
            <a:endParaRPr lang="en-UG"/>
          </a:p>
        </p:txBody>
      </p:sp>
      <p:pic>
        <p:nvPicPr>
          <p:cNvPr id="5" name="Content Placeholder 4">
            <a:extLst>
              <a:ext uri="{FF2B5EF4-FFF2-40B4-BE49-F238E27FC236}">
                <a16:creationId xmlns:a16="http://schemas.microsoft.com/office/drawing/2014/main" id="{639E2242-6DC2-4A6D-AC6E-A4F15ABBE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96349"/>
            <a:ext cx="10320130" cy="5896526"/>
          </a:xfrm>
        </p:spPr>
      </p:pic>
    </p:spTree>
    <p:extLst>
      <p:ext uri="{BB962C8B-B14F-4D97-AF65-F5344CB8AC3E}">
        <p14:creationId xmlns:p14="http://schemas.microsoft.com/office/powerpoint/2010/main" val="429185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7553-1688-430C-9FCC-36CDF6235AC5}"/>
              </a:ext>
            </a:extLst>
          </p:cNvPr>
          <p:cNvSpPr>
            <a:spLocks noGrp="1"/>
          </p:cNvSpPr>
          <p:nvPr>
            <p:ph type="title"/>
          </p:nvPr>
        </p:nvSpPr>
        <p:spPr/>
        <p:txBody>
          <a:bodyPr/>
          <a:lstStyle/>
          <a:p>
            <a:r>
              <a:rPr lang="en-US" dirty="0" err="1"/>
              <a:t>dfn</a:t>
            </a:r>
            <a:endParaRPr lang="en-UG" dirty="0"/>
          </a:p>
        </p:txBody>
      </p:sp>
      <p:sp>
        <p:nvSpPr>
          <p:cNvPr id="3" name="Content Placeholder 2">
            <a:extLst>
              <a:ext uri="{FF2B5EF4-FFF2-40B4-BE49-F238E27FC236}">
                <a16:creationId xmlns:a16="http://schemas.microsoft.com/office/drawing/2014/main" id="{4667CBB7-AB10-4CD9-9C54-8E31D12B7D3C}"/>
              </a:ext>
            </a:extLst>
          </p:cNvPr>
          <p:cNvSpPr>
            <a:spLocks noGrp="1"/>
          </p:cNvSpPr>
          <p:nvPr>
            <p:ph idx="1"/>
          </p:nvPr>
        </p:nvSpPr>
        <p:spPr/>
        <p:txBody>
          <a:bodyPr/>
          <a:lstStyle/>
          <a:p>
            <a:pPr>
              <a:lnSpc>
                <a:spcPct val="200000"/>
              </a:lnSpc>
            </a:pPr>
            <a:r>
              <a:rPr lang="en-US" i="1" dirty="0"/>
              <a:t>Systems engineering:</a:t>
            </a:r>
            <a:r>
              <a:rPr lang="en-US" dirty="0"/>
              <a:t> An </a:t>
            </a:r>
            <a:r>
              <a:rPr lang="en-US" dirty="0">
                <a:hlinkClick r:id="rId2" tooltip="Learn more about Interdisciplinary from ScienceDirect's AI-generated Topic Pages"/>
              </a:rPr>
              <a:t>interdisciplinary</a:t>
            </a:r>
            <a:r>
              <a:rPr lang="en-US" dirty="0"/>
              <a:t> approach encompassing the entire technical effort to evolve and verify an integrated and life-cycle balanced set of system, people, product, and process solutions that satisfy customer needs.</a:t>
            </a:r>
            <a:endParaRPr lang="en-UG" dirty="0"/>
          </a:p>
        </p:txBody>
      </p:sp>
    </p:spTree>
    <p:extLst>
      <p:ext uri="{BB962C8B-B14F-4D97-AF65-F5344CB8AC3E}">
        <p14:creationId xmlns:p14="http://schemas.microsoft.com/office/powerpoint/2010/main" val="181754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FA44-B9EA-45BC-B6C5-4E42B9610E6A}"/>
              </a:ext>
            </a:extLst>
          </p:cNvPr>
          <p:cNvSpPr>
            <a:spLocks noGrp="1"/>
          </p:cNvSpPr>
          <p:nvPr>
            <p:ph type="title"/>
          </p:nvPr>
        </p:nvSpPr>
        <p:spPr/>
        <p:txBody>
          <a:bodyPr/>
          <a:lstStyle/>
          <a:p>
            <a:r>
              <a:rPr lang="en-US" dirty="0"/>
              <a:t>Systems engineering encompasses the following:</a:t>
            </a:r>
            <a:endParaRPr lang="en-UG" dirty="0"/>
          </a:p>
        </p:txBody>
      </p:sp>
      <p:sp>
        <p:nvSpPr>
          <p:cNvPr id="3" name="Content Placeholder 2">
            <a:extLst>
              <a:ext uri="{FF2B5EF4-FFF2-40B4-BE49-F238E27FC236}">
                <a16:creationId xmlns:a16="http://schemas.microsoft.com/office/drawing/2014/main" id="{F3715EF1-0082-475B-A4EE-72131F7CBB18}"/>
              </a:ext>
            </a:extLst>
          </p:cNvPr>
          <p:cNvSpPr>
            <a:spLocks noGrp="1"/>
          </p:cNvSpPr>
          <p:nvPr>
            <p:ph idx="1"/>
          </p:nvPr>
        </p:nvSpPr>
        <p:spPr>
          <a:xfrm>
            <a:off x="838200" y="1825624"/>
            <a:ext cx="10515600" cy="4561923"/>
          </a:xfrm>
        </p:spPr>
        <p:txBody>
          <a:bodyPr/>
          <a:lstStyle/>
          <a:p>
            <a:pPr algn="just">
              <a:lnSpc>
                <a:spcPct val="150000"/>
              </a:lnSpc>
            </a:pPr>
            <a:r>
              <a:rPr lang="en-US" dirty="0"/>
              <a:t>Technical efforts related to the development, manufacturing, verification, deployment, operations, support, disposal of, and user training for, system products and processes</a:t>
            </a:r>
          </a:p>
          <a:p>
            <a:pPr algn="just">
              <a:lnSpc>
                <a:spcPct val="150000"/>
              </a:lnSpc>
            </a:pPr>
            <a:r>
              <a:rPr lang="en-US" dirty="0"/>
              <a:t>Definition and management of the system configuration</a:t>
            </a:r>
          </a:p>
          <a:p>
            <a:pPr algn="just">
              <a:lnSpc>
                <a:spcPct val="150000"/>
              </a:lnSpc>
            </a:pPr>
            <a:r>
              <a:rPr lang="en-US" dirty="0"/>
              <a:t>Translation of the system definition into work break-down structures</a:t>
            </a:r>
          </a:p>
          <a:p>
            <a:pPr algn="just">
              <a:lnSpc>
                <a:spcPct val="150000"/>
              </a:lnSpc>
            </a:pPr>
            <a:r>
              <a:rPr lang="en-US" dirty="0"/>
              <a:t>Development of information for management decision making </a:t>
            </a:r>
            <a:endParaRPr lang="en-UG" dirty="0"/>
          </a:p>
        </p:txBody>
      </p:sp>
    </p:spTree>
    <p:extLst>
      <p:ext uri="{BB962C8B-B14F-4D97-AF65-F5344CB8AC3E}">
        <p14:creationId xmlns:p14="http://schemas.microsoft.com/office/powerpoint/2010/main" val="391775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8B76-C61F-4514-9ED9-38E740B252AC}"/>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80E93F22-3795-4F61-947A-1F1D24B1F211}"/>
              </a:ext>
            </a:extLst>
          </p:cNvPr>
          <p:cNvSpPr>
            <a:spLocks noGrp="1"/>
          </p:cNvSpPr>
          <p:nvPr>
            <p:ph idx="1"/>
          </p:nvPr>
        </p:nvSpPr>
        <p:spPr/>
        <p:txBody>
          <a:bodyPr/>
          <a:lstStyle/>
          <a:p>
            <a:pPr>
              <a:lnSpc>
                <a:spcPct val="200000"/>
              </a:lnSpc>
            </a:pPr>
            <a:r>
              <a:rPr lang="en-US" dirty="0"/>
              <a:t>Systems engineering techniques are used in complex projects: spacecraft design, computer chip design, robotics, software integration, and bridge building</a:t>
            </a:r>
            <a:endParaRPr lang="en-UG" dirty="0"/>
          </a:p>
        </p:txBody>
      </p:sp>
    </p:spTree>
    <p:extLst>
      <p:ext uri="{BB962C8B-B14F-4D97-AF65-F5344CB8AC3E}">
        <p14:creationId xmlns:p14="http://schemas.microsoft.com/office/powerpoint/2010/main" val="371815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A11E-FB47-452C-A937-E599C3E1F831}"/>
              </a:ext>
            </a:extLst>
          </p:cNvPr>
          <p:cNvSpPr>
            <a:spLocks noGrp="1"/>
          </p:cNvSpPr>
          <p:nvPr>
            <p:ph type="title"/>
          </p:nvPr>
        </p:nvSpPr>
        <p:spPr/>
        <p:txBody>
          <a:bodyPr/>
          <a:lstStyle/>
          <a:p>
            <a:r>
              <a:rPr lang="en-UG" b="1" dirty="0"/>
              <a:t>SOFTWARE ENGINEERING PRACTICE</a:t>
            </a:r>
            <a:br>
              <a:rPr lang="en-UG" b="1" dirty="0"/>
            </a:br>
            <a:endParaRPr lang="en-UG" dirty="0"/>
          </a:p>
        </p:txBody>
      </p:sp>
      <p:sp>
        <p:nvSpPr>
          <p:cNvPr id="3" name="Content Placeholder 2">
            <a:extLst>
              <a:ext uri="{FF2B5EF4-FFF2-40B4-BE49-F238E27FC236}">
                <a16:creationId xmlns:a16="http://schemas.microsoft.com/office/drawing/2014/main" id="{9B903F0B-8512-4E39-8EF7-6010CFCAE84F}"/>
              </a:ext>
            </a:extLst>
          </p:cNvPr>
          <p:cNvSpPr>
            <a:spLocks noGrp="1"/>
          </p:cNvSpPr>
          <p:nvPr>
            <p:ph idx="1"/>
          </p:nvPr>
        </p:nvSpPr>
        <p:spPr/>
        <p:txBody>
          <a:bodyPr>
            <a:normAutofit lnSpcReduction="10000"/>
          </a:bodyPr>
          <a:lstStyle/>
          <a:p>
            <a:pPr>
              <a:lnSpc>
                <a:spcPct val="150000"/>
              </a:lnSpc>
            </a:pPr>
            <a:r>
              <a:rPr lang="en-UG" dirty="0"/>
              <a:t>you’ll learn about the principles, concepts, and methods that comprise software engineering practice. These questions are addressed in the chapters that follows:</a:t>
            </a:r>
            <a:br>
              <a:rPr lang="en-UG" dirty="0"/>
            </a:br>
            <a:br>
              <a:rPr lang="en-UG" dirty="0"/>
            </a:br>
            <a:r>
              <a:rPr lang="en-UG" dirty="0"/>
              <a:t>• What concepts and principles guide software engineering practice?</a:t>
            </a:r>
            <a:br>
              <a:rPr lang="en-UG" dirty="0"/>
            </a:br>
            <a:r>
              <a:rPr lang="en-UG" dirty="0"/>
              <a:t>• How does system engineering lead to effective engineering?</a:t>
            </a:r>
            <a:br>
              <a:rPr lang="en-UG" dirty="0"/>
            </a:br>
            <a:endParaRPr lang="en-UG" dirty="0"/>
          </a:p>
        </p:txBody>
      </p:sp>
    </p:spTree>
    <p:extLst>
      <p:ext uri="{BB962C8B-B14F-4D97-AF65-F5344CB8AC3E}">
        <p14:creationId xmlns:p14="http://schemas.microsoft.com/office/powerpoint/2010/main" val="350616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18BD-EA15-42D6-BB1E-7F823F55BC12}"/>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7C1719F4-ABB6-49D5-9259-F8D62B821FD2}"/>
              </a:ext>
            </a:extLst>
          </p:cNvPr>
          <p:cNvSpPr>
            <a:spLocks noGrp="1"/>
          </p:cNvSpPr>
          <p:nvPr>
            <p:ph idx="1"/>
          </p:nvPr>
        </p:nvSpPr>
        <p:spPr/>
        <p:txBody>
          <a:bodyPr>
            <a:normAutofit fontScale="92500" lnSpcReduction="20000"/>
          </a:bodyPr>
          <a:lstStyle/>
          <a:p>
            <a:pPr>
              <a:lnSpc>
                <a:spcPct val="200000"/>
              </a:lnSpc>
            </a:pPr>
            <a:r>
              <a:rPr lang="en-UG" dirty="0"/>
              <a:t>• What is requirements engineering, and what are the underlying concepts that lead to good requirements analysis?</a:t>
            </a:r>
            <a:br>
              <a:rPr lang="en-UG" dirty="0"/>
            </a:br>
            <a:r>
              <a:rPr lang="en-UG" dirty="0"/>
              <a:t>• How is thee analysis model created, and are its elements?</a:t>
            </a:r>
            <a:br>
              <a:rPr lang="en-UG" dirty="0"/>
            </a:br>
            <a:r>
              <a:rPr lang="en-UG" dirty="0"/>
              <a:t>• What is design engineering, and what are the underlying concepts that lead to good design?</a:t>
            </a:r>
            <a:br>
              <a:rPr lang="en-UG" dirty="0"/>
            </a:br>
            <a:endParaRPr lang="en-UG" dirty="0"/>
          </a:p>
        </p:txBody>
      </p:sp>
    </p:spTree>
    <p:extLst>
      <p:ext uri="{BB962C8B-B14F-4D97-AF65-F5344CB8AC3E}">
        <p14:creationId xmlns:p14="http://schemas.microsoft.com/office/powerpoint/2010/main" val="2521112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1952</Words>
  <Application>Microsoft Office PowerPoint</Application>
  <PresentationFormat>Widescreen</PresentationFormat>
  <Paragraphs>84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Software engineering? or  systems engineering?</vt:lpstr>
      <vt:lpstr>PowerPoint Presentation</vt:lpstr>
      <vt:lpstr>PowerPoint Presentation</vt:lpstr>
      <vt:lpstr>PowerPoint Presentation</vt:lpstr>
      <vt:lpstr>dfn</vt:lpstr>
      <vt:lpstr>Systems engineering encompasses the following:</vt:lpstr>
      <vt:lpstr>PowerPoint Presentation</vt:lpstr>
      <vt:lpstr>SOFTWARE ENGINEERING PRACTICE </vt:lpstr>
      <vt:lpstr>PowerPoint Presentation</vt:lpstr>
      <vt:lpstr>PowerPoint Presentation</vt:lpstr>
      <vt:lpstr>PowerPoint Presentation</vt:lpstr>
      <vt:lpstr>PowerPoint Presentation</vt:lpstr>
      <vt:lpstr>What is it? </vt:lpstr>
      <vt:lpstr>Who does it? </vt:lpstr>
      <vt:lpstr>Why is it important? </vt:lpstr>
      <vt:lpstr>PowerPoint Presentation</vt:lpstr>
      <vt:lpstr>What are the steps? </vt:lpstr>
      <vt:lpstr>What is the work product? </vt:lpstr>
      <vt:lpstr>The essence Practice </vt:lpstr>
      <vt:lpstr>PowerPoint Presentation</vt:lpstr>
      <vt:lpstr>Plan the solution:</vt:lpstr>
      <vt:lpstr>Carry out the plan:</vt:lpstr>
      <vt:lpstr>Examine the result:</vt:lpstr>
      <vt:lpstr>CORE PRINCIPLES </vt:lpstr>
      <vt:lpstr>PowerPoint Presentation</vt:lpstr>
      <vt:lpstr>The First Principle: The Reason It All Exists </vt:lpstr>
      <vt:lpstr>The Second Principle: KISS (Keep It Simple, Stupid)</vt:lpstr>
      <vt:lpstr>The Third Principle: Maintain the Vision</vt:lpstr>
      <vt:lpstr>The fourth principle: what you produce, others will consume</vt:lpstr>
      <vt:lpstr>The fifth principles: Be Open to the future</vt:lpstr>
      <vt:lpstr>The Sixth Principle: plan Ahead for Reuse</vt:lpstr>
      <vt:lpstr>The Seventh Principle: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engineering?or systems engineering?</dc:title>
  <dc:creator>SIMPOSONIK</dc:creator>
  <cp:lastModifiedBy>SIMPOSONIK</cp:lastModifiedBy>
  <cp:revision>10</cp:revision>
  <dcterms:created xsi:type="dcterms:W3CDTF">2020-02-06T17:49:28Z</dcterms:created>
  <dcterms:modified xsi:type="dcterms:W3CDTF">2020-02-13T14:04:49Z</dcterms:modified>
</cp:coreProperties>
</file>