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CC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F924FE1-130C-44F8-ABC0-257F172780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37666899-3765-492B-9BE7-B65F1C5704B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cs-CZ"/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52FDF8F6-7B28-404B-B814-F2739A9F366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76709D67-B22A-43E1-AC81-19940CAE664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63C9184E-0010-4D3C-90F9-99795F8B988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72F58ED6-C14D-4720-9A09-0C82EC7DBFE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EDEA2D88-E2F3-43AB-95E6-86E4E1C43A1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B7ECC938-F175-4533-9A25-700848B046A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F91A2501-EF23-45C9-97FD-0C886E6D057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8CC97911-57FF-4904-AD90-7A1C7BAD525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F6CD22ED-7A94-4A19-9846-259ABBD811F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3D920BEE-98EE-426F-9971-D2DD7A7DA42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FC607117-6FC6-4096-912B-A71724A2A82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id="{7243E16F-78E0-4F1D-8CE2-D1723A649F1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032CFC0F-41D1-42F5-AE2C-2AAEE24DE91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1E141FE7-2669-4525-86C5-703F61AB896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1E0490A1-3946-4896-B639-0F2C50DEB28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8F85CDF1-C1F0-4852-B1A9-96E04BAAAEF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E912AAA6-6438-4818-8F20-CF8606B2BE1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1F1F6F9C-5A97-442D-97AF-EBC2D0775E4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4A4AC66B-9FBE-43DE-A582-8563C3FE99F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0229CDD4-0237-4C58-8D76-BA614FBD0D7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26" name="Freeform 24">
                <a:extLst>
                  <a:ext uri="{FF2B5EF4-FFF2-40B4-BE49-F238E27FC236}">
                    <a16:creationId xmlns:a16="http://schemas.microsoft.com/office/drawing/2014/main" id="{C9E343B8-65CF-4A2A-9308-9FE04348CF7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27" name="Freeform 25">
                <a:extLst>
                  <a:ext uri="{FF2B5EF4-FFF2-40B4-BE49-F238E27FC236}">
                    <a16:creationId xmlns:a16="http://schemas.microsoft.com/office/drawing/2014/main" id="{B4EFB1D6-359E-4E58-BC24-41C04764B97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28" name="Freeform 26">
                <a:extLst>
                  <a:ext uri="{FF2B5EF4-FFF2-40B4-BE49-F238E27FC236}">
                    <a16:creationId xmlns:a16="http://schemas.microsoft.com/office/drawing/2014/main" id="{836BCE1A-DBF6-4E3F-80AE-6D5BE327560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29" name="Freeform 27">
                <a:extLst>
                  <a:ext uri="{FF2B5EF4-FFF2-40B4-BE49-F238E27FC236}">
                    <a16:creationId xmlns:a16="http://schemas.microsoft.com/office/drawing/2014/main" id="{C986E46A-AF7E-4610-B152-4BD6C358210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30" name="Freeform 28">
                <a:extLst>
                  <a:ext uri="{FF2B5EF4-FFF2-40B4-BE49-F238E27FC236}">
                    <a16:creationId xmlns:a16="http://schemas.microsoft.com/office/drawing/2014/main" id="{CA31B045-0732-444D-AC2E-2F68F8F7865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31" name="Freeform 29">
                <a:extLst>
                  <a:ext uri="{FF2B5EF4-FFF2-40B4-BE49-F238E27FC236}">
                    <a16:creationId xmlns:a16="http://schemas.microsoft.com/office/drawing/2014/main" id="{B2F6D76A-0F30-4D4E-8DE5-AC8339739D0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grpSp>
            <p:nvGrpSpPr>
              <p:cNvPr id="32" name="Group 30">
                <a:extLst>
                  <a:ext uri="{FF2B5EF4-FFF2-40B4-BE49-F238E27FC236}">
                    <a16:creationId xmlns:a16="http://schemas.microsoft.com/office/drawing/2014/main" id="{26297CBF-1FBC-4EFB-86EF-D702611243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0BA71194-3006-4E60-BCF8-38F586A0C324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55" name="Freeform 32">
                  <a:extLst>
                    <a:ext uri="{FF2B5EF4-FFF2-40B4-BE49-F238E27FC236}">
                      <a16:creationId xmlns:a16="http://schemas.microsoft.com/office/drawing/2014/main" id="{9E65EAC0-7E78-486A-A02D-90C31E6C0297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56" name="Freeform 33">
                  <a:extLst>
                    <a:ext uri="{FF2B5EF4-FFF2-40B4-BE49-F238E27FC236}">
                      <a16:creationId xmlns:a16="http://schemas.microsoft.com/office/drawing/2014/main" id="{D06FE76C-4756-4FB5-BB3F-800FD2BE2C4D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57" name="Freeform 34">
                  <a:extLst>
                    <a:ext uri="{FF2B5EF4-FFF2-40B4-BE49-F238E27FC236}">
                      <a16:creationId xmlns:a16="http://schemas.microsoft.com/office/drawing/2014/main" id="{98DA77CC-7AA4-49A3-8570-F3878B8C395C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58" name="Freeform 35">
                  <a:extLst>
                    <a:ext uri="{FF2B5EF4-FFF2-40B4-BE49-F238E27FC236}">
                      <a16:creationId xmlns:a16="http://schemas.microsoft.com/office/drawing/2014/main" id="{4A2956D8-4490-46E5-9733-FDC53EE0A770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59" name="Freeform 36">
                  <a:extLst>
                    <a:ext uri="{FF2B5EF4-FFF2-40B4-BE49-F238E27FC236}">
                      <a16:creationId xmlns:a16="http://schemas.microsoft.com/office/drawing/2014/main" id="{4403C2F7-2B53-40BC-A1DA-332B1EF64740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60" name="Freeform 37">
                  <a:extLst>
                    <a:ext uri="{FF2B5EF4-FFF2-40B4-BE49-F238E27FC236}">
                      <a16:creationId xmlns:a16="http://schemas.microsoft.com/office/drawing/2014/main" id="{8B96A162-9CCC-43F0-972B-CB4D800F6480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61" name="Freeform 38">
                  <a:extLst>
                    <a:ext uri="{FF2B5EF4-FFF2-40B4-BE49-F238E27FC236}">
                      <a16:creationId xmlns:a16="http://schemas.microsoft.com/office/drawing/2014/main" id="{5AC6C192-ABDD-49CE-89FA-5AFF1B19C042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62" name="Freeform 39">
                  <a:extLst>
                    <a:ext uri="{FF2B5EF4-FFF2-40B4-BE49-F238E27FC236}">
                      <a16:creationId xmlns:a16="http://schemas.microsoft.com/office/drawing/2014/main" id="{6B165410-B857-4617-85B0-A67384E5A63E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63" name="Freeform 40">
                  <a:extLst>
                    <a:ext uri="{FF2B5EF4-FFF2-40B4-BE49-F238E27FC236}">
                      <a16:creationId xmlns:a16="http://schemas.microsoft.com/office/drawing/2014/main" id="{7B88AA8A-97C9-42F6-9CEF-29F62D0A011B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64" name="Freeform 41">
                  <a:extLst>
                    <a:ext uri="{FF2B5EF4-FFF2-40B4-BE49-F238E27FC236}">
                      <a16:creationId xmlns:a16="http://schemas.microsoft.com/office/drawing/2014/main" id="{2CEEA27E-33BC-4B05-8BCA-5B5A6445C9D3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65" name="Freeform 42">
                  <a:extLst>
                    <a:ext uri="{FF2B5EF4-FFF2-40B4-BE49-F238E27FC236}">
                      <a16:creationId xmlns:a16="http://schemas.microsoft.com/office/drawing/2014/main" id="{C086F65C-ECAC-44D7-8E02-8B241A103787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66" name="Freeform 43">
                  <a:extLst>
                    <a:ext uri="{FF2B5EF4-FFF2-40B4-BE49-F238E27FC236}">
                      <a16:creationId xmlns:a16="http://schemas.microsoft.com/office/drawing/2014/main" id="{F43CD00D-775D-4C21-BE36-BF919497387E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67" name="Freeform 44">
                  <a:extLst>
                    <a:ext uri="{FF2B5EF4-FFF2-40B4-BE49-F238E27FC236}">
                      <a16:creationId xmlns:a16="http://schemas.microsoft.com/office/drawing/2014/main" id="{E7DA172A-29C4-4082-AC0D-512571786621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68" name="Freeform 45">
                  <a:extLst>
                    <a:ext uri="{FF2B5EF4-FFF2-40B4-BE49-F238E27FC236}">
                      <a16:creationId xmlns:a16="http://schemas.microsoft.com/office/drawing/2014/main" id="{86B2BBA6-AC9A-49B5-ADDB-06158110DBCF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</p:grpSp>
          <p:grpSp>
            <p:nvGrpSpPr>
              <p:cNvPr id="33" name="Group 46">
                <a:extLst>
                  <a:ext uri="{FF2B5EF4-FFF2-40B4-BE49-F238E27FC236}">
                    <a16:creationId xmlns:a16="http://schemas.microsoft.com/office/drawing/2014/main" id="{66B408D8-D0DD-4661-BDD5-5556072498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52" name="Freeform 47">
                  <a:extLst>
                    <a:ext uri="{FF2B5EF4-FFF2-40B4-BE49-F238E27FC236}">
                      <a16:creationId xmlns:a16="http://schemas.microsoft.com/office/drawing/2014/main" id="{EEA385B6-3BEF-468F-A16D-4268E4429D3D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9 w 305"/>
                    <a:gd name="T1" fmla="*/ 434 h 426"/>
                    <a:gd name="T2" fmla="*/ 313 w 305"/>
                    <a:gd name="T3" fmla="*/ 434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9 w 305"/>
                    <a:gd name="T9" fmla="*/ 434 h 426"/>
                    <a:gd name="T10" fmla="*/ 289 w 305"/>
                    <a:gd name="T11" fmla="*/ 434 h 426"/>
                    <a:gd name="T12" fmla="*/ 289 w 305"/>
                    <a:gd name="T13" fmla="*/ 434 h 4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53" name="Freeform 48">
                  <a:extLst>
                    <a:ext uri="{FF2B5EF4-FFF2-40B4-BE49-F238E27FC236}">
                      <a16:creationId xmlns:a16="http://schemas.microsoft.com/office/drawing/2014/main" id="{39900E89-4A60-4F0D-9F70-6E6DA7C9C3AB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94 h 486"/>
                    <a:gd name="T2" fmla="*/ 48 w 347"/>
                    <a:gd name="T3" fmla="*/ 494 h 486"/>
                    <a:gd name="T4" fmla="*/ 355 w 347"/>
                    <a:gd name="T5" fmla="*/ 72 h 486"/>
                    <a:gd name="T6" fmla="*/ 355 w 347"/>
                    <a:gd name="T7" fmla="*/ 0 h 486"/>
                    <a:gd name="T8" fmla="*/ 0 w 347"/>
                    <a:gd name="T9" fmla="*/ 494 h 486"/>
                    <a:gd name="T10" fmla="*/ 24 w 347"/>
                    <a:gd name="T11" fmla="*/ 494 h 486"/>
                    <a:gd name="T12" fmla="*/ 24 w 347"/>
                    <a:gd name="T13" fmla="*/ 494 h 4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</p:grpSp>
          <p:grpSp>
            <p:nvGrpSpPr>
              <p:cNvPr id="34" name="Group 49">
                <a:extLst>
                  <a:ext uri="{FF2B5EF4-FFF2-40B4-BE49-F238E27FC236}">
                    <a16:creationId xmlns:a16="http://schemas.microsoft.com/office/drawing/2014/main" id="{0F56022E-F729-49F2-8D64-8BB7A7BE7D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43" name="Freeform 50">
                  <a:extLst>
                    <a:ext uri="{FF2B5EF4-FFF2-40B4-BE49-F238E27FC236}">
                      <a16:creationId xmlns:a16="http://schemas.microsoft.com/office/drawing/2014/main" id="{78E78BA2-3178-48D6-93E0-233B79F49216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44" name="Freeform 51">
                  <a:extLst>
                    <a:ext uri="{FF2B5EF4-FFF2-40B4-BE49-F238E27FC236}">
                      <a16:creationId xmlns:a16="http://schemas.microsoft.com/office/drawing/2014/main" id="{F0C22AF4-7879-4681-AE70-B3DA9C14E2A6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45" name="Freeform 52">
                  <a:extLst>
                    <a:ext uri="{FF2B5EF4-FFF2-40B4-BE49-F238E27FC236}">
                      <a16:creationId xmlns:a16="http://schemas.microsoft.com/office/drawing/2014/main" id="{0046B361-9E34-4CB2-AE28-AFEADA72BA5C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46" name="Freeform 53">
                  <a:extLst>
                    <a:ext uri="{FF2B5EF4-FFF2-40B4-BE49-F238E27FC236}">
                      <a16:creationId xmlns:a16="http://schemas.microsoft.com/office/drawing/2014/main" id="{EF37DFD6-9073-4C40-A543-5AC1B41D2E14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47" name="Freeform 54">
                  <a:extLst>
                    <a:ext uri="{FF2B5EF4-FFF2-40B4-BE49-F238E27FC236}">
                      <a16:creationId xmlns:a16="http://schemas.microsoft.com/office/drawing/2014/main" id="{1F3E24F2-86AE-4187-B8C4-174BDB28CDC0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48" name="Freeform 55">
                  <a:extLst>
                    <a:ext uri="{FF2B5EF4-FFF2-40B4-BE49-F238E27FC236}">
                      <a16:creationId xmlns:a16="http://schemas.microsoft.com/office/drawing/2014/main" id="{80695475-230A-45DA-B60A-8E360AB56FE1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49" name="Freeform 56">
                  <a:extLst>
                    <a:ext uri="{FF2B5EF4-FFF2-40B4-BE49-F238E27FC236}">
                      <a16:creationId xmlns:a16="http://schemas.microsoft.com/office/drawing/2014/main" id="{314C0239-CDC3-4C59-BE6F-BE16B0033BBE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50" name="Freeform 57">
                  <a:extLst>
                    <a:ext uri="{FF2B5EF4-FFF2-40B4-BE49-F238E27FC236}">
                      <a16:creationId xmlns:a16="http://schemas.microsoft.com/office/drawing/2014/main" id="{456F5B85-1DB2-45A5-9CCD-7AE7D08A293A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51" name="Freeform 58">
                  <a:extLst>
                    <a:ext uri="{FF2B5EF4-FFF2-40B4-BE49-F238E27FC236}">
                      <a16:creationId xmlns:a16="http://schemas.microsoft.com/office/drawing/2014/main" id="{2314B5F6-9672-4BF8-BA4C-5DBD4B4E8FB2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</p:grpSp>
          <p:sp>
            <p:nvSpPr>
              <p:cNvPr id="35" name="Freeform 59">
                <a:extLst>
                  <a:ext uri="{FF2B5EF4-FFF2-40B4-BE49-F238E27FC236}">
                    <a16:creationId xmlns:a16="http://schemas.microsoft.com/office/drawing/2014/main" id="{B141499B-46F3-4E69-A69F-3116CF5ABF6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36" name="Freeform 60">
                <a:extLst>
                  <a:ext uri="{FF2B5EF4-FFF2-40B4-BE49-F238E27FC236}">
                    <a16:creationId xmlns:a16="http://schemas.microsoft.com/office/drawing/2014/main" id="{0B8485F4-D7CA-41C3-A543-3259107C7E2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" name="Freeform 61">
                <a:extLst>
                  <a:ext uri="{FF2B5EF4-FFF2-40B4-BE49-F238E27FC236}">
                    <a16:creationId xmlns:a16="http://schemas.microsoft.com/office/drawing/2014/main" id="{B5763F49-D472-4C35-B56B-BB046F9E339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" name="Freeform 62">
                <a:extLst>
                  <a:ext uri="{FF2B5EF4-FFF2-40B4-BE49-F238E27FC236}">
                    <a16:creationId xmlns:a16="http://schemas.microsoft.com/office/drawing/2014/main" id="{2A199CE3-F6E2-4FC3-83BC-ABEC1267EA4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" name="Freeform 63">
                <a:extLst>
                  <a:ext uri="{FF2B5EF4-FFF2-40B4-BE49-F238E27FC236}">
                    <a16:creationId xmlns:a16="http://schemas.microsoft.com/office/drawing/2014/main" id="{B5FBC40F-3831-4580-A834-45C4B11AF66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40" name="Freeform 64">
                <a:extLst>
                  <a:ext uri="{FF2B5EF4-FFF2-40B4-BE49-F238E27FC236}">
                    <a16:creationId xmlns:a16="http://schemas.microsoft.com/office/drawing/2014/main" id="{CA4B5118-E3AE-4888-A68A-83CB2079190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" name="Freeform 65">
                <a:extLst>
                  <a:ext uri="{FF2B5EF4-FFF2-40B4-BE49-F238E27FC236}">
                    <a16:creationId xmlns:a16="http://schemas.microsoft.com/office/drawing/2014/main" id="{B48DBAFF-64A4-4CBE-8259-24D790B5D7E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" name="Freeform 66">
                <a:extLst>
                  <a:ext uri="{FF2B5EF4-FFF2-40B4-BE49-F238E27FC236}">
                    <a16:creationId xmlns:a16="http://schemas.microsoft.com/office/drawing/2014/main" id="{32CE3F88-3A16-4453-AD88-4F6287196D2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</p:grpSp>
      <p:sp>
        <p:nvSpPr>
          <p:cNvPr id="10307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920875"/>
            <a:ext cx="8226425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cs-CZ" altLang="cs-CZ" noProof="0"/>
              <a:t>Klepnutím lze upravit styl předlohy nadpisů.</a:t>
            </a:r>
          </a:p>
        </p:txBody>
      </p:sp>
      <p:sp>
        <p:nvSpPr>
          <p:cNvPr id="10308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cs-CZ" altLang="cs-CZ" noProof="0"/>
              <a:t>Klepnutím lze upravit styl předlohy podnadpisů.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5D9D9A5B-99A3-403A-A3DB-5E3603BAE91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6B504753-ACD5-484A-A8DC-F3E7EB1CD2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910B3732-CFBF-477A-AC49-FF42BD443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8E3213-43D9-453A-9C1C-DBABF1157146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655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9D588CF0-7B5B-489D-8871-843C658A91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EF0AD13E-38A6-4EF2-8104-20638B0402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F92CBE07-F2E7-42C3-A3B6-1F5E8445D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AF4C59-7E81-4DBB-9D33-909EE58ED952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7248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6225" y="273050"/>
            <a:ext cx="2055813" cy="582295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18212" cy="5822950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1CA72E98-F275-48E5-80E4-268CAC664D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0AE7CF99-68E1-43D2-994E-E4C8C65F8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D9E045C4-F8F5-47EA-A505-E9526AEDE3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71A6F5-0D9B-4980-AEC8-B25FF14863C6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43632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Nadpis, text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5025" y="1598613"/>
            <a:ext cx="4037013" cy="21717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45025" y="3922713"/>
            <a:ext cx="4037013" cy="2173287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383AED05-A724-43C0-9CA1-D7EED3A9F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34C765E3-76AE-4142-9C8F-3FE7F1B866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8" name="Rectangle 70">
            <a:extLst>
              <a:ext uri="{FF2B5EF4-FFF2-40B4-BE49-F238E27FC236}">
                <a16:creationId xmlns:a16="http://schemas.microsoft.com/office/drawing/2014/main" id="{352A03C4-0CDB-4F50-8974-18AA06DCC4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AED804-D4E6-46DA-8059-EB06D5C2018B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593299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Nadpis a 4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5613" y="1598613"/>
            <a:ext cx="4037012" cy="21717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5025" y="1598613"/>
            <a:ext cx="4037013" cy="21717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55613" y="3922713"/>
            <a:ext cx="4037012" cy="2173287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3922713"/>
            <a:ext cx="4037013" cy="2173287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id="{ACCEBB96-6093-44BA-8A5C-636BF6CE44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1A9DFD44-51B2-46B5-8A00-82DC041576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" name="Rectangle 70">
            <a:extLst>
              <a:ext uri="{FF2B5EF4-FFF2-40B4-BE49-F238E27FC236}">
                <a16:creationId xmlns:a16="http://schemas.microsoft.com/office/drawing/2014/main" id="{03FD84B9-0EFB-4053-AD4C-31B7B1F2C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2DDB8A-F21D-4416-8211-924A89538A02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7458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BAFC8B3D-7921-49F9-8944-699006389B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9BFCFE48-D1F6-4AA6-8F7E-8A6211F97D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A0B305D9-CE78-4EEF-8053-87335376AD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47EAB6-E0D5-413B-A872-2861369EC2D6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1027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786ECABF-F5BF-4DD9-8794-A839C72DBC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F23BCDE3-0D21-45DB-9725-6751B293F6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DA4BE22A-F6F9-443A-AAEF-C496565AB5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D2314B-42E1-4546-AA88-AB82C453AEE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2943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9A09016D-D4D5-4D3F-B957-257098650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56C2F044-A56C-4875-96CC-F505750DC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B520B311-F7DF-432E-8E01-7CF988FF2A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CBB451-15CC-481C-8298-42DF5766B850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5583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id="{684D8D14-35CE-4738-9825-5308CA6ED1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DA92E671-7FDE-4B02-A9A3-309D5C7141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" name="Rectangle 70">
            <a:extLst>
              <a:ext uri="{FF2B5EF4-FFF2-40B4-BE49-F238E27FC236}">
                <a16:creationId xmlns:a16="http://schemas.microsoft.com/office/drawing/2014/main" id="{501BB316-F744-4B91-B3FD-B4CA59E31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9E97C6-932A-4725-BF0C-D0E0FC69492C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2847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A6E1E9DF-0D59-4C44-B33B-DBB6D0CE5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8AF63960-AFAC-429F-AAC1-06EB7938D5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CB4ED889-5504-4F65-BCE8-2D7D0C8B72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BDEA9D-4399-4B1D-ABFB-208932D64D1C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5467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>
            <a:extLst>
              <a:ext uri="{FF2B5EF4-FFF2-40B4-BE49-F238E27FC236}">
                <a16:creationId xmlns:a16="http://schemas.microsoft.com/office/drawing/2014/main" id="{2D2C965A-35E2-40B1-8F6F-3B7154E2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id="{E42BAA89-F024-4EC9-B500-2D0A509AC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id="{8B471967-501F-4843-8636-ED3EC53017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8353BF-EE8C-41E9-AFF9-9C6434637B80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614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1D4E5E4E-7703-4E71-A2E4-E1AD07E2D7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4F03D8BC-737D-4673-9CA3-1ADE29D7BD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E14F0D73-FF51-4573-B1C1-53EC49DB74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2C2590-E5DE-4646-BF5A-F66A22549C8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620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A048A311-4FE2-4AB9-879D-B17E34BBE9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6513080C-A6F4-4E83-8C5E-424367409E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098EC8E2-6227-4828-BA25-985CA9014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C4105A-A0CE-4B2F-A5F0-7C93131FC1CB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0358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90E5"/>
            </a:gs>
            <a:gs pos="100000">
              <a:srgbClr val="383853"/>
            </a:gs>
          </a:gsLst>
          <a:lin ang="8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4CC0F97-1C30-4310-AC84-35A7FD1440D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9219" name="Freeform 3">
              <a:extLst>
                <a:ext uri="{FF2B5EF4-FFF2-40B4-BE49-F238E27FC236}">
                  <a16:creationId xmlns:a16="http://schemas.microsoft.com/office/drawing/2014/main" id="{5ADECC3C-FE61-4606-AA2C-0C6EDB6946AA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cs-CZ"/>
            </a:p>
          </p:txBody>
        </p:sp>
        <p:grpSp>
          <p:nvGrpSpPr>
            <p:cNvPr id="1033" name="Group 4">
              <a:extLst>
                <a:ext uri="{FF2B5EF4-FFF2-40B4-BE49-F238E27FC236}">
                  <a16:creationId xmlns:a16="http://schemas.microsoft.com/office/drawing/2014/main" id="{F0C60F82-6C68-4809-91A4-F1E2F4CAEBF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9221" name="Freeform 5">
                <a:extLst>
                  <a:ext uri="{FF2B5EF4-FFF2-40B4-BE49-F238E27FC236}">
                    <a16:creationId xmlns:a16="http://schemas.microsoft.com/office/drawing/2014/main" id="{DA25A5E8-7F58-4B4C-9822-65EDF33B40E4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22" name="Freeform 6">
                <a:extLst>
                  <a:ext uri="{FF2B5EF4-FFF2-40B4-BE49-F238E27FC236}">
                    <a16:creationId xmlns:a16="http://schemas.microsoft.com/office/drawing/2014/main" id="{17670D2E-288B-4EB8-976A-58D30F093F15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23" name="Freeform 7">
                <a:extLst>
                  <a:ext uri="{FF2B5EF4-FFF2-40B4-BE49-F238E27FC236}">
                    <a16:creationId xmlns:a16="http://schemas.microsoft.com/office/drawing/2014/main" id="{3E9EAA8B-B249-46CD-B79B-E82147DE989B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24" name="Freeform 8">
                <a:extLst>
                  <a:ext uri="{FF2B5EF4-FFF2-40B4-BE49-F238E27FC236}">
                    <a16:creationId xmlns:a16="http://schemas.microsoft.com/office/drawing/2014/main" id="{38F8D476-863C-4AA7-813F-3F62726E03FB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25" name="Freeform 9">
                <a:extLst>
                  <a:ext uri="{FF2B5EF4-FFF2-40B4-BE49-F238E27FC236}">
                    <a16:creationId xmlns:a16="http://schemas.microsoft.com/office/drawing/2014/main" id="{4656A3DD-6C33-455E-8E94-6E45A164B150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26" name="Freeform 10">
                <a:extLst>
                  <a:ext uri="{FF2B5EF4-FFF2-40B4-BE49-F238E27FC236}">
                    <a16:creationId xmlns:a16="http://schemas.microsoft.com/office/drawing/2014/main" id="{1C80C8AA-E185-4ABA-8245-C7DFB8BB33B2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27" name="Freeform 11">
                <a:extLst>
                  <a:ext uri="{FF2B5EF4-FFF2-40B4-BE49-F238E27FC236}">
                    <a16:creationId xmlns:a16="http://schemas.microsoft.com/office/drawing/2014/main" id="{809614EA-981A-4CEC-98AD-7F5F009985F2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28" name="Freeform 12">
                <a:extLst>
                  <a:ext uri="{FF2B5EF4-FFF2-40B4-BE49-F238E27FC236}">
                    <a16:creationId xmlns:a16="http://schemas.microsoft.com/office/drawing/2014/main" id="{906BFA95-5EB1-47F0-AD9B-E88D2DA26599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29" name="Freeform 13">
                <a:extLst>
                  <a:ext uri="{FF2B5EF4-FFF2-40B4-BE49-F238E27FC236}">
                    <a16:creationId xmlns:a16="http://schemas.microsoft.com/office/drawing/2014/main" id="{DCA81005-DD04-4DEA-A890-7F239CD4ADC4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30" name="Freeform 14">
                <a:extLst>
                  <a:ext uri="{FF2B5EF4-FFF2-40B4-BE49-F238E27FC236}">
                    <a16:creationId xmlns:a16="http://schemas.microsoft.com/office/drawing/2014/main" id="{71B922D1-DB7D-4DA0-92B9-0368B5906ADF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31" name="Freeform 15">
                <a:extLst>
                  <a:ext uri="{FF2B5EF4-FFF2-40B4-BE49-F238E27FC236}">
                    <a16:creationId xmlns:a16="http://schemas.microsoft.com/office/drawing/2014/main" id="{AA3490BE-97B6-4163-B233-D13A0DDF29ED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32" name="Freeform 16">
                <a:extLst>
                  <a:ext uri="{FF2B5EF4-FFF2-40B4-BE49-F238E27FC236}">
                    <a16:creationId xmlns:a16="http://schemas.microsoft.com/office/drawing/2014/main" id="{A3900101-0A26-49E7-9A04-5C9845BECD03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33" name="Freeform 17">
                <a:extLst>
                  <a:ext uri="{FF2B5EF4-FFF2-40B4-BE49-F238E27FC236}">
                    <a16:creationId xmlns:a16="http://schemas.microsoft.com/office/drawing/2014/main" id="{59B53131-141A-49AD-9E4C-031D2C54A480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34" name="Freeform 18">
                <a:extLst>
                  <a:ext uri="{FF2B5EF4-FFF2-40B4-BE49-F238E27FC236}">
                    <a16:creationId xmlns:a16="http://schemas.microsoft.com/office/drawing/2014/main" id="{EF7C7E3D-15D5-4BE0-B435-4681C787655D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35" name="Freeform 19">
                <a:extLst>
                  <a:ext uri="{FF2B5EF4-FFF2-40B4-BE49-F238E27FC236}">
                    <a16:creationId xmlns:a16="http://schemas.microsoft.com/office/drawing/2014/main" id="{D1B2DEA5-0435-4EAB-AA84-64F0790CBA49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36" name="Freeform 20">
                <a:extLst>
                  <a:ext uri="{FF2B5EF4-FFF2-40B4-BE49-F238E27FC236}">
                    <a16:creationId xmlns:a16="http://schemas.microsoft.com/office/drawing/2014/main" id="{C7893EFC-E9E2-4847-AE40-40F9DD03B78F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37" name="Freeform 21">
                <a:extLst>
                  <a:ext uri="{FF2B5EF4-FFF2-40B4-BE49-F238E27FC236}">
                    <a16:creationId xmlns:a16="http://schemas.microsoft.com/office/drawing/2014/main" id="{4CB28954-4DF5-4502-A730-1EDC1C1D75AD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38" name="Freeform 22">
                <a:extLst>
                  <a:ext uri="{FF2B5EF4-FFF2-40B4-BE49-F238E27FC236}">
                    <a16:creationId xmlns:a16="http://schemas.microsoft.com/office/drawing/2014/main" id="{33873AB7-227E-47F0-A408-AF9BCD8911F0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39" name="Freeform 23">
                <a:extLst>
                  <a:ext uri="{FF2B5EF4-FFF2-40B4-BE49-F238E27FC236}">
                    <a16:creationId xmlns:a16="http://schemas.microsoft.com/office/drawing/2014/main" id="{1D260792-9325-40E8-881E-2514651081AB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40" name="Freeform 24">
                <a:extLst>
                  <a:ext uri="{FF2B5EF4-FFF2-40B4-BE49-F238E27FC236}">
                    <a16:creationId xmlns:a16="http://schemas.microsoft.com/office/drawing/2014/main" id="{C1F517B2-F824-4178-B1D1-A98ABE6F0979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41" name="Freeform 25">
                <a:extLst>
                  <a:ext uri="{FF2B5EF4-FFF2-40B4-BE49-F238E27FC236}">
                    <a16:creationId xmlns:a16="http://schemas.microsoft.com/office/drawing/2014/main" id="{E52F7A02-5A12-465E-9032-9A4011158E07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42" name="Freeform 26">
                <a:extLst>
                  <a:ext uri="{FF2B5EF4-FFF2-40B4-BE49-F238E27FC236}">
                    <a16:creationId xmlns:a16="http://schemas.microsoft.com/office/drawing/2014/main" id="{C109764C-A549-4BC8-8DCA-C07694B6CA30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43" name="Freeform 27">
                <a:extLst>
                  <a:ext uri="{FF2B5EF4-FFF2-40B4-BE49-F238E27FC236}">
                    <a16:creationId xmlns:a16="http://schemas.microsoft.com/office/drawing/2014/main" id="{4AF4D6E7-2F43-45FF-AC52-2258F5C77A94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44" name="Freeform 28">
                <a:extLst>
                  <a:ext uri="{FF2B5EF4-FFF2-40B4-BE49-F238E27FC236}">
                    <a16:creationId xmlns:a16="http://schemas.microsoft.com/office/drawing/2014/main" id="{2EF876EB-34F3-435C-B69B-279601CE7802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9245" name="Freeform 29">
                <a:extLst>
                  <a:ext uri="{FF2B5EF4-FFF2-40B4-BE49-F238E27FC236}">
                    <a16:creationId xmlns:a16="http://schemas.microsoft.com/office/drawing/2014/main" id="{A45D0876-3199-4C6E-8E6F-717333AF6DAB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grpSp>
            <p:nvGrpSpPr>
              <p:cNvPr id="1059" name="Group 30">
                <a:extLst>
                  <a:ext uri="{FF2B5EF4-FFF2-40B4-BE49-F238E27FC236}">
                    <a16:creationId xmlns:a16="http://schemas.microsoft.com/office/drawing/2014/main" id="{4B82A69D-D2F5-4137-96CE-27ABD8907AF6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9247" name="Freeform 31">
                  <a:extLst>
                    <a:ext uri="{FF2B5EF4-FFF2-40B4-BE49-F238E27FC236}">
                      <a16:creationId xmlns:a16="http://schemas.microsoft.com/office/drawing/2014/main" id="{E7E328EF-83A2-4E0D-A8B5-F47FC9034B56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48" name="Freeform 32">
                  <a:extLst>
                    <a:ext uri="{FF2B5EF4-FFF2-40B4-BE49-F238E27FC236}">
                      <a16:creationId xmlns:a16="http://schemas.microsoft.com/office/drawing/2014/main" id="{5F1FD0DD-7227-4D25-ABB1-EA685E1CAE83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49" name="Freeform 33">
                  <a:extLst>
                    <a:ext uri="{FF2B5EF4-FFF2-40B4-BE49-F238E27FC236}">
                      <a16:creationId xmlns:a16="http://schemas.microsoft.com/office/drawing/2014/main" id="{4119FDCD-F1C3-44AB-84C2-2B74122B5EB6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50" name="Freeform 34">
                  <a:extLst>
                    <a:ext uri="{FF2B5EF4-FFF2-40B4-BE49-F238E27FC236}">
                      <a16:creationId xmlns:a16="http://schemas.microsoft.com/office/drawing/2014/main" id="{CA3A8D14-F39E-44BE-9AD6-F82CC34D9579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51" name="Freeform 35">
                  <a:extLst>
                    <a:ext uri="{FF2B5EF4-FFF2-40B4-BE49-F238E27FC236}">
                      <a16:creationId xmlns:a16="http://schemas.microsoft.com/office/drawing/2014/main" id="{256FD130-BF4E-4957-9950-138564000199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52" name="Freeform 36">
                  <a:extLst>
                    <a:ext uri="{FF2B5EF4-FFF2-40B4-BE49-F238E27FC236}">
                      <a16:creationId xmlns:a16="http://schemas.microsoft.com/office/drawing/2014/main" id="{1722CA01-E700-4264-B3BE-C7C8420C27FA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53" name="Freeform 37">
                  <a:extLst>
                    <a:ext uri="{FF2B5EF4-FFF2-40B4-BE49-F238E27FC236}">
                      <a16:creationId xmlns:a16="http://schemas.microsoft.com/office/drawing/2014/main" id="{3F837FBF-04BB-4F1C-B8C4-F548A8DB3E7E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54" name="Freeform 38">
                  <a:extLst>
                    <a:ext uri="{FF2B5EF4-FFF2-40B4-BE49-F238E27FC236}">
                      <a16:creationId xmlns:a16="http://schemas.microsoft.com/office/drawing/2014/main" id="{06D4003B-F313-48BD-B37C-7956206558D1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55" name="Freeform 39">
                  <a:extLst>
                    <a:ext uri="{FF2B5EF4-FFF2-40B4-BE49-F238E27FC236}">
                      <a16:creationId xmlns:a16="http://schemas.microsoft.com/office/drawing/2014/main" id="{E037B5C4-DB20-40FF-A10E-85F94132ECA5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56" name="Freeform 40">
                  <a:extLst>
                    <a:ext uri="{FF2B5EF4-FFF2-40B4-BE49-F238E27FC236}">
                      <a16:creationId xmlns:a16="http://schemas.microsoft.com/office/drawing/2014/main" id="{3761261C-376F-451E-8DAB-6C25E49010BD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57" name="Freeform 41">
                  <a:extLst>
                    <a:ext uri="{FF2B5EF4-FFF2-40B4-BE49-F238E27FC236}">
                      <a16:creationId xmlns:a16="http://schemas.microsoft.com/office/drawing/2014/main" id="{46F9A073-830B-4C1B-BE6C-F412B8B56D53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58" name="Freeform 42">
                  <a:extLst>
                    <a:ext uri="{FF2B5EF4-FFF2-40B4-BE49-F238E27FC236}">
                      <a16:creationId xmlns:a16="http://schemas.microsoft.com/office/drawing/2014/main" id="{03F66D26-240B-470F-B887-0FE26577823E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59" name="Freeform 43">
                  <a:extLst>
                    <a:ext uri="{FF2B5EF4-FFF2-40B4-BE49-F238E27FC236}">
                      <a16:creationId xmlns:a16="http://schemas.microsoft.com/office/drawing/2014/main" id="{A0D9163F-038B-45BD-B17A-CC3C0950559F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60" name="Freeform 44">
                  <a:extLst>
                    <a:ext uri="{FF2B5EF4-FFF2-40B4-BE49-F238E27FC236}">
                      <a16:creationId xmlns:a16="http://schemas.microsoft.com/office/drawing/2014/main" id="{B882311C-6FE4-4FCF-88FD-33F588B4072A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61" name="Freeform 45">
                  <a:extLst>
                    <a:ext uri="{FF2B5EF4-FFF2-40B4-BE49-F238E27FC236}">
                      <a16:creationId xmlns:a16="http://schemas.microsoft.com/office/drawing/2014/main" id="{E8474459-579A-4347-952A-47140154D8B5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</p:grpSp>
          <p:grpSp>
            <p:nvGrpSpPr>
              <p:cNvPr id="1060" name="Group 46">
                <a:extLst>
                  <a:ext uri="{FF2B5EF4-FFF2-40B4-BE49-F238E27FC236}">
                    <a16:creationId xmlns:a16="http://schemas.microsoft.com/office/drawing/2014/main" id="{E9F08500-6D63-46E7-A1AF-99D30D3854D3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1079" name="Freeform 47">
                  <a:extLst>
                    <a:ext uri="{FF2B5EF4-FFF2-40B4-BE49-F238E27FC236}">
                      <a16:creationId xmlns:a16="http://schemas.microsoft.com/office/drawing/2014/main" id="{3FE3D76F-59A8-409E-ADBE-BC7355327D10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9 w 305"/>
                    <a:gd name="T1" fmla="*/ 434 h 426"/>
                    <a:gd name="T2" fmla="*/ 313 w 305"/>
                    <a:gd name="T3" fmla="*/ 434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9 w 305"/>
                    <a:gd name="T9" fmla="*/ 434 h 426"/>
                    <a:gd name="T10" fmla="*/ 289 w 305"/>
                    <a:gd name="T11" fmla="*/ 434 h 426"/>
                    <a:gd name="T12" fmla="*/ 289 w 305"/>
                    <a:gd name="T13" fmla="*/ 434 h 4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1080" name="Freeform 48">
                  <a:extLst>
                    <a:ext uri="{FF2B5EF4-FFF2-40B4-BE49-F238E27FC236}">
                      <a16:creationId xmlns:a16="http://schemas.microsoft.com/office/drawing/2014/main" id="{C6B53A0B-11C4-4EB3-AF31-BC929FA212BD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94 h 486"/>
                    <a:gd name="T2" fmla="*/ 48 w 347"/>
                    <a:gd name="T3" fmla="*/ 494 h 486"/>
                    <a:gd name="T4" fmla="*/ 355 w 347"/>
                    <a:gd name="T5" fmla="*/ 72 h 486"/>
                    <a:gd name="T6" fmla="*/ 355 w 347"/>
                    <a:gd name="T7" fmla="*/ 0 h 486"/>
                    <a:gd name="T8" fmla="*/ 0 w 347"/>
                    <a:gd name="T9" fmla="*/ 494 h 486"/>
                    <a:gd name="T10" fmla="*/ 24 w 347"/>
                    <a:gd name="T11" fmla="*/ 494 h 486"/>
                    <a:gd name="T12" fmla="*/ 24 w 347"/>
                    <a:gd name="T13" fmla="*/ 494 h 4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</p:grpSp>
          <p:grpSp>
            <p:nvGrpSpPr>
              <p:cNvPr id="1061" name="Group 49">
                <a:extLst>
                  <a:ext uri="{FF2B5EF4-FFF2-40B4-BE49-F238E27FC236}">
                    <a16:creationId xmlns:a16="http://schemas.microsoft.com/office/drawing/2014/main" id="{D5192602-2075-4343-99C4-B35A1BA68407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9266" name="Freeform 50">
                  <a:extLst>
                    <a:ext uri="{FF2B5EF4-FFF2-40B4-BE49-F238E27FC236}">
                      <a16:creationId xmlns:a16="http://schemas.microsoft.com/office/drawing/2014/main" id="{A507FCF0-107B-424D-8E0E-7279534086C5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67" name="Freeform 51">
                  <a:extLst>
                    <a:ext uri="{FF2B5EF4-FFF2-40B4-BE49-F238E27FC236}">
                      <a16:creationId xmlns:a16="http://schemas.microsoft.com/office/drawing/2014/main" id="{77F1B11F-AF3A-4506-A2C4-6550D2200688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68" name="Freeform 52">
                  <a:extLst>
                    <a:ext uri="{FF2B5EF4-FFF2-40B4-BE49-F238E27FC236}">
                      <a16:creationId xmlns:a16="http://schemas.microsoft.com/office/drawing/2014/main" id="{37BF92EB-256E-44B4-A3DA-E93928BD1795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69" name="Freeform 53">
                  <a:extLst>
                    <a:ext uri="{FF2B5EF4-FFF2-40B4-BE49-F238E27FC236}">
                      <a16:creationId xmlns:a16="http://schemas.microsoft.com/office/drawing/2014/main" id="{4B1E3A17-EC10-45A2-90E8-FD7B21F0A2CA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70" name="Freeform 54">
                  <a:extLst>
                    <a:ext uri="{FF2B5EF4-FFF2-40B4-BE49-F238E27FC236}">
                      <a16:creationId xmlns:a16="http://schemas.microsoft.com/office/drawing/2014/main" id="{693A36F1-F479-43E1-BCE5-DEDCAE99ED83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71" name="Freeform 55">
                  <a:extLst>
                    <a:ext uri="{FF2B5EF4-FFF2-40B4-BE49-F238E27FC236}">
                      <a16:creationId xmlns:a16="http://schemas.microsoft.com/office/drawing/2014/main" id="{FF1F5BFE-CEC9-4B7D-83EE-F58F05E6F622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72" name="Freeform 56">
                  <a:extLst>
                    <a:ext uri="{FF2B5EF4-FFF2-40B4-BE49-F238E27FC236}">
                      <a16:creationId xmlns:a16="http://schemas.microsoft.com/office/drawing/2014/main" id="{B3D8EDCD-611D-427B-9916-6167733C783D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73" name="Freeform 57">
                  <a:extLst>
                    <a:ext uri="{FF2B5EF4-FFF2-40B4-BE49-F238E27FC236}">
                      <a16:creationId xmlns:a16="http://schemas.microsoft.com/office/drawing/2014/main" id="{965109D2-CD10-4034-9BE0-750F02EB0D8E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  <p:sp>
              <p:nvSpPr>
                <p:cNvPr id="9274" name="Freeform 58">
                  <a:extLst>
                    <a:ext uri="{FF2B5EF4-FFF2-40B4-BE49-F238E27FC236}">
                      <a16:creationId xmlns:a16="http://schemas.microsoft.com/office/drawing/2014/main" id="{6F2F4BB1-1025-4F7C-B5D6-1CE4B00FF610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cs-CZ"/>
                </a:p>
              </p:txBody>
            </p:sp>
          </p:grpSp>
          <p:sp>
            <p:nvSpPr>
              <p:cNvPr id="9275" name="Freeform 59">
                <a:extLst>
                  <a:ext uri="{FF2B5EF4-FFF2-40B4-BE49-F238E27FC236}">
                    <a16:creationId xmlns:a16="http://schemas.microsoft.com/office/drawing/2014/main" id="{0992990A-5FC8-4526-BEE8-FB709587A902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1063" name="Freeform 60">
                <a:extLst>
                  <a:ext uri="{FF2B5EF4-FFF2-40B4-BE49-F238E27FC236}">
                    <a16:creationId xmlns:a16="http://schemas.microsoft.com/office/drawing/2014/main" id="{84379F59-8DBA-447A-A579-A9978813A46A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4" name="Freeform 61">
                <a:extLst>
                  <a:ext uri="{FF2B5EF4-FFF2-40B4-BE49-F238E27FC236}">
                    <a16:creationId xmlns:a16="http://schemas.microsoft.com/office/drawing/2014/main" id="{3E61CEA9-A887-4FF2-BC01-0316585AF3DA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5" name="Freeform 62">
                <a:extLst>
                  <a:ext uri="{FF2B5EF4-FFF2-40B4-BE49-F238E27FC236}">
                    <a16:creationId xmlns:a16="http://schemas.microsoft.com/office/drawing/2014/main" id="{4DCB9E3C-1BE2-45CE-B884-C76335A62C85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9279" name="Freeform 63">
                <a:extLst>
                  <a:ext uri="{FF2B5EF4-FFF2-40B4-BE49-F238E27FC236}">
                    <a16:creationId xmlns:a16="http://schemas.microsoft.com/office/drawing/2014/main" id="{DA03C93E-A145-436A-82E9-5A7EF7EDBAD2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cs-CZ"/>
              </a:p>
            </p:txBody>
          </p:sp>
          <p:sp>
            <p:nvSpPr>
              <p:cNvPr id="1067" name="Freeform 64">
                <a:extLst>
                  <a:ext uri="{FF2B5EF4-FFF2-40B4-BE49-F238E27FC236}">
                    <a16:creationId xmlns:a16="http://schemas.microsoft.com/office/drawing/2014/main" id="{338EDE8C-2E14-402E-9F9E-E3AF0D5D8362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8" name="Freeform 65">
                <a:extLst>
                  <a:ext uri="{FF2B5EF4-FFF2-40B4-BE49-F238E27FC236}">
                    <a16:creationId xmlns:a16="http://schemas.microsoft.com/office/drawing/2014/main" id="{654D0791-A5C1-4D66-A452-EE65994C9DBB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069" name="Freeform 66">
                <a:extLst>
                  <a:ext uri="{FF2B5EF4-FFF2-40B4-BE49-F238E27FC236}">
                    <a16:creationId xmlns:a16="http://schemas.microsoft.com/office/drawing/2014/main" id="{D5AC183E-7914-4E01-A679-AB6208FB7E31}"/>
                  </a:ext>
                </a:extLst>
              </p:cNvPr>
              <p:cNvSpPr>
                <a:spLocks/>
              </p:cNvSpPr>
              <p:nvPr userDrawn="1"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</p:grpSp>
      <p:sp>
        <p:nvSpPr>
          <p:cNvPr id="9283" name="Rectangle 67">
            <a:extLst>
              <a:ext uri="{FF2B5EF4-FFF2-40B4-BE49-F238E27FC236}">
                <a16:creationId xmlns:a16="http://schemas.microsoft.com/office/drawing/2014/main" id="{0165B56D-C358-4D0F-9085-D455BAD70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26425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 předlohy nadpisů.</a:t>
            </a:r>
          </a:p>
        </p:txBody>
      </p:sp>
      <p:sp>
        <p:nvSpPr>
          <p:cNvPr id="9284" name="Rectangle 68">
            <a:extLst>
              <a:ext uri="{FF2B5EF4-FFF2-40B4-BE49-F238E27FC236}">
                <a16:creationId xmlns:a16="http://schemas.microsoft.com/office/drawing/2014/main" id="{EF3417E0-36B3-43B9-98AE-4428EF3FFF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6242050"/>
            <a:ext cx="2130425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285" name="Rectangle 69">
            <a:extLst>
              <a:ext uri="{FF2B5EF4-FFF2-40B4-BE49-F238E27FC236}">
                <a16:creationId xmlns:a16="http://schemas.microsoft.com/office/drawing/2014/main" id="{DCF480FD-2AC7-436A-8ADC-9A78C913D7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286" name="Rectangle 70">
            <a:extLst>
              <a:ext uri="{FF2B5EF4-FFF2-40B4-BE49-F238E27FC236}">
                <a16:creationId xmlns:a16="http://schemas.microsoft.com/office/drawing/2014/main" id="{E27B3030-CDEC-48F0-A667-CDACBDD646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2130425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D382DC10-D6D1-47F4-8342-011545A6EBE1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  <p:sp>
        <p:nvSpPr>
          <p:cNvPr id="9287" name="Rectangle 71">
            <a:extLst>
              <a:ext uri="{FF2B5EF4-FFF2-40B4-BE49-F238E27FC236}">
                <a16:creationId xmlns:a16="http://schemas.microsoft.com/office/drawing/2014/main" id="{A08B5E82-9161-4965-8C4C-66E3EC47B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E490D1A-485B-4706-AC48-9A9D870406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2205038"/>
            <a:ext cx="8226425" cy="1020762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cs-CZ" sz="6000" dirty="0"/>
              <a:t>KINEMATIKA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3C26C50-6186-4274-93E0-C0E923BB58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3644900"/>
            <a:ext cx="8351837" cy="13668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cs-CZ" altLang="cs-CZ" sz="2400"/>
              <a:t>(hmotný bod, vztažná soustava, polohový vektor, trajektorie, rychlost, zrychlení, druhy pohybů těles, pohyby rovnoměrné a rovnoměrně proměnné, volný pád, grafické znázornění pohybů)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6792EA30-AC93-440B-9680-D9EC33A73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41338" y="6491288"/>
            <a:ext cx="184150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cs-CZ" altLang="cs-CZ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1112E29-F922-4096-B09B-B281D9FB0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altLang="cs-CZ"/>
              <a:t>Druhy pohybů těles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8C01104-C764-4974-AC27-815CD7F7C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8226425" cy="3990975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cs-CZ" sz="2400" b="1"/>
              <a:t>Podle tvaru trajektorie:</a:t>
            </a:r>
            <a:endParaRPr lang="cs-CZ" altLang="cs-CZ" sz="240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cs-CZ" altLang="cs-CZ" sz="2400"/>
              <a:t>		→ pohyb přímočarý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cs-CZ" altLang="cs-CZ" sz="2400"/>
              <a:t>		→ pohyb křivočarý</a:t>
            </a:r>
            <a:endParaRPr lang="cs-CZ" altLang="cs-CZ" sz="2400" b="1"/>
          </a:p>
          <a:p>
            <a:pPr eaLnBrk="1" hangingPunct="1">
              <a:defRPr/>
            </a:pPr>
            <a:r>
              <a:rPr lang="cs-CZ" altLang="cs-CZ" sz="2400" b="1"/>
              <a:t>Podle časové změny velikosti rychlosti:</a:t>
            </a:r>
            <a:endParaRPr lang="cs-CZ" altLang="cs-CZ" sz="240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cs-CZ" altLang="cs-CZ" sz="2400"/>
              <a:t>		→ pohyb rovnoměrný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cs-CZ" altLang="cs-CZ" sz="2400"/>
              <a:t>		→ pohyb nerovnoměrný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cs-CZ" altLang="cs-CZ" sz="2400"/>
              <a:t>			→ pohyb nerovnoměrný zrychlený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cs-CZ" altLang="cs-CZ" sz="2400"/>
              <a:t>			→ pohyb nerovnoměrný zpomalený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DC60D1C-6345-4387-9FDC-56BE94EB2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altLang="cs-CZ"/>
              <a:t>Pohyb rovnoměrný přímočarý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E79D314-5F08-4D5A-BAD1-86B128BFB3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598613"/>
            <a:ext cx="8293100" cy="1901825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cs-CZ" sz="2400"/>
              <a:t>Nejjednodušší přímočarý pohyb – na celé trajektorii se velikost ani směr rychlosti nemění (</a:t>
            </a:r>
            <a:r>
              <a:rPr lang="cs-CZ" altLang="cs-CZ" sz="2400" b="1"/>
              <a:t>v = konst</a:t>
            </a:r>
            <a:r>
              <a:rPr lang="cs-CZ" altLang="cs-CZ" sz="2400"/>
              <a:t>)</a:t>
            </a:r>
          </a:p>
          <a:p>
            <a:pPr eaLnBrk="1" hangingPunct="1">
              <a:defRPr/>
            </a:pPr>
            <a:r>
              <a:rPr lang="cs-CZ" altLang="cs-CZ" sz="2400"/>
              <a:t>V libovolném bodě trajektorie je okamžitá rychlost rovna rychlosti průměrné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3E3A357C-CF93-49C3-AD70-961CCEF06056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35600" y="3573463"/>
            <a:ext cx="3024188" cy="2481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5605" name="Object 6">
            <a:extLst>
              <a:ext uri="{FF2B5EF4-FFF2-40B4-BE49-F238E27FC236}">
                <a16:creationId xmlns:a16="http://schemas.microsoft.com/office/drawing/2014/main" id="{3E1D5BAD-8398-46E3-ACD9-E39BE4E70A6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47813" y="3716338"/>
          <a:ext cx="2016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Rovnice" r:id="rId4" imgW="952087" imgH="431613" progId="Equation.3">
                  <p:embed/>
                </p:oleObj>
              </mc:Choice>
              <mc:Fallback>
                <p:oleObj name="Rovnice" r:id="rId4" imgW="952087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16338"/>
                        <a:ext cx="2016125" cy="914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8">
            <a:extLst>
              <a:ext uri="{FF2B5EF4-FFF2-40B4-BE49-F238E27FC236}">
                <a16:creationId xmlns:a16="http://schemas.microsoft.com/office/drawing/2014/main" id="{D08DF5D6-C75B-46FD-A5A4-57006FC69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0663" y="5084763"/>
          <a:ext cx="22018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Rovnice" r:id="rId6" imgW="761669" imgH="228501" progId="Equation.3">
                  <p:embed/>
                </p:oleObj>
              </mc:Choice>
              <mc:Fallback>
                <p:oleObj name="Rovnice" r:id="rId6" imgW="761669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5084763"/>
                        <a:ext cx="2201862" cy="6397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A50DB05-31C9-445B-8BA4-316107FB7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altLang="cs-CZ" sz="4000" dirty="0"/>
              <a:t>Rovnoměrně zrychlený (zpomalený) přímočarý pohyb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152A89F-F181-4932-B391-713FE5648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6425" cy="3240087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cs-CZ" altLang="cs-CZ" sz="2800" dirty="0"/>
              <a:t>Nejjednodušší případ nerovnoměrného pohybu – velikost okamžité rychlosti se zvětšuje (zmenšuje) za stejné časové intervaly o stejnou hodnotu - </a:t>
            </a:r>
            <a:r>
              <a:rPr lang="cs-CZ" altLang="cs-CZ" sz="2800" dirty="0" err="1"/>
              <a:t>Δ</a:t>
            </a:r>
            <a:r>
              <a:rPr lang="cs-CZ" altLang="cs-CZ" sz="2800" b="1" dirty="0" err="1"/>
              <a:t>v</a:t>
            </a:r>
            <a:r>
              <a:rPr lang="cs-CZ" altLang="cs-CZ" sz="2800" b="1" dirty="0"/>
              <a:t> </a:t>
            </a:r>
            <a:r>
              <a:rPr lang="cs-CZ" altLang="cs-CZ" sz="2800" dirty="0"/>
              <a:t>= </a:t>
            </a:r>
            <a:r>
              <a:rPr lang="cs-CZ" altLang="cs-CZ" sz="2800" b="1" dirty="0" err="1"/>
              <a:t>konst</a:t>
            </a:r>
            <a:r>
              <a:rPr lang="cs-CZ" altLang="cs-CZ" sz="2800" dirty="0"/>
              <a:t>, 	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cs-CZ" altLang="cs-CZ" sz="2800" b="1" dirty="0"/>
              <a:t>	tečné zrychlení </a:t>
            </a:r>
            <a:r>
              <a:rPr lang="cs-CZ" altLang="cs-CZ" sz="2800" b="1" dirty="0" err="1"/>
              <a:t>a</a:t>
            </a:r>
            <a:r>
              <a:rPr lang="cs-CZ" altLang="cs-CZ" sz="2800" baseline="-25000" dirty="0" err="1"/>
              <a:t>t</a:t>
            </a:r>
            <a:r>
              <a:rPr lang="cs-CZ" altLang="cs-CZ" sz="2800" b="1" dirty="0"/>
              <a:t> = </a:t>
            </a:r>
            <a:r>
              <a:rPr lang="cs-CZ" altLang="cs-CZ" sz="2800" b="1" dirty="0" err="1"/>
              <a:t>konst</a:t>
            </a:r>
            <a:r>
              <a:rPr lang="cs-CZ" altLang="cs-CZ" sz="2800" b="1" dirty="0"/>
              <a:t>.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cs-CZ" altLang="cs-CZ" sz="2800" dirty="0"/>
              <a:t>Směr okamžité rychlosti se nemění, </a:t>
            </a:r>
            <a:r>
              <a:rPr lang="cs-CZ" altLang="cs-CZ" sz="2800" b="1" dirty="0" err="1"/>
              <a:t>a</a:t>
            </a:r>
            <a:r>
              <a:rPr lang="cs-CZ" altLang="cs-CZ" sz="2800" baseline="-25000" dirty="0" err="1"/>
              <a:t>n</a:t>
            </a:r>
            <a:r>
              <a:rPr lang="cs-CZ" altLang="cs-CZ" sz="2800" b="1" dirty="0"/>
              <a:t> = 0</a:t>
            </a:r>
            <a:endParaRPr lang="cs-CZ" altLang="cs-CZ" sz="2800" dirty="0"/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cs-CZ" altLang="cs-CZ" sz="2800" dirty="0"/>
              <a:t>Má-li </a:t>
            </a:r>
            <a:r>
              <a:rPr lang="cs-CZ" altLang="cs-CZ" sz="2800" b="1" dirty="0"/>
              <a:t>a</a:t>
            </a:r>
            <a:r>
              <a:rPr lang="cs-CZ" altLang="cs-CZ" sz="2800" dirty="0"/>
              <a:t> stejný směr jako </a:t>
            </a:r>
            <a:r>
              <a:rPr lang="cs-CZ" altLang="cs-CZ" sz="2800" b="1" dirty="0"/>
              <a:t>v</a:t>
            </a:r>
            <a:r>
              <a:rPr lang="cs-CZ" altLang="cs-CZ" sz="2800" dirty="0"/>
              <a:t> =&gt; pohyb zrychlený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cs-CZ" altLang="cs-CZ" sz="2800" dirty="0"/>
              <a:t>Má-li </a:t>
            </a:r>
            <a:r>
              <a:rPr lang="cs-CZ" altLang="cs-CZ" sz="2800" b="1" dirty="0"/>
              <a:t>a</a:t>
            </a:r>
            <a:r>
              <a:rPr lang="cs-CZ" altLang="cs-CZ" sz="2800" dirty="0"/>
              <a:t> opačný směr než </a:t>
            </a:r>
            <a:r>
              <a:rPr lang="cs-CZ" altLang="cs-CZ" sz="2800" b="1" dirty="0"/>
              <a:t>v</a:t>
            </a:r>
            <a:r>
              <a:rPr lang="cs-CZ" altLang="cs-CZ" sz="2800" dirty="0"/>
              <a:t> =&gt; pohyb zpomalený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cs-CZ" altLang="cs-CZ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>
            <a:extLst>
              <a:ext uri="{FF2B5EF4-FFF2-40B4-BE49-F238E27FC236}">
                <a16:creationId xmlns:a16="http://schemas.microsoft.com/office/drawing/2014/main" id="{123B6E10-02D5-4FF3-8A2B-43B69E10119A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55613" y="257175"/>
            <a:ext cx="3971925" cy="795338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cs-CZ" sz="2800" dirty="0"/>
              <a:t>Pohyb zrychlený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2D7CEAB1-A5A5-4F68-9FDD-7FDAE195042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23863" y="1008063"/>
            <a:ext cx="4035425" cy="461962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cs-CZ" altLang="cs-CZ" sz="2400" dirty="0"/>
              <a:t>v = v</a:t>
            </a:r>
            <a:r>
              <a:rPr lang="cs-CZ" altLang="cs-CZ" sz="2400" baseline="-25000" dirty="0"/>
              <a:t>0</a:t>
            </a:r>
            <a:r>
              <a:rPr lang="cs-CZ" altLang="cs-CZ" sz="2400" dirty="0"/>
              <a:t> + a.t 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814138FE-6F2B-40EE-AB8F-AFCADF9B0030}"/>
              </a:ext>
            </a:extLst>
          </p:cNvPr>
          <p:cNvSpPr>
            <a:spLocks noGrp="1" noChangeArrowheads="1"/>
          </p:cNvSpPr>
          <p:nvPr>
            <p:ph sz="quarter" idx="2"/>
          </p:nvPr>
        </p:nvSpPr>
        <p:spPr>
          <a:xfrm>
            <a:off x="4565650" y="922338"/>
            <a:ext cx="4037013" cy="461962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cs-CZ" altLang="cs-CZ" sz="2400" dirty="0"/>
              <a:t>v = v</a:t>
            </a:r>
            <a:r>
              <a:rPr lang="cs-CZ" altLang="cs-CZ" sz="2400" baseline="-25000" dirty="0"/>
              <a:t>0</a:t>
            </a:r>
            <a:r>
              <a:rPr lang="cs-CZ" altLang="cs-CZ" sz="2400" dirty="0"/>
              <a:t> – a.t 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C8CCF1DD-F651-46DD-9AAC-CC7EC4AD2F36}"/>
              </a:ext>
            </a:extLst>
          </p:cNvPr>
          <p:cNvSpPr>
            <a:spLocks noGrp="1" noChangeArrowheads="1"/>
          </p:cNvSpPr>
          <p:nvPr>
            <p:ph sz="quarter" idx="3"/>
          </p:nvPr>
        </p:nvSpPr>
        <p:spPr>
          <a:xfrm>
            <a:off x="390525" y="3821113"/>
            <a:ext cx="4037013" cy="442912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cs-CZ" altLang="cs-CZ" sz="2400" dirty="0"/>
              <a:t>s = v</a:t>
            </a:r>
            <a:r>
              <a:rPr lang="cs-CZ" altLang="cs-CZ" sz="2400" baseline="-25000" dirty="0"/>
              <a:t>0</a:t>
            </a:r>
            <a:r>
              <a:rPr lang="cs-CZ" altLang="cs-CZ" sz="2400" dirty="0"/>
              <a:t>.t + ½ a.t</a:t>
            </a:r>
            <a:r>
              <a:rPr lang="cs-CZ" altLang="cs-CZ" sz="2400" baseline="30000" dirty="0"/>
              <a:t>2 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1F85DB6E-399C-4959-88B1-A4FC77C2750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>
          <a:xfrm>
            <a:off x="4565650" y="3843338"/>
            <a:ext cx="4037013" cy="442912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cs-CZ" altLang="cs-CZ" sz="2400" dirty="0"/>
              <a:t>s = v</a:t>
            </a:r>
            <a:r>
              <a:rPr lang="cs-CZ" altLang="cs-CZ" sz="2400" baseline="-25000" dirty="0"/>
              <a:t>0</a:t>
            </a:r>
            <a:r>
              <a:rPr lang="cs-CZ" altLang="cs-CZ" sz="2400" dirty="0"/>
              <a:t>.t – ½ a.t</a:t>
            </a:r>
            <a:r>
              <a:rPr lang="cs-CZ" altLang="cs-CZ" sz="2400" baseline="30000" dirty="0"/>
              <a:t>2</a:t>
            </a:r>
            <a:r>
              <a:rPr lang="cs-CZ" altLang="cs-CZ" sz="2400" dirty="0"/>
              <a:t> 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51E946E1-E69A-4535-A872-829B4F161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319088"/>
            <a:ext cx="31686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cs-CZ" altLang="cs-CZ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Pohyb zpomalený</a:t>
            </a:r>
          </a:p>
        </p:txBody>
      </p:sp>
      <p:pic>
        <p:nvPicPr>
          <p:cNvPr id="27656" name="Picture 10">
            <a:extLst>
              <a:ext uri="{FF2B5EF4-FFF2-40B4-BE49-F238E27FC236}">
                <a16:creationId xmlns:a16="http://schemas.microsoft.com/office/drawing/2014/main" id="{202FAFA9-C0E4-449F-870B-2B32134E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531938"/>
            <a:ext cx="3097213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1">
            <a:extLst>
              <a:ext uri="{FF2B5EF4-FFF2-40B4-BE49-F238E27FC236}">
                <a16:creationId xmlns:a16="http://schemas.microsoft.com/office/drawing/2014/main" id="{2846B97F-C3DD-4676-99D9-899DF65BF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468438"/>
            <a:ext cx="3024187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12">
            <a:extLst>
              <a:ext uri="{FF2B5EF4-FFF2-40B4-BE49-F238E27FC236}">
                <a16:creationId xmlns:a16="http://schemas.microsoft.com/office/drawing/2014/main" id="{5B855EF6-952E-4B20-85B7-FEF31975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422775"/>
            <a:ext cx="2063750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9" name="Object 13">
            <a:extLst>
              <a:ext uri="{FF2B5EF4-FFF2-40B4-BE49-F238E27FC236}">
                <a16:creationId xmlns:a16="http://schemas.microsoft.com/office/drawing/2014/main" id="{DBDE4864-A17E-44B0-849F-E56326532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371975"/>
          <a:ext cx="2092325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Rastrový obrázek" r:id="rId6" imgW="2123810" imgH="2362530" progId="Paint.Picture">
                  <p:embed/>
                </p:oleObj>
              </mc:Choice>
              <mc:Fallback>
                <p:oleObj name="Rastrový obrázek" r:id="rId6" imgW="2123810" imgH="2362530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371975"/>
                        <a:ext cx="2092325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A2F71BD-58CE-4DC8-BB81-9790862B8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263" y="125413"/>
            <a:ext cx="8226425" cy="1143000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cs-CZ" dirty="0"/>
              <a:t>Volný pád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0BE9CF7-172E-4F21-AC67-48CE16E2A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268413"/>
            <a:ext cx="8220075" cy="3775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cs-CZ" altLang="cs-CZ" sz="2600" dirty="0"/>
              <a:t>Zvláštní případ rovnoměrně zrychleného pohybu s nulovou počáteční rychlostí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2600" dirty="0"/>
              <a:t>Zrychlení volného pádu = </a:t>
            </a:r>
            <a:r>
              <a:rPr lang="cs-CZ" altLang="cs-CZ" sz="2600" u="sng" dirty="0"/>
              <a:t>tíhové zrychlení g</a:t>
            </a:r>
            <a:r>
              <a:rPr lang="cs-CZ" altLang="cs-CZ" sz="2600" dirty="0"/>
              <a:t> (na daném místě zemského povrchu má svislý směr)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2600" dirty="0">
                <a:cs typeface="Arial" panose="020B0604020202020204" pitchFamily="34" charset="0"/>
              </a:rPr>
              <a:t>Velikost tíhového zrychlení závisí na nadmořské 	výšce a zeměpisné šířce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2600" dirty="0"/>
              <a:t>Velikosti tíhového zrychlení: g ≈ 9,81 m.s</a:t>
            </a:r>
            <a:r>
              <a:rPr lang="cs-CZ" altLang="cs-CZ" sz="2600" baseline="30000" dirty="0"/>
              <a:t>-2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2600" dirty="0"/>
              <a:t>Velikost normálového tíh. zrychlení: </a:t>
            </a: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2600" dirty="0" err="1"/>
              <a:t>g</a:t>
            </a:r>
            <a:r>
              <a:rPr lang="cs-CZ" altLang="cs-CZ" sz="2600" baseline="-25000" dirty="0" err="1"/>
              <a:t>n</a:t>
            </a:r>
            <a:r>
              <a:rPr lang="cs-CZ" altLang="cs-CZ" sz="2600" dirty="0"/>
              <a:t> ≈ 9,806 65 m.s</a:t>
            </a:r>
            <a:r>
              <a:rPr lang="cs-CZ" altLang="cs-CZ" sz="2600" baseline="30000" dirty="0"/>
              <a:t>-2</a:t>
            </a:r>
            <a:endParaRPr lang="cs-CZ" altLang="cs-CZ" sz="2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2600" dirty="0"/>
              <a:t>Závislost velikosti okamžité rychlosti a dráhy volně padajícího tělesa na čase vyjadřují vztahy: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7290003A-028C-40DD-9DC8-4A9122F66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513388"/>
            <a:ext cx="5400675" cy="8318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4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g.t	   s = ½ g.t</a:t>
            </a:r>
            <a:r>
              <a:rPr lang="cs-CZ" altLang="cs-CZ" sz="4800" b="1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cs-CZ" altLang="cs-CZ" sz="4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088B446-E48B-4233-8C43-F099AA818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1013" y="115888"/>
            <a:ext cx="8226425" cy="1143000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cs-CZ" dirty="0"/>
              <a:t>Rovnoměrný pohyb po kružnici</a:t>
            </a:r>
            <a:endParaRPr lang="cs-CZ" altLang="cs-CZ" sz="1800" dirty="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248BEF2-03C2-4BAB-9278-E3684B0CD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416050"/>
            <a:ext cx="4968875" cy="50371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cs-CZ" altLang="cs-CZ" sz="2400" dirty="0"/>
              <a:t>Nejjednodušší případ křivočarého pohybu – velikost rychlosti se nemění (mění se pouze směr)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cs-CZ" altLang="cs-CZ" sz="2400" dirty="0"/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cs-CZ" altLang="cs-CZ" sz="2400" dirty="0"/>
              <a:t>Velikost okamžité rychlosti se nemění, 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cs-CZ" altLang="cs-CZ" sz="2400" b="1" dirty="0"/>
              <a:t>	tečné zrychlení </a:t>
            </a:r>
            <a:r>
              <a:rPr lang="cs-CZ" altLang="cs-CZ" sz="2400" b="1" dirty="0" err="1"/>
              <a:t>a</a:t>
            </a:r>
            <a:r>
              <a:rPr lang="cs-CZ" altLang="cs-CZ" sz="2400" baseline="-25000" dirty="0" err="1"/>
              <a:t>t</a:t>
            </a:r>
            <a:r>
              <a:rPr lang="cs-CZ" altLang="cs-CZ" sz="2400" b="1" dirty="0"/>
              <a:t> = 0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cs-CZ" altLang="cs-CZ" sz="2400" dirty="0"/>
              <a:t>Velikost se rovnoměrně směr okamžité rychlosti,	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cs-CZ" altLang="cs-CZ" sz="2400" dirty="0"/>
              <a:t> </a:t>
            </a:r>
            <a:r>
              <a:rPr lang="cs-CZ" altLang="cs-CZ" sz="2400" b="1" dirty="0"/>
              <a:t>normálové zrychlení </a:t>
            </a:r>
            <a:r>
              <a:rPr lang="cs-CZ" altLang="cs-CZ" sz="2400" b="1" dirty="0" err="1"/>
              <a:t>a</a:t>
            </a:r>
            <a:r>
              <a:rPr lang="cs-CZ" altLang="cs-CZ" sz="2400" baseline="-25000" dirty="0" err="1"/>
              <a:t>n</a:t>
            </a:r>
            <a:r>
              <a:rPr lang="cs-CZ" altLang="cs-CZ" sz="2400" b="1" dirty="0"/>
              <a:t> = </a:t>
            </a:r>
            <a:r>
              <a:rPr lang="cs-CZ" altLang="cs-CZ" sz="2400" b="1" dirty="0" err="1"/>
              <a:t>konst</a:t>
            </a:r>
            <a:r>
              <a:rPr lang="cs-CZ" altLang="cs-CZ" sz="2400" b="1" dirty="0"/>
              <a:t>.</a:t>
            </a:r>
            <a:endParaRPr lang="cs-CZ" altLang="cs-CZ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cs-CZ" altLang="cs-CZ" sz="2400" dirty="0"/>
          </a:p>
        </p:txBody>
      </p:sp>
      <p:pic>
        <p:nvPicPr>
          <p:cNvPr id="29700" name="Picture 5" descr="Výsledek obrázku pro Tečné a normálové zrychlení">
            <a:extLst>
              <a:ext uri="{FF2B5EF4-FFF2-40B4-BE49-F238E27FC236}">
                <a16:creationId xmlns:a16="http://schemas.microsoft.com/office/drawing/2014/main" id="{A54410C1-7570-4CA0-B186-DBD254E22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1773238"/>
            <a:ext cx="33718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17C02A0-4FE4-423C-9A9B-7B231376A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0688" y="26988"/>
            <a:ext cx="8226425" cy="708025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cs-CZ" sz="4000" dirty="0"/>
              <a:t>Test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F0C1FDE-16C3-43F1-9270-4F5C640A7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6563" y="908050"/>
            <a:ext cx="8226425" cy="4899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1600" dirty="0"/>
              <a:t>1. Automobil se rozjíždí rovnoměrně zrychleně po přímé silnici. Velikost zrychlení automobilu je 3 m.s</a:t>
            </a:r>
            <a:r>
              <a:rPr lang="cs-CZ" altLang="cs-CZ" sz="1600" baseline="30000" dirty="0"/>
              <a:t>-2</a:t>
            </a:r>
            <a:r>
              <a:rPr lang="cs-CZ" altLang="cs-CZ" sz="1600" dirty="0"/>
              <a:t> a jeho počáteční rychlost je nulová. Jakou dráhu urazí automobil za 4 sekundy od počátku pohybu?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1600" dirty="0"/>
              <a:t>	a) 24 m	b) 12 m		c) 16 m		d) 32 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cs-CZ" altLang="cs-CZ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1600" dirty="0"/>
              <a:t>2. Rozměr jednotky úhlové rychlosti je v SI soustavě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1600" dirty="0"/>
              <a:t>	a) m.s</a:t>
            </a:r>
            <a:r>
              <a:rPr lang="cs-CZ" altLang="cs-CZ" sz="1600" baseline="30000" dirty="0"/>
              <a:t>-1</a:t>
            </a:r>
            <a:r>
              <a:rPr lang="cs-CZ" altLang="cs-CZ" sz="1600" dirty="0"/>
              <a:t>	b) </a:t>
            </a:r>
            <a:r>
              <a:rPr lang="cs-CZ" altLang="cs-CZ" sz="1600" dirty="0" err="1"/>
              <a:t>rad.s</a:t>
            </a:r>
            <a:r>
              <a:rPr lang="cs-CZ" altLang="cs-CZ" sz="1600" dirty="0"/>
              <a:t>		c) s</a:t>
            </a:r>
            <a:r>
              <a:rPr lang="cs-CZ" altLang="cs-CZ" sz="1600" baseline="30000" dirty="0"/>
              <a:t>-1		</a:t>
            </a:r>
            <a:r>
              <a:rPr lang="cs-CZ" altLang="cs-CZ" sz="1600" dirty="0"/>
              <a:t>d) m. s</a:t>
            </a:r>
            <a:r>
              <a:rPr lang="cs-CZ" altLang="cs-CZ" sz="1600" baseline="30000" dirty="0"/>
              <a:t>-2</a:t>
            </a:r>
            <a:endParaRPr lang="cs-CZ" altLang="cs-CZ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cs-CZ" altLang="cs-CZ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1600" dirty="0"/>
              <a:t>3. Hmotný bod koná rovnoměrný pohyb po kružnici o poloměru 0,4 m úhlovou rychlostí 10 rad.s</a:t>
            </a:r>
            <a:r>
              <a:rPr lang="cs-CZ" altLang="cs-CZ" sz="1600" baseline="30000" dirty="0"/>
              <a:t>-1</a:t>
            </a:r>
            <a:r>
              <a:rPr lang="cs-CZ" altLang="cs-CZ" sz="1600" dirty="0"/>
              <a:t>. Jak velká je rychlost hmotného bodu?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1600" dirty="0"/>
              <a:t>	a) 2 m. s</a:t>
            </a:r>
            <a:r>
              <a:rPr lang="cs-CZ" altLang="cs-CZ" sz="1600" baseline="30000" dirty="0"/>
              <a:t>-1	</a:t>
            </a:r>
            <a:r>
              <a:rPr lang="cs-CZ" altLang="cs-CZ" sz="1600" dirty="0"/>
              <a:t>b) 4 m. s</a:t>
            </a:r>
            <a:r>
              <a:rPr lang="cs-CZ" altLang="cs-CZ" sz="1600" baseline="30000" dirty="0"/>
              <a:t>-1</a:t>
            </a:r>
            <a:r>
              <a:rPr lang="cs-CZ" altLang="cs-CZ" sz="1600" dirty="0"/>
              <a:t> 	c) 6 m. s</a:t>
            </a:r>
            <a:r>
              <a:rPr lang="cs-CZ" altLang="cs-CZ" sz="1600" baseline="30000" dirty="0"/>
              <a:t>-1</a:t>
            </a:r>
            <a:r>
              <a:rPr lang="cs-CZ" altLang="cs-CZ" sz="1600" dirty="0"/>
              <a:t> 	d) 8 m. s</a:t>
            </a:r>
            <a:r>
              <a:rPr lang="cs-CZ" altLang="cs-CZ" sz="1600" baseline="30000" dirty="0"/>
              <a:t>-1</a:t>
            </a:r>
            <a:endParaRPr lang="cs-CZ" altLang="cs-CZ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cs-CZ" altLang="cs-CZ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1600" dirty="0"/>
              <a:t>4. Jednotkou frekvence při pohybu rovnoměrném po kružnici je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1600" dirty="0"/>
              <a:t>	a) newton	b) </a:t>
            </a:r>
            <a:r>
              <a:rPr lang="cs-CZ" altLang="cs-CZ" sz="1600" dirty="0" err="1"/>
              <a:t>marconi</a:t>
            </a:r>
            <a:r>
              <a:rPr lang="cs-CZ" altLang="cs-CZ" sz="1600" dirty="0"/>
              <a:t>	c) ampér		d) hertz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cs-CZ" altLang="cs-CZ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1600" dirty="0"/>
              <a:t>5. Motorový člun jede po klidné hladině jezera rychlostí 10 m.s</a:t>
            </a:r>
            <a:r>
              <a:rPr lang="cs-CZ" altLang="cs-CZ" sz="1600" baseline="30000" dirty="0"/>
              <a:t>-1</a:t>
            </a:r>
            <a:r>
              <a:rPr lang="cs-CZ" altLang="cs-CZ" sz="1600" dirty="0"/>
              <a:t>. V určitém okamžiku kapitán přidá plyn a člun se pohybuje se zrychlením 2 m.s</a:t>
            </a:r>
            <a:r>
              <a:rPr lang="cs-CZ" altLang="cs-CZ" sz="1600" baseline="30000" dirty="0"/>
              <a:t>-2</a:t>
            </a:r>
            <a:r>
              <a:rPr lang="cs-CZ" altLang="cs-CZ" sz="1600" dirty="0"/>
              <a:t>. Jak velká je rychlost člunu po 3 sekundách zrychleného pohybu?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1600" dirty="0"/>
              <a:t>	a) 20 m.s</a:t>
            </a:r>
            <a:r>
              <a:rPr lang="cs-CZ" altLang="cs-CZ" sz="1600" baseline="30000" dirty="0"/>
              <a:t>-1</a:t>
            </a:r>
            <a:r>
              <a:rPr lang="cs-CZ" altLang="cs-CZ" sz="1600" dirty="0"/>
              <a:t>	b) 16 m.s</a:t>
            </a:r>
            <a:r>
              <a:rPr lang="cs-CZ" altLang="cs-CZ" sz="1600" baseline="30000" dirty="0"/>
              <a:t>-1</a:t>
            </a:r>
            <a:r>
              <a:rPr lang="cs-CZ" altLang="cs-CZ" sz="1600" dirty="0"/>
              <a:t> 	c) 12 m.s</a:t>
            </a:r>
            <a:r>
              <a:rPr lang="cs-CZ" altLang="cs-CZ" sz="1600" baseline="30000" dirty="0"/>
              <a:t>-1</a:t>
            </a:r>
            <a:r>
              <a:rPr lang="cs-CZ" altLang="cs-CZ" sz="1600" dirty="0"/>
              <a:t> 	d) 6 m.s</a:t>
            </a:r>
            <a:r>
              <a:rPr lang="cs-CZ" altLang="cs-CZ" sz="1600" baseline="30000" dirty="0"/>
              <a:t>-1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cs-CZ" altLang="cs-CZ" sz="1600" baseline="30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1600" dirty="0"/>
              <a:t>6. Tíhové zrychlení závisí na nadmořské výšce a zeměpisné šířce. Jakou velikost má tíhové zrychlení při povrchu Země v naší zeměpisné šířce?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1600" dirty="0"/>
              <a:t>	a) 9,8 m. s</a:t>
            </a:r>
            <a:r>
              <a:rPr lang="cs-CZ" altLang="cs-CZ" sz="1600" baseline="30000" dirty="0"/>
              <a:t>-2</a:t>
            </a:r>
            <a:r>
              <a:rPr lang="cs-CZ" altLang="cs-CZ" sz="1600" dirty="0"/>
              <a:t>	b) 98 m. s</a:t>
            </a:r>
            <a:r>
              <a:rPr lang="cs-CZ" altLang="cs-CZ" sz="1600" baseline="30000" dirty="0"/>
              <a:t>-2</a:t>
            </a:r>
            <a:r>
              <a:rPr lang="cs-CZ" altLang="cs-CZ" sz="1600" dirty="0"/>
              <a:t>	c) 1,6 m. s</a:t>
            </a:r>
            <a:r>
              <a:rPr lang="cs-CZ" altLang="cs-CZ" sz="1600" baseline="30000" dirty="0"/>
              <a:t>-2</a:t>
            </a:r>
            <a:r>
              <a:rPr lang="cs-CZ" altLang="cs-CZ" sz="1600" dirty="0"/>
              <a:t>	d) 6,67 m. s</a:t>
            </a:r>
            <a:r>
              <a:rPr lang="cs-CZ" altLang="cs-CZ" sz="1600" baseline="30000" dirty="0"/>
              <a:t>-2</a:t>
            </a:r>
            <a:endParaRPr lang="cs-CZ" altLang="cs-CZ" sz="16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cs-CZ" altLang="cs-CZ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65334BA-CE2A-4D1C-885B-B6A41EB6E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altLang="cs-CZ"/>
              <a:t>Výsledky testu</a:t>
            </a:r>
          </a:p>
        </p:txBody>
      </p:sp>
      <p:graphicFrame>
        <p:nvGraphicFramePr>
          <p:cNvPr id="44181" name="Group 149">
            <a:extLst>
              <a:ext uri="{FF2B5EF4-FFF2-40B4-BE49-F238E27FC236}">
                <a16:creationId xmlns:a16="http://schemas.microsoft.com/office/drawing/2014/main" id="{DEFC13B1-D104-46B0-80A2-608AB1F8C3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5613" y="1598613"/>
          <a:ext cx="8226425" cy="4497387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94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0090E5"/>
            </a:gs>
            <a:gs pos="100000">
              <a:srgbClr val="383853"/>
            </a:gs>
          </a:gsLst>
          <a:lin ang="8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8D3DDC-160F-4961-9489-CFA71D6A9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altLang="cs-CZ"/>
              <a:t>Kinematika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197BB21-ED0A-4587-BE62-A08DA25C0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6425" cy="4133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cs-CZ" altLang="cs-CZ" sz="1800"/>
          </a:p>
          <a:p>
            <a:pPr eaLnBrk="1" hangingPunct="1">
              <a:defRPr/>
            </a:pPr>
            <a:r>
              <a:rPr lang="cs-CZ" altLang="cs-CZ" sz="1800"/>
              <a:t>Z řeckého kineó (= pohybuji)</a:t>
            </a:r>
          </a:p>
          <a:p>
            <a:pPr eaLnBrk="1" hangingPunct="1">
              <a:defRPr/>
            </a:pPr>
            <a:r>
              <a:rPr lang="cs-CZ" altLang="cs-CZ" sz="1800"/>
              <a:t>Základy kinematiky položil italský učenec Galileo Galilei (1564 – 1642)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cs-CZ" altLang="cs-CZ" sz="180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cs-CZ" altLang="cs-CZ" sz="180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cs-CZ" altLang="cs-CZ" sz="2400"/>
              <a:t>= Část mechaniky, která popisuje pohyb těles – neuvažujeme síly, které tento pohyb způsobují nebo ovlivňují, kinematika odpovídá jen na otázku, JAK se tělesa pohybují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64A6248-AC3D-4A93-BF07-E3FBFF3B3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404813"/>
            <a:ext cx="8226425" cy="792162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cs-CZ"/>
              <a:t>Hmotný bod (HB)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035513B-693F-4456-BDD5-84682AD34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6425" cy="1398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cs-CZ" altLang="cs-CZ" sz="2400"/>
              <a:t>HB je myšlený bodový objekt o stejné hmotnosti, jakou má těleso (tvar a rozměry jsou v uvažovaném ději zanedbatelné)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2400"/>
              <a:t>HB umisťujeme do těžiště tělesa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73015A73-9D59-4C08-8070-2F40971CE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852738"/>
            <a:ext cx="7561262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cs-CZ" altLang="cs-CZ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Vztažná soustava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E15B0485-27FB-4C62-BE91-995599286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44900"/>
            <a:ext cx="8281988" cy="26479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altLang="cs-CZ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Vztažné těleso</a:t>
            </a:r>
            <a:r>
              <a:rPr lang="cs-CZ" altLang="cs-CZ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= těleso, k němuž vztahujeme pohyb (klid) zkoumaného tělesa</a:t>
            </a:r>
          </a:p>
          <a:p>
            <a:pPr eaLnBrk="1" hangingPunct="1">
              <a:defRPr/>
            </a:pPr>
            <a:r>
              <a:rPr lang="cs-CZ" altLang="cs-CZ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Vztažný bod</a:t>
            </a:r>
            <a:r>
              <a:rPr lang="cs-CZ" altLang="cs-CZ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= bod na vztažném tělese pro přesnější popis polohy HB</a:t>
            </a:r>
          </a:p>
          <a:p>
            <a:pPr eaLnBrk="1" hangingPunct="1">
              <a:defRPr/>
            </a:pPr>
            <a:r>
              <a:rPr lang="cs-CZ" altLang="cs-CZ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Vztažná soustava</a:t>
            </a:r>
            <a:r>
              <a:rPr lang="cs-CZ" altLang="cs-CZ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= soustava těles, ke kterým vztahujeme pohyb (klid) sledovaného tělesa (nejčastěji volíme povrch Země nebo tělesa pevně spojená s povrchem Země)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DA61F851-281D-4C01-BA71-7671781EE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6425" cy="792163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cs-CZ"/>
              <a:t>Poloha HB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4BB1B62-270E-4516-8E54-DC239CB1074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3563938" cy="893763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2000" u="sng"/>
              <a:t>a) Kartézské soustavy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2000" u="sng"/>
              <a:t>souřadnic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6C967883-9042-46CC-A109-FCB9CB2CA18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851275" y="1557338"/>
            <a:ext cx="5118100" cy="244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2000" u="sng"/>
              <a:t>b) Polohového vektoru </a:t>
            </a:r>
            <a:r>
              <a:rPr lang="cs-CZ" altLang="cs-CZ" sz="2000" b="1" u="sng"/>
              <a:t>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cs-CZ" altLang="cs-CZ" sz="1800"/>
              <a:t>Znázorňujeme orientovanou úsečkou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cs-CZ" altLang="cs-CZ" sz="1800"/>
              <a:t>Počáteční bod se umisťuje do počátku souřadnicového systému a koncový bod do uvažovaného HB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cs-CZ" altLang="cs-CZ" sz="1800"/>
              <a:t>Jeho souřadnice jsou totožné se souřadnicemi HB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cs-CZ" altLang="cs-CZ" sz="1800"/>
              <a:t>Velikost polohového vektoru |</a:t>
            </a:r>
            <a:r>
              <a:rPr lang="cs-CZ" altLang="cs-CZ" sz="1800" b="1"/>
              <a:t>r</a:t>
            </a:r>
            <a:r>
              <a:rPr lang="cs-CZ" altLang="cs-CZ" sz="1800"/>
              <a:t>| :</a:t>
            </a:r>
          </a:p>
        </p:txBody>
      </p:sp>
      <p:sp>
        <p:nvSpPr>
          <p:cNvPr id="18437" name="Text Box 7">
            <a:extLst>
              <a:ext uri="{FF2B5EF4-FFF2-40B4-BE49-F238E27FC236}">
                <a16:creationId xmlns:a16="http://schemas.microsoft.com/office/drawing/2014/main" id="{C9B43EE0-3AEF-4654-8193-0307CB70E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315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800"/>
              <a:t>Polohu HB určujeme pomocí:</a:t>
            </a:r>
          </a:p>
        </p:txBody>
      </p:sp>
      <p:graphicFrame>
        <p:nvGraphicFramePr>
          <p:cNvPr id="18438" name="Object 8">
            <a:extLst>
              <a:ext uri="{FF2B5EF4-FFF2-40B4-BE49-F238E27FC236}">
                <a16:creationId xmlns:a16="http://schemas.microsoft.com/office/drawing/2014/main" id="{DF9BEFD7-E61D-4511-8AF7-AE0ABEEEB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852738"/>
          <a:ext cx="2735263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Rastrový obrázek" r:id="rId3" imgW="2305372" imgH="2066667" progId="Paint.Picture">
                  <p:embed/>
                </p:oleObj>
              </mc:Choice>
              <mc:Fallback>
                <p:oleObj name="Rastrový obrázek" r:id="rId3" imgW="2305372" imgH="2066667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52738"/>
                        <a:ext cx="2735263" cy="245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9">
            <a:extLst>
              <a:ext uri="{FF2B5EF4-FFF2-40B4-BE49-F238E27FC236}">
                <a16:creationId xmlns:a16="http://schemas.microsoft.com/office/drawing/2014/main" id="{416D2879-0608-420B-9B33-7CCD30D9F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5538" y="3925888"/>
          <a:ext cx="271938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Rovnice" r:id="rId5" imgW="1104900" imgH="279400" progId="Equation.3">
                  <p:embed/>
                </p:oleObj>
              </mc:Choice>
              <mc:Fallback>
                <p:oleObj name="Rovnice" r:id="rId5" imgW="1104900" imgH="279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3925888"/>
                        <a:ext cx="2719387" cy="6556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0">
            <a:extLst>
              <a:ext uri="{FF2B5EF4-FFF2-40B4-BE49-F238E27FC236}">
                <a16:creationId xmlns:a16="http://schemas.microsoft.com/office/drawing/2014/main" id="{97DEB5C5-6BBD-4F51-9337-04F6898121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4217988"/>
          <a:ext cx="2570163" cy="244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Rastrový obrázek" r:id="rId7" imgW="2238687" imgH="2133898" progId="Paint.Picture">
                  <p:embed/>
                </p:oleObj>
              </mc:Choice>
              <mc:Fallback>
                <p:oleObj name="Rastrový obrázek" r:id="rId7" imgW="2238687" imgH="2133898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217988"/>
                        <a:ext cx="2570163" cy="244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39B31AD-FBFA-450E-858A-2B67D6259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altLang="cs-CZ"/>
              <a:t>Trajektorie a dráha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7C29808-5E4A-4060-A675-4B93C85A0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6425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2400" u="sng" dirty="0"/>
              <a:t>Trajektorie HB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cs-CZ" altLang="cs-CZ" sz="2400" dirty="0"/>
              <a:t>Křivka, kterou HB při svém pohybu opisuje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cs-CZ" altLang="cs-CZ" sz="2400" dirty="0"/>
              <a:t>Je to množina bodů v prostoru, kterými HB při svém pohybu prochází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cs-CZ" altLang="cs-CZ" sz="2400" dirty="0"/>
              <a:t>Podle tvaru trajektorie rozlišujeme pohyb přímočarý a křivočarý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cs-CZ" altLang="cs-CZ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2400" u="sng" dirty="0"/>
              <a:t>Dráha HB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cs-CZ" altLang="cs-CZ" sz="2400" dirty="0"/>
              <a:t>Délka trajektorie, kterou HB opíše za určitou dobu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cs-CZ" altLang="cs-CZ" sz="2400" dirty="0"/>
              <a:t>Je to skalární veličina, kterou označujeme </a:t>
            </a:r>
            <a:r>
              <a:rPr lang="cs-CZ" altLang="cs-CZ" sz="2400" b="1" dirty="0"/>
              <a:t>s</a:t>
            </a:r>
            <a:r>
              <a:rPr lang="cs-CZ" altLang="cs-CZ" sz="2400" dirty="0"/>
              <a:t> a základní jednotkou je 1m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E5A7BBF-4568-4BE0-BCEE-555A9A410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cs-CZ" altLang="cs-CZ"/>
              <a:t>Průměrná rychlost v</a:t>
            </a:r>
            <a:r>
              <a:rPr lang="cs-CZ" altLang="cs-CZ" baseline="-25000"/>
              <a:t>p</a:t>
            </a:r>
            <a:r>
              <a:rPr lang="cs-CZ" altLang="cs-CZ"/>
              <a:t>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1D890A6-38F9-474C-BB0F-6D11A8B46A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598613"/>
            <a:ext cx="8148637" cy="3125787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cs-CZ" sz="2400" dirty="0"/>
              <a:t>Je skalár, který je definován jako podíl dráhy </a:t>
            </a:r>
            <a:r>
              <a:rPr lang="cs-CZ" altLang="cs-CZ" sz="2400" i="1" u="sng" dirty="0"/>
              <a:t>s</a:t>
            </a:r>
            <a:r>
              <a:rPr lang="cs-CZ" altLang="cs-CZ" sz="2400" dirty="0"/>
              <a:t> a doby </a:t>
            </a:r>
            <a:r>
              <a:rPr lang="cs-CZ" altLang="cs-CZ" sz="2400" i="1" u="sng" dirty="0"/>
              <a:t>t</a:t>
            </a:r>
            <a:r>
              <a:rPr lang="cs-CZ" altLang="cs-CZ" sz="2400" dirty="0"/>
              <a:t>, za kterou HB tuto dráhu urazí:</a:t>
            </a:r>
          </a:p>
          <a:p>
            <a:pPr eaLnBrk="1" hangingPunct="1">
              <a:defRPr/>
            </a:pPr>
            <a:endParaRPr lang="cs-CZ" altLang="cs-CZ" sz="2400" dirty="0"/>
          </a:p>
          <a:p>
            <a:pPr eaLnBrk="1" hangingPunct="1">
              <a:defRPr/>
            </a:pPr>
            <a:r>
              <a:rPr lang="cs-CZ" altLang="cs-CZ" sz="2400" dirty="0"/>
              <a:t>Hlavní jednotka: m . s</a:t>
            </a:r>
            <a:r>
              <a:rPr lang="cs-CZ" altLang="cs-CZ" sz="24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cs-CZ" altLang="cs-CZ" sz="2400" baseline="30000" dirty="0"/>
              <a:t>	</a:t>
            </a:r>
            <a:r>
              <a:rPr lang="cs-CZ" altLang="cs-CZ" sz="2400" dirty="0"/>
              <a:t>(u dopravních prostředků: km . h</a:t>
            </a:r>
            <a:r>
              <a:rPr lang="cs-CZ" altLang="cs-CZ" sz="2400" baseline="30000" dirty="0"/>
              <a:t>-1</a:t>
            </a:r>
            <a:r>
              <a:rPr lang="cs-CZ" altLang="cs-CZ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cs-CZ" altLang="cs-CZ" sz="2400" dirty="0"/>
              <a:t>		</a:t>
            </a:r>
            <a:r>
              <a:rPr lang="cs-CZ" altLang="cs-CZ" sz="2400" u="sng" dirty="0"/>
              <a:t>1 m . s</a:t>
            </a:r>
            <a:r>
              <a:rPr lang="cs-CZ" altLang="cs-CZ" sz="2400" u="sng" baseline="30000" dirty="0"/>
              <a:t>-1 </a:t>
            </a:r>
            <a:r>
              <a:rPr lang="cs-CZ" altLang="cs-CZ" sz="2400" u="sng" dirty="0"/>
              <a:t>= 3,6 km . h</a:t>
            </a:r>
            <a:r>
              <a:rPr lang="cs-CZ" altLang="cs-CZ" sz="2400" u="sng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cs-CZ" altLang="cs-CZ" sz="2400" u="sng" baseline="30000" dirty="0"/>
          </a:p>
          <a:p>
            <a:pPr eaLnBrk="1" hangingPunct="1">
              <a:defRPr/>
            </a:pPr>
            <a:r>
              <a:rPr lang="cs-CZ" altLang="cs-CZ" sz="2400" dirty="0"/>
              <a:t>Vztah k určení </a:t>
            </a:r>
            <a:r>
              <a:rPr lang="cs-CZ" altLang="cs-CZ" sz="2400" dirty="0" err="1"/>
              <a:t>v</a:t>
            </a:r>
            <a:r>
              <a:rPr lang="cs-CZ" altLang="cs-CZ" sz="2400" baseline="-25000" dirty="0" err="1"/>
              <a:t>p</a:t>
            </a:r>
            <a:r>
              <a:rPr lang="cs-CZ" altLang="cs-CZ" sz="2400" b="1" baseline="-25000" dirty="0"/>
              <a:t> </a:t>
            </a:r>
            <a:r>
              <a:rPr lang="cs-CZ" altLang="cs-CZ" sz="2400" dirty="0"/>
              <a:t>na celé trajektorii (známe-li s</a:t>
            </a:r>
            <a:r>
              <a:rPr lang="cs-CZ" altLang="cs-CZ" sz="2400" baseline="-25000" dirty="0"/>
              <a:t>1</a:t>
            </a:r>
            <a:r>
              <a:rPr lang="cs-CZ" altLang="cs-CZ" sz="2400" dirty="0"/>
              <a:t>, s</a:t>
            </a:r>
            <a:r>
              <a:rPr lang="cs-CZ" altLang="cs-CZ" sz="2400" baseline="-25000" dirty="0"/>
              <a:t>2</a:t>
            </a:r>
            <a:r>
              <a:rPr lang="cs-CZ" altLang="cs-CZ" sz="2400" dirty="0"/>
              <a:t>, …):</a:t>
            </a: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05A83F29-1B67-45B6-ABC3-39BB183075A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8175" y="5084763"/>
          <a:ext cx="50419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Rovnice" r:id="rId3" imgW="2108200" imgH="431800" progId="Equation.3">
                  <p:embed/>
                </p:oleObj>
              </mc:Choice>
              <mc:Fallback>
                <p:oleObj name="Rovnice" r:id="rId3" imgW="2108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84763"/>
                        <a:ext cx="5041900" cy="10334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0">
            <a:extLst>
              <a:ext uri="{FF2B5EF4-FFF2-40B4-BE49-F238E27FC236}">
                <a16:creationId xmlns:a16="http://schemas.microsoft.com/office/drawing/2014/main" id="{3B8FA72E-F7C7-46EF-8514-51962A636CB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08625" y="2060575"/>
          <a:ext cx="122396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Rovnice" r:id="rId5" imgW="431613" imgH="393529" progId="Equation.3">
                  <p:embed/>
                </p:oleObj>
              </mc:Choice>
              <mc:Fallback>
                <p:oleObj name="Rovnice" r:id="rId5" imgW="431613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060575"/>
                        <a:ext cx="1223963" cy="11160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2F5B1B3-29B8-4846-BD1E-BE658A952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30175"/>
            <a:ext cx="8226425" cy="1143000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cs-CZ" dirty="0"/>
              <a:t>Okamžitá rychlost </a:t>
            </a:r>
            <a:r>
              <a:rPr lang="cs-CZ" altLang="cs-CZ" b="1" dirty="0"/>
              <a:t>v</a:t>
            </a:r>
            <a:endParaRPr lang="cs-CZ" altLang="cs-CZ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ACEAAD2-DF3A-48D4-B265-8DAFAAD04D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92200"/>
            <a:ext cx="8077200" cy="21605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cs-CZ" altLang="cs-CZ" sz="2400" dirty="0"/>
              <a:t>V daném bodě a v daném čase je definována jako průměrná rychlost ve velmi malém časovém intervalu a na velmi malém úseku trajektorie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cs-CZ" altLang="cs-CZ" sz="2400" dirty="0"/>
              <a:t>V daném bodě je to vektor, který leží v tečně v uvažovaném bodě této trajektorie a jeho směr je určen směrem pohybu</a:t>
            </a:r>
          </a:p>
        </p:txBody>
      </p:sp>
      <p:graphicFrame>
        <p:nvGraphicFramePr>
          <p:cNvPr id="21508" name="Object 10">
            <a:extLst>
              <a:ext uri="{FF2B5EF4-FFF2-40B4-BE49-F238E27FC236}">
                <a16:creationId xmlns:a16="http://schemas.microsoft.com/office/drawing/2014/main" id="{2F677E90-41EA-407D-B87E-1B3EA81AE4A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69063" y="4205288"/>
          <a:ext cx="11715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Rovnice" r:id="rId3" imgW="457002" imgH="444307" progId="Equation.3">
                  <p:embed/>
                </p:oleObj>
              </mc:Choice>
              <mc:Fallback>
                <p:oleObj name="Rovnice" r:id="rId3" imgW="457002" imgH="444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3" y="4205288"/>
                        <a:ext cx="1171575" cy="11366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>
            <a:extLst>
              <a:ext uri="{FF2B5EF4-FFF2-40B4-BE49-F238E27FC236}">
                <a16:creationId xmlns:a16="http://schemas.microsoft.com/office/drawing/2014/main" id="{6E5327C6-3E34-4208-9A5E-5C9771648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336925"/>
            <a:ext cx="850265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altLang="cs-CZ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Změna polohového vektoru </a:t>
            </a:r>
            <a:r>
              <a:rPr lang="cs-CZ" altLang="cs-CZ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Δ</a:t>
            </a:r>
            <a:r>
              <a:rPr lang="cs-CZ" altLang="cs-CZ" sz="20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cs-CZ" altLang="cs-CZ" sz="2000" b="1" dirty="0"/>
              <a:t> </a:t>
            </a:r>
            <a:r>
              <a:rPr lang="cs-CZ" altLang="cs-CZ" sz="2000" dirty="0"/>
              <a:t>(k níž dojde při pohybu HB za dobu </a:t>
            </a:r>
            <a:r>
              <a:rPr lang="cs-CZ" altLang="cs-CZ" sz="2000" dirty="0" err="1"/>
              <a:t>Δt</a:t>
            </a:r>
            <a:r>
              <a:rPr lang="cs-CZ" altLang="cs-CZ" sz="2000" dirty="0"/>
              <a:t>, je dána rozdílem obou polohových vektorů :</a:t>
            </a:r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D985EC73-1FFB-446C-89B6-B0D9CD3E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732213"/>
            <a:ext cx="1389063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800">
                <a:solidFill>
                  <a:srgbClr val="000000"/>
                </a:solidFill>
              </a:rPr>
              <a:t>Δ</a:t>
            </a:r>
            <a:r>
              <a:rPr lang="cs-CZ" altLang="cs-CZ" sz="1800" b="1">
                <a:solidFill>
                  <a:srgbClr val="000000"/>
                </a:solidFill>
              </a:rPr>
              <a:t>r</a:t>
            </a:r>
            <a:r>
              <a:rPr lang="cs-CZ" altLang="cs-CZ" sz="1800">
                <a:solidFill>
                  <a:srgbClr val="000000"/>
                </a:solidFill>
              </a:rPr>
              <a:t> = </a:t>
            </a:r>
            <a:r>
              <a:rPr lang="cs-CZ" altLang="cs-CZ" sz="1800" b="1">
                <a:solidFill>
                  <a:srgbClr val="000000"/>
                </a:solidFill>
              </a:rPr>
              <a:t>r´</a:t>
            </a:r>
            <a:r>
              <a:rPr lang="cs-CZ" altLang="cs-CZ" sz="1800">
                <a:solidFill>
                  <a:srgbClr val="000000"/>
                </a:solidFill>
              </a:rPr>
              <a:t> – </a:t>
            </a:r>
            <a:r>
              <a:rPr lang="cs-CZ" altLang="cs-CZ" sz="1800" b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792F8047-F871-4F3F-9998-DD5CF272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313238"/>
            <a:ext cx="5183187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altLang="cs-CZ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Okamžitou rychlost HB definujeme vztahem</a:t>
            </a:r>
            <a:r>
              <a:rPr lang="cs-CZ" altLang="cs-CZ" sz="2000" dirty="0"/>
              <a:t>:</a:t>
            </a:r>
          </a:p>
          <a:p>
            <a:pPr eaLnBrk="1" hangingPunct="1">
              <a:defRPr/>
            </a:pPr>
            <a:r>
              <a:rPr lang="cs-CZ" altLang="cs-CZ" sz="2000" dirty="0"/>
              <a:t>(kde </a:t>
            </a:r>
            <a:r>
              <a:rPr lang="cs-CZ" altLang="cs-CZ" sz="2000" dirty="0" err="1"/>
              <a:t>Δt</a:t>
            </a:r>
            <a:r>
              <a:rPr lang="cs-CZ" altLang="cs-CZ" sz="2000" dirty="0"/>
              <a:t> je velmi malé)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D390B151-AEC6-49B3-8850-FE241547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16563"/>
            <a:ext cx="5775325" cy="1016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altLang="cs-CZ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Velikost okamžité rychlosti definujeme vztahem:</a:t>
            </a:r>
          </a:p>
          <a:p>
            <a:pPr eaLnBrk="1" hangingPunct="1">
              <a:defRPr/>
            </a:pPr>
            <a:r>
              <a:rPr lang="cs-CZ" altLang="cs-CZ" sz="2000" dirty="0"/>
              <a:t>(kde </a:t>
            </a:r>
            <a:r>
              <a:rPr lang="cs-CZ" altLang="cs-CZ" sz="2000" dirty="0" err="1"/>
              <a:t>Δt</a:t>
            </a:r>
            <a:r>
              <a:rPr lang="cs-CZ" altLang="cs-CZ" sz="2000" dirty="0"/>
              <a:t> je velmi malé a výraz </a:t>
            </a:r>
            <a:r>
              <a:rPr lang="cs-CZ" altLang="cs-CZ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|</a:t>
            </a:r>
            <a:r>
              <a:rPr lang="cs-CZ" altLang="cs-CZ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cs-CZ" altLang="cs-CZ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|</a:t>
            </a:r>
            <a:r>
              <a:rPr lang="cs-CZ" altLang="cs-CZ" sz="2000" dirty="0"/>
              <a:t> vyjadřuje velikost</a:t>
            </a:r>
          </a:p>
          <a:p>
            <a:pPr eaLnBrk="1" hangingPunct="1">
              <a:defRPr/>
            </a:pPr>
            <a:r>
              <a:rPr lang="cs-CZ" altLang="cs-CZ" sz="2000" dirty="0"/>
              <a:t>změny polohového vektoru během ↓ </a:t>
            </a:r>
            <a:r>
              <a:rPr lang="cs-CZ" altLang="cs-CZ" sz="2000" dirty="0" err="1"/>
              <a:t>Δt</a:t>
            </a:r>
            <a:r>
              <a:rPr lang="cs-CZ" altLang="cs-CZ" sz="2000" dirty="0"/>
              <a:t> )</a:t>
            </a:r>
          </a:p>
        </p:txBody>
      </p:sp>
      <p:graphicFrame>
        <p:nvGraphicFramePr>
          <p:cNvPr id="21513" name="Object 18">
            <a:extLst>
              <a:ext uri="{FF2B5EF4-FFF2-40B4-BE49-F238E27FC236}">
                <a16:creationId xmlns:a16="http://schemas.microsoft.com/office/drawing/2014/main" id="{095D532C-B318-402E-A922-76B25F187C1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69063" y="5567363"/>
          <a:ext cx="16573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Rovnice" r:id="rId5" imgW="774364" imgH="507780" progId="Equation.3">
                  <p:embed/>
                </p:oleObj>
              </mc:Choice>
              <mc:Fallback>
                <p:oleObj name="Rovnice" r:id="rId5" imgW="774364" imgH="5077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3" y="5567363"/>
                        <a:ext cx="1657350" cy="1085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>
            <a:extLst>
              <a:ext uri="{FF2B5EF4-FFF2-40B4-BE49-F238E27FC236}">
                <a16:creationId xmlns:a16="http://schemas.microsoft.com/office/drawing/2014/main" id="{F63B0893-3024-4FC2-A9AC-C7AE905CA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26988"/>
            <a:ext cx="8226425" cy="1143000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cs-CZ" dirty="0"/>
              <a:t>Zrychlení HB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2473166E-3F62-4F9C-B33C-6C863A63BD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187450"/>
            <a:ext cx="7932738" cy="7508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cs-CZ" altLang="cs-CZ" sz="2000" dirty="0"/>
              <a:t>Zrychlení </a:t>
            </a:r>
            <a:r>
              <a:rPr lang="cs-CZ" altLang="cs-CZ" sz="2000" b="1" dirty="0"/>
              <a:t>a</a:t>
            </a:r>
            <a:r>
              <a:rPr lang="cs-CZ" altLang="cs-CZ" sz="2000" dirty="0"/>
              <a:t> je vektor, který se týká časové změny vektoru rychlosti, tj. změny velikosti i směru vektoru rychlosti</a:t>
            </a:r>
          </a:p>
        </p:txBody>
      </p:sp>
      <p:graphicFrame>
        <p:nvGraphicFramePr>
          <p:cNvPr id="22532" name="Object 12">
            <a:extLst>
              <a:ext uri="{FF2B5EF4-FFF2-40B4-BE49-F238E27FC236}">
                <a16:creationId xmlns:a16="http://schemas.microsoft.com/office/drawing/2014/main" id="{CB3794CC-4FE8-4811-8C88-35FF2F809FA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00788" y="1849438"/>
          <a:ext cx="1433512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Rovnice" r:id="rId3" imgW="469696" imgH="444307" progId="Equation.3">
                  <p:embed/>
                </p:oleObj>
              </mc:Choice>
              <mc:Fallback>
                <p:oleObj name="Rovnice" r:id="rId3" imgW="469696" imgH="44430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849438"/>
                        <a:ext cx="1433512" cy="13541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>
            <a:extLst>
              <a:ext uri="{FF2B5EF4-FFF2-40B4-BE49-F238E27FC236}">
                <a16:creationId xmlns:a16="http://schemas.microsoft.com/office/drawing/2014/main" id="{5934A7E1-2ED6-4740-AA98-B5A8DA439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052638"/>
            <a:ext cx="499745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altLang="cs-CZ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Zrychlení </a:t>
            </a:r>
            <a:r>
              <a:rPr lang="cs-CZ" altLang="cs-CZ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cs-CZ" altLang="cs-CZ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v čase </a:t>
            </a:r>
            <a:r>
              <a:rPr lang="cs-CZ" altLang="cs-CZ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Δt</a:t>
            </a:r>
            <a:r>
              <a:rPr lang="cs-CZ" altLang="cs-CZ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definujeme vztahem:</a:t>
            </a:r>
          </a:p>
          <a:p>
            <a:pPr eaLnBrk="1" hangingPunct="1">
              <a:defRPr/>
            </a:pPr>
            <a:r>
              <a:rPr lang="cs-CZ" altLang="cs-CZ" sz="2000" dirty="0"/>
              <a:t>(kde </a:t>
            </a:r>
            <a:r>
              <a:rPr lang="cs-CZ" altLang="cs-CZ" sz="2000" dirty="0" err="1"/>
              <a:t>Δt</a:t>
            </a:r>
            <a:r>
              <a:rPr lang="cs-CZ" altLang="cs-CZ" sz="2000" dirty="0"/>
              <a:t> je velmi malé)</a:t>
            </a:r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C8E4CF1B-F08F-4528-BF55-B48F43609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330575"/>
            <a:ext cx="5710238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altLang="cs-CZ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Velikost zrychlení v čase </a:t>
            </a:r>
            <a:r>
              <a:rPr lang="cs-CZ" altLang="cs-CZ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Δt</a:t>
            </a:r>
            <a:r>
              <a:rPr lang="cs-CZ" altLang="cs-CZ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definujeme vztahem:</a:t>
            </a: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C093BB82-C7C6-4B7B-9C8F-D2CDB717F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116388"/>
            <a:ext cx="4233862" cy="523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altLang="cs-CZ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Jednotka zrychlení</a:t>
            </a:r>
            <a:r>
              <a:rPr lang="cs-CZ" altLang="cs-CZ" sz="2800" dirty="0">
                <a:solidFill>
                  <a:srgbClr val="000000"/>
                </a:solidFill>
              </a:rPr>
              <a:t>: </a:t>
            </a:r>
            <a:r>
              <a:rPr lang="cs-CZ" altLang="cs-CZ" sz="2800" b="1" dirty="0">
                <a:solidFill>
                  <a:srgbClr val="000000"/>
                </a:solidFill>
              </a:rPr>
              <a:t>m/s</a:t>
            </a:r>
            <a:r>
              <a:rPr lang="cs-CZ" altLang="cs-CZ" sz="2800" b="1" baseline="30000" dirty="0">
                <a:solidFill>
                  <a:srgbClr val="000000"/>
                </a:solidFill>
              </a:rPr>
              <a:t>2</a:t>
            </a:r>
            <a:endParaRPr lang="cs-CZ" altLang="cs-CZ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22536" name="Object 14">
            <a:extLst>
              <a:ext uri="{FF2B5EF4-FFF2-40B4-BE49-F238E27FC236}">
                <a16:creationId xmlns:a16="http://schemas.microsoft.com/office/drawing/2014/main" id="{7F19C2F9-A452-4647-85AA-A664348C0C5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00788" y="3462338"/>
          <a:ext cx="178593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Rovnice" r:id="rId5" imgW="800100" imgH="508000" progId="Equation.3">
                  <p:embed/>
                </p:oleObj>
              </mc:Choice>
              <mc:Fallback>
                <p:oleObj name="Rovnice" r:id="rId5" imgW="800100" imgH="508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462338"/>
                        <a:ext cx="1785937" cy="11334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Text Box 16">
            <a:extLst>
              <a:ext uri="{FF2B5EF4-FFF2-40B4-BE49-F238E27FC236}">
                <a16:creationId xmlns:a16="http://schemas.microsoft.com/office/drawing/2014/main" id="{2A161BC8-2E81-4D5C-A10F-21D3B1FAD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4633913"/>
            <a:ext cx="8102600" cy="15700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cs-CZ" altLang="cs-CZ" sz="2400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cs-CZ" altLang="cs-CZ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Pohyb zrychlený</a:t>
            </a:r>
            <a:r>
              <a:rPr lang="cs-CZ" altLang="cs-CZ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– vektor zrychlení má stejný směr jako vektor rychlosti</a:t>
            </a:r>
          </a:p>
          <a:p>
            <a:pPr eaLnBrk="1" hangingPunct="1">
              <a:defRPr/>
            </a:pPr>
            <a:r>
              <a:rPr lang="cs-CZ" altLang="cs-CZ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Pohyb zpomalený</a:t>
            </a:r>
            <a:r>
              <a:rPr lang="cs-CZ" altLang="cs-CZ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– vektor zrychlení má opačný směr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>
            <a:extLst>
              <a:ext uri="{FF2B5EF4-FFF2-40B4-BE49-F238E27FC236}">
                <a16:creationId xmlns:a16="http://schemas.microsoft.com/office/drawing/2014/main" id="{EF8A28E7-DBBC-485F-9790-BCFED33B3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26988"/>
            <a:ext cx="8226425" cy="1143000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cs-CZ" dirty="0"/>
              <a:t>Tečné a normálové zrychlení</a:t>
            </a:r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70BB0D68-B50F-47EC-97DF-1CBDADC0A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1028700"/>
            <a:ext cx="8424863" cy="18827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cs-CZ" altLang="cs-CZ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 křivočarého pohybu je vhodné rozložit vektor okamžitého zrychlení do dvou navzájem kolmých směrů (směr tečny a normály):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cs-CZ" altLang="cs-CZ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Tečné zrychlení </a:t>
            </a:r>
            <a:r>
              <a:rPr lang="cs-CZ" altLang="cs-CZ" sz="20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cs-CZ" altLang="cs-CZ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cs-CZ" altLang="cs-CZ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– jeho velikost vyjadřuje změnu velikosti rychlosti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cs-CZ" altLang="cs-CZ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Normálové zrychlení </a:t>
            </a:r>
            <a:r>
              <a:rPr lang="cs-CZ" altLang="cs-CZ" sz="20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cs-CZ" altLang="cs-CZ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cs-CZ" altLang="cs-CZ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– jeho velikost vyjadřuje změnu směru rychlosti</a:t>
            </a:r>
          </a:p>
        </p:txBody>
      </p:sp>
      <p:pic>
        <p:nvPicPr>
          <p:cNvPr id="23556" name="Obrázek 5">
            <a:extLst>
              <a:ext uri="{FF2B5EF4-FFF2-40B4-BE49-F238E27FC236}">
                <a16:creationId xmlns:a16="http://schemas.microsoft.com/office/drawing/2014/main" id="{C8C66B3E-A80F-4E8F-8E54-4C8BA1F31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068638"/>
            <a:ext cx="5472112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zející mřížka">
  <a:themeElements>
    <a:clrScheme name="Mizející mřížka 4">
      <a:dk1>
        <a:srgbClr val="6B6B99"/>
      </a:dk1>
      <a:lt1>
        <a:srgbClr val="EAEAEA"/>
      </a:lt1>
      <a:dk2>
        <a:srgbClr val="666699"/>
      </a:dk2>
      <a:lt2>
        <a:srgbClr val="CCECFF"/>
      </a:lt2>
      <a:accent1>
        <a:srgbClr val="00CC66"/>
      </a:accent1>
      <a:accent2>
        <a:srgbClr val="54547A"/>
      </a:accent2>
      <a:accent3>
        <a:srgbClr val="B8B8CA"/>
      </a:accent3>
      <a:accent4>
        <a:srgbClr val="C8C8C8"/>
      </a:accent4>
      <a:accent5>
        <a:srgbClr val="AAE2B8"/>
      </a:accent5>
      <a:accent6>
        <a:srgbClr val="4B4B6E"/>
      </a:accent6>
      <a:hlink>
        <a:srgbClr val="65B2FF"/>
      </a:hlink>
      <a:folHlink>
        <a:srgbClr val="9900FF"/>
      </a:folHlink>
    </a:clrScheme>
    <a:fontScheme name="Mizející mřížk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izející mřížka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zející mřížka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zející mřížka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zející mřížka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zející mřížka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zející mřížka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zející mřížka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zející mřížka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zející mřížka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029D676B9D1C4798C3BBA666D53DC7" ma:contentTypeVersion="2" ma:contentTypeDescription="Vytvoří nový dokument" ma:contentTypeScope="" ma:versionID="2ec7d4338286116a7108ffd3046ce9c2">
  <xsd:schema xmlns:xsd="http://www.w3.org/2001/XMLSchema" xmlns:xs="http://www.w3.org/2001/XMLSchema" xmlns:p="http://schemas.microsoft.com/office/2006/metadata/properties" xmlns:ns2="637e16eb-cdde-42ec-81f6-f3f58260f60b" targetNamespace="http://schemas.microsoft.com/office/2006/metadata/properties" ma:root="true" ma:fieldsID="55472e9d06ae859efc95dbe7ab0120db" ns2:_="">
    <xsd:import namespace="637e16eb-cdde-42ec-81f6-f3f58260f6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7e16eb-cdde-42ec-81f6-f3f58260f6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0AC1AB-9F6D-4846-9AFC-59C5A7DED194}"/>
</file>

<file path=customXml/itemProps2.xml><?xml version="1.0" encoding="utf-8"?>
<ds:datastoreItem xmlns:ds="http://schemas.openxmlformats.org/officeDocument/2006/customXml" ds:itemID="{A0D545A9-095C-4DFE-BF09-6C9FAC2767EC}"/>
</file>

<file path=customXml/itemProps3.xml><?xml version="1.0" encoding="utf-8"?>
<ds:datastoreItem xmlns:ds="http://schemas.openxmlformats.org/officeDocument/2006/customXml" ds:itemID="{8FD403CB-1A5B-494B-B2C7-9C1392CBE4B1}"/>
</file>

<file path=docProps/app.xml><?xml version="1.0" encoding="utf-8"?>
<Properties xmlns="http://schemas.openxmlformats.org/officeDocument/2006/extended-properties" xmlns:vt="http://schemas.openxmlformats.org/officeDocument/2006/docPropsVTypes">
  <Template>Fading Grid</Template>
  <TotalTime>258</TotalTime>
  <Words>1206</Words>
  <Application>Microsoft Office PowerPoint</Application>
  <PresentationFormat>Předvádění na obrazovce (4:3)</PresentationFormat>
  <Paragraphs>136</Paragraphs>
  <Slides>17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Wingdings</vt:lpstr>
      <vt:lpstr>Mizející mřížka</vt:lpstr>
      <vt:lpstr>Rastrový obrázek</vt:lpstr>
      <vt:lpstr>Rovnice</vt:lpstr>
      <vt:lpstr>KINEMATIKA</vt:lpstr>
      <vt:lpstr>Kinematika </vt:lpstr>
      <vt:lpstr>Hmotný bod (HB)</vt:lpstr>
      <vt:lpstr>Poloha HB</vt:lpstr>
      <vt:lpstr>Trajektorie a dráha</vt:lpstr>
      <vt:lpstr>Průměrná rychlost vp </vt:lpstr>
      <vt:lpstr>Okamžitá rychlost v</vt:lpstr>
      <vt:lpstr>Zrychlení HB</vt:lpstr>
      <vt:lpstr>Tečné a normálové zrychlení</vt:lpstr>
      <vt:lpstr>Druhy pohybů těles</vt:lpstr>
      <vt:lpstr>Pohyb rovnoměrný přímočarý</vt:lpstr>
      <vt:lpstr>Rovnoměrně zrychlený (zpomalený) přímočarý pohyb</vt:lpstr>
      <vt:lpstr>Pohyb zrychlený</vt:lpstr>
      <vt:lpstr>Volný pád</vt:lpstr>
      <vt:lpstr>Rovnoměrný pohyb po kružnici</vt:lpstr>
      <vt:lpstr>Test</vt:lpstr>
      <vt:lpstr>Výsledky testu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KINEMATIKA</dc:title>
  <dc:creator>Home</dc:creator>
  <cp:lastModifiedBy>Jiří Kopal</cp:lastModifiedBy>
  <cp:revision>26</cp:revision>
  <dcterms:created xsi:type="dcterms:W3CDTF">2007-10-03T13:12:39Z</dcterms:created>
  <dcterms:modified xsi:type="dcterms:W3CDTF">2020-09-21T07:06:12Z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0x010100E4029D676B9D1C4798C3BBA666D53DC7</vt:lpwstr>
  </property>
</Properties>
</file>