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 bwMode="auto"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 bwMode="auto"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 bwMode="auto"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 bwMode="auto"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 bwMode="auto"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 bwMode="auto"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 bwMode="auto"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 bwMode="auto"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 bwMode="auto"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 bwMode="auto"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 bwMode="auto"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 bwMode="auto"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 bwMode="auto"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 bwMode="auto"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 bwMode="auto"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 bwMode="auto"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 bwMode="auto"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 bwMode="auto"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 bwMode="auto"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 bwMode="auto"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 bwMode="auto"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 bwMode="auto"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 bwMode="auto"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 bwMode="auto"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 bwMode="auto"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 bwMode="auto"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 bwMode="auto"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 bwMode="auto"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 bwMode="auto"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 bwMode="auto"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 bwMode="auto"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 bwMode="auto"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 bwMode="auto"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 bwMode="auto"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 bwMode="auto"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 bwMode="auto"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rmAutofit fontScale="75000"/>
          </a:bodyPr>
          <a:lstStyle/>
          <a:p>
            <a:pPr>
              <a:defRPr/>
            </a:pPr>
            <a:r>
              <a:rPr lang="ru-RU" sz="60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 bwMode="auto"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defRPr/>
            </a:pPr>
            <a:endParaRPr lang="ru-RU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 bwMode="auto"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defRPr/>
            </a:pPr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 bwMode="auto"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  <a:defRPr/>
            </a:pPr>
            <a:fld id="{05299C5C-D496-4BAA-B361-86DA0944A5AB}" type="slidenum">
              <a:rPr lang="ru-RU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/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 fontScale="97000"/>
          </a:bodyPr>
          <a:lstStyle/>
          <a:p>
            <a:pPr>
              <a:defRPr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 bwMode="auto"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defRPr/>
            </a:pPr>
            <a:endParaRPr lang="ru-RU" sz="2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 bwMode="auto"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defRPr/>
            </a:pPr>
            <a:endParaRPr lang="ru-RU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 bwMode="auto"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  <a:defRPr/>
            </a:pPr>
            <a:fld id="{F4509DE9-4268-4A82-96B0-0224EC0A2FD1}" type="slidenum">
              <a:rPr lang="ru-RU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/>
            </a:fld>
            <a:endParaRPr lang="ru-RU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 bwMode="auto">
          <a:xfrm>
            <a:off x="1930679" y="2941321"/>
            <a:ext cx="8330400" cy="1372680"/>
          </a:xfrm>
          <a:prstGeom prst="rect">
            <a:avLst/>
          </a:prstGeom>
          <a:noFill/>
          <a:ln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  <a:defRPr/>
            </a:pPr>
            <a:r>
              <a:rPr lang="ru-RU" sz="32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«Классификация архитектур нейронных сетей прямого распространения»</a:t>
            </a:r>
            <a:br>
              <a:rPr/>
            </a:b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 bwMode="auto">
          <a:xfrm flipH="0" flipV="0">
            <a:off x="164880" y="5060268"/>
            <a:ext cx="8445600" cy="1370872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Студент: </a:t>
            </a:r>
            <a:r>
              <a:rPr lang="ru-RU" sz="24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Кузнецова Анастасия Викторовна ИУ7-51Б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Научный руководитель: </a:t>
            </a:r>
            <a:r>
              <a:rPr lang="ru-RU" sz="24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Кострицкий Александр Сергеевич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endParaRPr lang="ru-RU" sz="240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 bwMode="auto">
          <a:xfrm>
            <a:off x="1384200" y="251640"/>
            <a:ext cx="9423360" cy="1189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Федеральное государственное бюджетное образовательное учреждение высшего образования </a:t>
            </a:r>
            <a:endParaRPr lang="ru-RU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«Московский государственный технический университет имени Н.Э. Баумана </a:t>
            </a:r>
            <a:endParaRPr lang="ru-RU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(национальный исследовательский университет)»</a:t>
            </a:r>
            <a:br>
              <a:rPr/>
            </a:b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(МГТУ им. Н.Э. Баумана) 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85" name="Google Shape;91;p1"/>
          <p:cNvPicPr/>
          <p:nvPr/>
        </p:nvPicPr>
        <p:blipFill>
          <a:blip r:embed="rId2"/>
          <a:stretch/>
        </p:blipFill>
        <p:spPr bwMode="auto">
          <a:xfrm>
            <a:off x="493920" y="251640"/>
            <a:ext cx="850320" cy="1001520"/>
          </a:xfrm>
          <a:prstGeom prst="rect">
            <a:avLst/>
          </a:prstGeom>
          <a:ln>
            <a:noFill/>
          </a:ln>
        </p:spPr>
      </p:pic>
      <p:sp>
        <p:nvSpPr>
          <p:cNvPr id="86" name="TextShape 4"/>
          <p:cNvSpPr txBox="1"/>
          <p:nvPr/>
        </p:nvSpPr>
        <p:spPr bwMode="auto"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  <a:defRPr/>
            </a:pPr>
            <a:fld id="{71B805D6-6E02-4707-9903-70BFFD2D900E}" type="slidenum">
              <a:rPr lang="ru-RU" sz="1600" b="0" strike="noStrike" spc="-1">
                <a:solidFill>
                  <a:srgbClr val="000000"/>
                </a:solidFill>
                <a:latin typeface="Calibri"/>
                <a:ea typeface="Calibri"/>
              </a:rPr>
              <a:t/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788095197" name="TextShape 1"/>
          <p:cNvSpPr txBox="1"/>
          <p:nvPr/>
        </p:nvSpPr>
        <p:spPr bwMode="auto">
          <a:xfrm flipH="0" flipV="0">
            <a:off x="2017105" y="1957277"/>
            <a:ext cx="8195272" cy="1238673"/>
          </a:xfrm>
          <a:prstGeom prst="rect">
            <a:avLst/>
          </a:prstGeom>
          <a:noFill/>
          <a:ln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  <a:defRPr/>
            </a:pPr>
            <a:r>
              <a:rPr lang="ru-RU" sz="3200" b="0" i="1" strike="noStrike" spc="0">
                <a:solidFill>
                  <a:srgbClr val="000000"/>
                </a:solidFill>
                <a:latin typeface="Times New Roman"/>
                <a:ea typeface="Times New Roman"/>
              </a:rPr>
              <a:t>Научно-исследовательская работа по теме:</a:t>
            </a:r>
            <a:br>
              <a:rPr/>
            </a:br>
            <a:endParaRPr lang="ru-RU" sz="32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098133" name=""/>
          <p:cNvSpPr txBox="1"/>
          <p:nvPr/>
        </p:nvSpPr>
        <p:spPr bwMode="auto">
          <a:xfrm flipH="0" flipV="0">
            <a:off x="5971559" y="6153935"/>
            <a:ext cx="914848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2022 г.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 bwMode="auto">
          <a:xfrm>
            <a:off x="838080" y="37836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ru-RU" sz="3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Цель и задачи </a:t>
            </a:r>
            <a:endParaRPr lang="ru-RU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 bwMode="auto">
          <a:xfrm flipH="0" flipV="0">
            <a:off x="838080" y="1468799"/>
            <a:ext cx="9613440" cy="4722857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l">
              <a:lnSpc>
                <a:spcPct val="90000"/>
              </a:lnSpc>
              <a:tabLst>
                <a:tab pos="0" algn="l"/>
              </a:tabLst>
              <a:defRPr/>
            </a:pPr>
            <a:r>
              <a:rPr lang="ru-RU" sz="22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Цель: </a:t>
            </a:r>
            <a:r>
              <a:rPr lang="ru-RU" sz="2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классификация известных архитектур нейронных сетей прямого распространения.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  <a:p>
            <a:pPr algn="l">
              <a:lnSpc>
                <a:spcPct val="90000"/>
              </a:lnSpc>
              <a:tabLst>
                <a:tab pos="0" algn="l"/>
              </a:tabLst>
              <a:defRPr/>
            </a:pP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22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Задачи: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4999"/>
              </a:lnSpc>
              <a:buClr>
                <a:srgbClr val="000000"/>
              </a:buClr>
              <a:buFont typeface="Times New Roman"/>
              <a:buChar char="•"/>
              <a:tabLst>
                <a:tab pos="0" algn="l"/>
              </a:tabLst>
              <a:defRPr/>
            </a:pPr>
            <a:r>
              <a:rPr lang="ru-RU" sz="22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сформировать основные понятия, касающиеся темы нейронных сетей;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4999"/>
              </a:lnSpc>
              <a:buClr>
                <a:srgbClr val="000000"/>
              </a:buClr>
              <a:buFont typeface="Times New Roman"/>
              <a:buChar char="•"/>
              <a:tabLst>
                <a:tab pos="0" algn="l"/>
              </a:tabLst>
              <a:defRPr/>
            </a:pPr>
            <a:r>
              <a:rPr lang="ru-RU" sz="22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изучить существующие архитектуры нейронных сетей прямого распространения;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4999"/>
              </a:lnSpc>
              <a:buClr>
                <a:srgbClr val="000000"/>
              </a:buClr>
              <a:buFont typeface="Times New Roman"/>
              <a:buChar char="•"/>
              <a:tabLst>
                <a:tab pos="0" algn="l"/>
              </a:tabLst>
              <a:defRPr/>
            </a:pPr>
            <a:r>
              <a:rPr lang="ru-RU" sz="22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классифицировать архитектуры;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4999"/>
              </a:lnSpc>
              <a:buClr>
                <a:srgbClr val="000000"/>
              </a:buClr>
              <a:buFont typeface="Times New Roman"/>
              <a:buChar char="•"/>
              <a:tabLst>
                <a:tab pos="0" algn="l"/>
              </a:tabLst>
              <a:defRPr/>
            </a:pPr>
            <a:r>
              <a:rPr lang="ru-RU" sz="22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сформулировать критерии оценки архитектур;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4999"/>
              </a:lnSpc>
              <a:buClr>
                <a:srgbClr val="000000"/>
              </a:buClr>
              <a:buFont typeface="Times New Roman"/>
              <a:buChar char="•"/>
              <a:tabLst>
                <a:tab pos="0" algn="l"/>
              </a:tabLst>
              <a:defRPr/>
            </a:pPr>
            <a:r>
              <a:rPr lang="ru-RU" sz="22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провести сравнение архитектур на основании выделенных критериев</a:t>
            </a:r>
            <a:r>
              <a:rPr lang="ru-RU" sz="22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3"/>
          <p:cNvSpPr txBox="1"/>
          <p:nvPr/>
        </p:nvSpPr>
        <p:spPr bwMode="auto"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  <a:defRPr/>
            </a:pPr>
            <a:fld id="{483FC14F-F5AE-40FB-A9CD-EC6050D4B2A7}" type="slidenum">
              <a:rPr lang="ru-RU" sz="1600" b="0" strike="noStrike" spc="-1">
                <a:solidFill>
                  <a:srgbClr val="000000"/>
                </a:solidFill>
                <a:latin typeface="Calibri"/>
                <a:ea typeface="Calibri"/>
              </a:rPr>
              <a:t/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0365628" name="TextShape 1"/>
          <p:cNvSpPr txBox="1"/>
          <p:nvPr/>
        </p:nvSpPr>
        <p:spPr bwMode="auto">
          <a:xfrm>
            <a:off x="838080" y="365040"/>
            <a:ext cx="10515239" cy="1325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ru-RU" sz="3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Однослойный перцептрон</a:t>
            </a:r>
            <a:endParaRPr sz="30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4411813" name="TextShape 3"/>
          <p:cNvSpPr txBox="1"/>
          <p:nvPr/>
        </p:nvSpPr>
        <p:spPr bwMode="auto"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  <a:defRPr/>
            </a:pPr>
            <a:fld id="{146F9DEE-6D76-287E-9222-15A362677919}" type="slidenum">
              <a:rPr lang="ru-RU" sz="1600" b="0" strike="noStrike" spc="0">
                <a:solidFill>
                  <a:srgbClr val="000000"/>
                </a:solidFill>
                <a:latin typeface="Calibri"/>
                <a:ea typeface="Calibri"/>
              </a:rPr>
              <a:t/>
            </a:fld>
            <a:endParaRPr lang="ru-RU" sz="1600" b="0" strike="noStrike" spc="0">
              <a:latin typeface="Times New Roman"/>
            </a:endParaRPr>
          </a:p>
        </p:txBody>
      </p:sp>
      <p:pic>
        <p:nvPicPr>
          <p:cNvPr id="4611345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880586" y="1690560"/>
            <a:ext cx="3259339" cy="3871245"/>
          </a:xfrm>
          <a:prstGeom prst="rect">
            <a:avLst/>
          </a:prstGeom>
        </p:spPr>
      </p:pic>
      <p:sp>
        <p:nvSpPr>
          <p:cNvPr id="619478920" name=""/>
          <p:cNvSpPr txBox="1"/>
          <p:nvPr/>
        </p:nvSpPr>
        <p:spPr bwMode="auto">
          <a:xfrm flipH="0" flipV="0">
            <a:off x="6630033" y="5746883"/>
            <a:ext cx="3961035" cy="6096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12699">
              <a:lnSpc>
                <a:spcPct val="100000"/>
              </a:lnSpc>
              <a:spcBef>
                <a:spcPts val="123"/>
              </a:spcBef>
              <a:defRPr/>
            </a:pPr>
            <a:r>
              <a:rPr lang="ru-RU" sz="1600" b="0" i="0" u="none" strike="noStrike" cap="none" spc="-2">
                <a:solidFill>
                  <a:srgbClr val="1B1B1B"/>
                </a:solidFill>
                <a:latin typeface="Microsoft Sans Serif"/>
                <a:ea typeface="Microsoft Sans Serif"/>
                <a:cs typeface="Microsoft Sans Serif"/>
              </a:rPr>
              <a:t>Схема</a:t>
            </a:r>
            <a:r>
              <a:rPr lang="ru-RU" sz="1600" b="0" i="0" u="none" strike="noStrike" cap="none" spc="-13">
                <a:solidFill>
                  <a:srgbClr val="1B1B1B"/>
                </a:solidFill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ru-RU" sz="1600" b="0" i="0" u="none" strike="noStrike" cap="none" spc="93">
                <a:solidFill>
                  <a:srgbClr val="1B1B1B"/>
                </a:solidFill>
                <a:latin typeface="Microsoft Sans Serif"/>
                <a:ea typeface="Microsoft Sans Serif"/>
                <a:cs typeface="Microsoft Sans Serif"/>
              </a:rPr>
              <a:t>однослойного перцептрона</a:t>
            </a:r>
            <a:endParaRPr sz="1600">
              <a:latin typeface="Microsoft Sans Serif"/>
              <a:cs typeface="Microsoft Sans Serif"/>
            </a:endParaRPr>
          </a:p>
          <a:p>
            <a:pPr>
              <a:defRPr/>
            </a:pPr>
            <a:endParaRPr/>
          </a:p>
        </p:txBody>
      </p:sp>
      <p:sp>
        <p:nvSpPr>
          <p:cNvPr id="547631943" name="TextShape 1"/>
          <p:cNvSpPr txBox="1"/>
          <p:nvPr/>
        </p:nvSpPr>
        <p:spPr bwMode="auto">
          <a:xfrm flipH="0" flipV="0">
            <a:off x="564589" y="2179470"/>
            <a:ext cx="5265509" cy="3050256"/>
          </a:xfrm>
          <a:prstGeom prst="rect">
            <a:avLst/>
          </a:prstGeom>
          <a:noFill/>
          <a:ln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ru-RU" sz="2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Однослойный перцептрон — сеть, в которой сигналы от входного слоя сразу подаются на выходной слой, который и преобразует сигнал и сразу же выдает ответ</a:t>
            </a:r>
            <a:r>
              <a:rPr sz="2400" b="0" strike="noStrike" spc="0">
                <a:solidFill>
                  <a:srgbClr val="000000"/>
                </a:solidFill>
                <a:latin typeface="Arial"/>
              </a:rPr>
              <a:t>.</a:t>
            </a:r>
            <a:endParaRPr sz="2400" b="0" strike="noStrike" spc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393846" name="TextShape 1"/>
          <p:cNvSpPr txBox="1"/>
          <p:nvPr/>
        </p:nvSpPr>
        <p:spPr bwMode="auto">
          <a:xfrm>
            <a:off x="838080" y="365040"/>
            <a:ext cx="10515238" cy="1325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ru-RU" sz="3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Сверточная нейронная сеть</a:t>
            </a:r>
            <a:endParaRPr sz="30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092951" name="TextShape 3"/>
          <p:cNvSpPr txBox="1"/>
          <p:nvPr/>
        </p:nvSpPr>
        <p:spPr bwMode="auto"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  <a:defRPr/>
            </a:pPr>
            <a:fld id="{917A2603-4AE7-A405-00D2-206237064F49}" type="slidenum">
              <a:rPr lang="ru-RU" sz="1600" b="0" strike="noStrike" spc="0">
                <a:solidFill>
                  <a:srgbClr val="000000"/>
                </a:solidFill>
                <a:latin typeface="Calibri"/>
                <a:ea typeface="Calibri"/>
              </a:rPr>
              <a:t/>
            </a:fld>
            <a:endParaRPr lang="ru-RU" sz="1600" b="0" strike="noStrike" spc="0">
              <a:latin typeface="Times New Roman"/>
            </a:endParaRPr>
          </a:p>
        </p:txBody>
      </p:sp>
      <p:sp>
        <p:nvSpPr>
          <p:cNvPr id="1333030253" name=""/>
          <p:cNvSpPr txBox="1"/>
          <p:nvPr/>
        </p:nvSpPr>
        <p:spPr bwMode="auto">
          <a:xfrm flipH="0" flipV="0">
            <a:off x="4234427" y="5929224"/>
            <a:ext cx="3961863" cy="6096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12699">
              <a:lnSpc>
                <a:spcPct val="100000"/>
              </a:lnSpc>
              <a:spcBef>
                <a:spcPts val="123"/>
              </a:spcBef>
              <a:defRPr/>
            </a:pPr>
            <a:r>
              <a:rPr lang="ru-RU" sz="1600" b="0" i="0" u="none" strike="noStrike" cap="none" spc="-2">
                <a:solidFill>
                  <a:srgbClr val="1B1B1B"/>
                </a:solidFill>
                <a:latin typeface="Microsoft Sans Serif"/>
                <a:ea typeface="Microsoft Sans Serif"/>
                <a:cs typeface="Microsoft Sans Serif"/>
              </a:rPr>
              <a:t>Схема</a:t>
            </a:r>
            <a:r>
              <a:rPr lang="ru-RU" sz="1600" b="0" i="0" u="none" strike="noStrike" cap="none" spc="-13">
                <a:solidFill>
                  <a:srgbClr val="1B1B1B"/>
                </a:solidFill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ru-RU" sz="1600" b="0" i="0" u="none" strike="noStrike" cap="none" spc="93">
                <a:solidFill>
                  <a:srgbClr val="1B1B1B"/>
                </a:solidFill>
                <a:latin typeface="Microsoft Sans Serif"/>
                <a:ea typeface="Microsoft Sans Serif"/>
                <a:cs typeface="Microsoft Sans Serif"/>
              </a:rPr>
              <a:t>сверточной нейронной сети</a:t>
            </a:r>
            <a:endParaRPr sz="1600">
              <a:latin typeface="Microsoft Sans Serif"/>
              <a:cs typeface="Microsoft Sans Serif"/>
            </a:endParaRPr>
          </a:p>
          <a:p>
            <a:pPr>
              <a:defRPr/>
            </a:pPr>
            <a:endParaRPr/>
          </a:p>
        </p:txBody>
      </p:sp>
      <p:pic>
        <p:nvPicPr>
          <p:cNvPr id="44709306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537238" y="3268143"/>
            <a:ext cx="7356239" cy="2414257"/>
          </a:xfrm>
          <a:prstGeom prst="rect">
            <a:avLst/>
          </a:prstGeom>
        </p:spPr>
      </p:pic>
      <p:sp>
        <p:nvSpPr>
          <p:cNvPr id="276407961" name="TextShape 1"/>
          <p:cNvSpPr txBox="1"/>
          <p:nvPr/>
        </p:nvSpPr>
        <p:spPr bwMode="auto">
          <a:xfrm flipH="0" flipV="0">
            <a:off x="963810" y="1610591"/>
            <a:ext cx="10263777" cy="1579549"/>
          </a:xfrm>
          <a:prstGeom prst="rect">
            <a:avLst/>
          </a:prstGeom>
          <a:noFill/>
          <a:ln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ru-RU" sz="2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Сверточная нейронная сеть — архитектура нейронных сетей прямого распространения, использующая операцию свертки.</a:t>
            </a:r>
            <a:endParaRPr sz="2400" b="0" strike="noStrike" spc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3425869" name="TextShape 1"/>
          <p:cNvSpPr txBox="1"/>
          <p:nvPr/>
        </p:nvSpPr>
        <p:spPr bwMode="auto">
          <a:xfrm>
            <a:off x="838080" y="365040"/>
            <a:ext cx="10515238" cy="1325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ru-RU" sz="3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РБФ-сеть</a:t>
            </a:r>
            <a:endParaRPr sz="30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9958553" name="TextShape 3"/>
          <p:cNvSpPr txBox="1"/>
          <p:nvPr/>
        </p:nvSpPr>
        <p:spPr bwMode="auto"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  <a:defRPr/>
            </a:pPr>
            <a:fld id="{AAA0B21D-5A87-F666-1009-0620AC030324}" type="slidenum">
              <a:rPr lang="ru-RU" sz="1600" b="0" strike="noStrike" spc="0">
                <a:solidFill>
                  <a:srgbClr val="000000"/>
                </a:solidFill>
                <a:latin typeface="Calibri"/>
                <a:ea typeface="Calibri"/>
              </a:rPr>
              <a:t/>
            </a:fld>
            <a:endParaRPr lang="ru-RU" sz="1600" b="0" strike="noStrike" spc="0">
              <a:latin typeface="Times New Roman"/>
            </a:endParaRPr>
          </a:p>
        </p:txBody>
      </p:sp>
      <p:sp>
        <p:nvSpPr>
          <p:cNvPr id="1880426196" name=""/>
          <p:cNvSpPr txBox="1"/>
          <p:nvPr/>
        </p:nvSpPr>
        <p:spPr bwMode="auto">
          <a:xfrm flipH="0" flipV="0">
            <a:off x="7251055" y="5661442"/>
            <a:ext cx="1982262" cy="3353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12699">
              <a:lnSpc>
                <a:spcPct val="100000"/>
              </a:lnSpc>
              <a:spcBef>
                <a:spcPts val="123"/>
              </a:spcBef>
              <a:defRPr/>
            </a:pPr>
            <a:r>
              <a:rPr lang="ru-RU" sz="1600" b="0" i="0" u="none" strike="noStrike" cap="none" spc="-2">
                <a:solidFill>
                  <a:srgbClr val="1B1B1B"/>
                </a:solidFill>
                <a:latin typeface="Microsoft Sans Serif"/>
                <a:ea typeface="Microsoft Sans Serif"/>
                <a:cs typeface="Microsoft Sans Serif"/>
              </a:rPr>
              <a:t>Схема</a:t>
            </a:r>
            <a:r>
              <a:rPr lang="ru-RU" sz="1600" b="0" i="0" u="none" strike="noStrike" cap="none" spc="-13">
                <a:solidFill>
                  <a:srgbClr val="1B1B1B"/>
                </a:solidFill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ru-RU" sz="1600" b="0" i="0" u="none" strike="noStrike" cap="none" spc="93">
                <a:solidFill>
                  <a:srgbClr val="1B1B1B"/>
                </a:solidFill>
                <a:latin typeface="Microsoft Sans Serif"/>
                <a:ea typeface="Microsoft Sans Serif"/>
                <a:cs typeface="Microsoft Sans Serif"/>
              </a:rPr>
              <a:t>РБФ-сети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133354691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952341" y="1471542"/>
            <a:ext cx="4579691" cy="3899644"/>
          </a:xfrm>
          <a:prstGeom prst="rect">
            <a:avLst/>
          </a:prstGeom>
        </p:spPr>
      </p:pic>
      <p:sp>
        <p:nvSpPr>
          <p:cNvPr id="1206692049" name=""/>
          <p:cNvSpPr txBox="1"/>
          <p:nvPr/>
        </p:nvSpPr>
        <p:spPr bwMode="auto">
          <a:xfrm flipH="0" flipV="0">
            <a:off x="1190197" y="2221336"/>
            <a:ext cx="2404826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559979607" name="TextShape 1"/>
          <p:cNvSpPr txBox="1"/>
          <p:nvPr/>
        </p:nvSpPr>
        <p:spPr bwMode="auto">
          <a:xfrm flipH="0" flipV="0">
            <a:off x="564588" y="2179469"/>
            <a:ext cx="5265508" cy="3050256"/>
          </a:xfrm>
          <a:prstGeom prst="rect">
            <a:avLst/>
          </a:prstGeom>
          <a:noFill/>
          <a:ln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ru-RU" sz="2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Сеть радиально-базисных функций представляет собой нейронную сеть прямого распространения, использующую радиальные базисные функции как функции активации</a:t>
            </a:r>
            <a:r>
              <a:rPr sz="2400" b="0" strike="noStrike" spc="0">
                <a:solidFill>
                  <a:srgbClr val="000000"/>
                </a:solidFill>
                <a:latin typeface="Arial"/>
              </a:rPr>
              <a:t>.</a:t>
            </a:r>
            <a:endParaRPr sz="2400" b="0" strike="noStrike" spc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5903966" name="TextShape 1"/>
          <p:cNvSpPr txBox="1"/>
          <p:nvPr/>
        </p:nvSpPr>
        <p:spPr bwMode="auto">
          <a:xfrm>
            <a:off x="838080" y="365040"/>
            <a:ext cx="10515238" cy="1325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ru-RU" sz="3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Критерии сравнения</a:t>
            </a:r>
            <a:endParaRPr sz="30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4776429" name="TextShape 3"/>
          <p:cNvSpPr txBox="1"/>
          <p:nvPr/>
        </p:nvSpPr>
        <p:spPr bwMode="auto"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  <a:defRPr/>
            </a:pPr>
            <a:fld id="{B1C6D50E-C200-C78D-0242-6083FF315D5A}" type="slidenum">
              <a:rPr lang="ru-RU" sz="1600" b="0" strike="noStrike" spc="0">
                <a:solidFill>
                  <a:srgbClr val="000000"/>
                </a:solidFill>
                <a:latin typeface="Calibri"/>
                <a:ea typeface="Calibri"/>
              </a:rPr>
              <a:t/>
            </a:fld>
            <a:endParaRPr lang="ru-RU" sz="1600" b="0" strike="noStrike" spc="0">
              <a:latin typeface="Times New Roman"/>
            </a:endParaRPr>
          </a:p>
        </p:txBody>
      </p:sp>
      <p:sp>
        <p:nvSpPr>
          <p:cNvPr id="1749756216" name=""/>
          <p:cNvSpPr txBox="1"/>
          <p:nvPr/>
        </p:nvSpPr>
        <p:spPr bwMode="auto">
          <a:xfrm flipH="0" flipV="0">
            <a:off x="1677516" y="1796954"/>
            <a:ext cx="8723695" cy="428247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just">
              <a:lnSpc>
                <a:spcPct val="250000"/>
              </a:lnSpc>
              <a:spcBef>
                <a:spcPts val="1000"/>
              </a:spcBef>
              <a:defRPr/>
            </a:pPr>
            <a:r>
              <a:rPr lang="ru-RU" sz="22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Критерии:</a:t>
            </a:r>
            <a:endParaRPr sz="2200" b="0" strike="noStrike" spc="0">
              <a:solidFill>
                <a:srgbClr val="000000"/>
              </a:solidFill>
              <a:latin typeface="Arial"/>
            </a:endParaRPr>
          </a:p>
          <a:p>
            <a:pPr marL="457200" indent="-355319">
              <a:lnSpc>
                <a:spcPct val="250000"/>
              </a:lnSpc>
              <a:buClr>
                <a:srgbClr val="000000"/>
              </a:buClr>
              <a:buFont typeface="Times New Roman"/>
              <a:buChar char="•"/>
              <a:defRPr/>
            </a:pPr>
            <a:r>
              <a:rPr lang="ru-RU" sz="2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К1 — </a:t>
            </a:r>
            <a:r>
              <a:rPr lang="ru-RU" sz="22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количество слоев</a:t>
            </a:r>
            <a:r>
              <a:rPr lang="ru-RU" sz="2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;</a:t>
            </a:r>
            <a:endParaRPr sz="2200" b="0" strike="noStrike" spc="0">
              <a:solidFill>
                <a:srgbClr val="000000"/>
              </a:solidFill>
              <a:latin typeface="Arial"/>
            </a:endParaRPr>
          </a:p>
          <a:p>
            <a:pPr marL="457200" indent="-355319">
              <a:lnSpc>
                <a:spcPct val="250000"/>
              </a:lnSpc>
              <a:buClr>
                <a:srgbClr val="000000"/>
              </a:buClr>
              <a:buFont typeface="Times New Roman"/>
              <a:buChar char="•"/>
              <a:defRPr/>
            </a:pPr>
            <a:r>
              <a:rPr lang="ru-RU" sz="2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К2 — </a:t>
            </a:r>
            <a:r>
              <a:rPr lang="ru-RU" sz="22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однозначность результата обучения</a:t>
            </a:r>
            <a:r>
              <a:rPr lang="ru-RU" sz="2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;</a:t>
            </a:r>
            <a:endParaRPr sz="2200" b="0" strike="noStrike" spc="0">
              <a:solidFill>
                <a:srgbClr val="000000"/>
              </a:solidFill>
              <a:latin typeface="Arial"/>
            </a:endParaRPr>
          </a:p>
          <a:p>
            <a:pPr marL="457200" indent="-355319">
              <a:lnSpc>
                <a:spcPct val="250000"/>
              </a:lnSpc>
              <a:buClr>
                <a:srgbClr val="000000"/>
              </a:buClr>
              <a:buFont typeface="Times New Roman"/>
              <a:buChar char="•"/>
              <a:defRPr/>
            </a:pPr>
            <a:r>
              <a:rPr lang="ru-RU" sz="2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К3 — </a:t>
            </a:r>
            <a:r>
              <a:rPr lang="ru-RU" sz="22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использование общих весов</a:t>
            </a:r>
            <a:r>
              <a:rPr lang="ru-RU" sz="2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;</a:t>
            </a:r>
            <a:endParaRPr sz="2200" b="0" strike="noStrike" spc="0">
              <a:solidFill>
                <a:srgbClr val="000000"/>
              </a:solidFill>
              <a:latin typeface="Arial"/>
            </a:endParaRPr>
          </a:p>
          <a:p>
            <a:pPr marL="457200" indent="-355319">
              <a:lnSpc>
                <a:spcPct val="250000"/>
              </a:lnSpc>
              <a:buClr>
                <a:srgbClr val="000000"/>
              </a:buClr>
              <a:buFont typeface="Times New Roman"/>
              <a:buChar char="•"/>
              <a:defRPr/>
            </a:pPr>
            <a:r>
              <a:rPr lang="ru-RU" sz="2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К4 — </a:t>
            </a:r>
            <a:r>
              <a:rPr lang="ru-RU" sz="22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возможность дообучения</a:t>
            </a:r>
            <a:r>
              <a:rPr lang="ru-RU" sz="2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2200" b="0" strike="noStrike" spc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 bwMode="auto"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ru-RU" sz="3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Таблица сравнения</a:t>
            </a:r>
            <a:endParaRPr lang="ru-RU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 bwMode="auto">
          <a:xfrm>
            <a:off x="838080" y="2128320"/>
            <a:ext cx="9750600" cy="285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ru-RU" sz="22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8856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endParaRPr lang="ru-RU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3"/>
          <p:cNvSpPr txBox="1"/>
          <p:nvPr/>
        </p:nvSpPr>
        <p:spPr bwMode="auto"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  <a:defRPr/>
            </a:pPr>
            <a:fld id="{A23E7940-5F2E-4311-A508-97D321989ABF}" type="slidenum">
              <a:rPr lang="ru-RU" sz="1600" b="0" strike="noStrike" spc="-1">
                <a:solidFill>
                  <a:srgbClr val="000000"/>
                </a:solidFill>
                <a:latin typeface="Calibri"/>
                <a:ea typeface="Calibri"/>
              </a:rPr>
              <a:t/>
            </a:fld>
            <a:endParaRPr lang="ru-RU" sz="1600" b="0" strike="noStrike" spc="-1">
              <a:latin typeface="Times New Roman"/>
            </a:endParaRPr>
          </a:p>
        </p:txBody>
      </p:sp>
      <p:graphicFrame>
        <p:nvGraphicFramePr>
          <p:cNvPr id="96" name="Table 4"/>
          <p:cNvGraphicFramePr>
            <a:graphicFrameLocks xmlns:a="http://schemas.openxmlformats.org/drawingml/2006/main"/>
          </p:cNvGraphicFramePr>
          <p:nvPr/>
        </p:nvGraphicFramePr>
        <p:xfrm>
          <a:off x="746954" y="1567976"/>
          <a:ext cx="7752030" cy="4642542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153869"/>
                <a:gridCol w="1275027"/>
                <a:gridCol w="1730118"/>
                <a:gridCol w="1386719"/>
                <a:gridCol w="1196934"/>
              </a:tblGrid>
              <a:tr h="1142613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Архитектура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 algn="ctr">
                      <a:solidFill>
                        <a:srgbClr val="9E9E9E"/>
                      </a:solidFill>
                    </a:lnL>
                    <a:lnR w="9360" algn="ctr">
                      <a:solidFill>
                        <a:srgbClr val="9E9E9E"/>
                      </a:solidFill>
                    </a:lnR>
                    <a:lnT w="9360" algn="ctr">
                      <a:solidFill>
                        <a:srgbClr val="9E9E9E"/>
                      </a:solidFill>
                    </a:lnT>
                    <a:lnB w="9360" algn="ctr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K1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 algn="ctr">
                      <a:solidFill>
                        <a:srgbClr val="9E9E9E"/>
                      </a:solidFill>
                    </a:lnL>
                    <a:lnR w="9360" algn="ctr">
                      <a:solidFill>
                        <a:srgbClr val="9E9E9E"/>
                      </a:solidFill>
                    </a:lnR>
                    <a:lnT w="9360" algn="ctr">
                      <a:solidFill>
                        <a:srgbClr val="9E9E9E"/>
                      </a:solidFill>
                    </a:lnT>
                    <a:lnB w="9360" algn="ctr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K2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 algn="ctr">
                      <a:solidFill>
                        <a:srgbClr val="9E9E9E"/>
                      </a:solidFill>
                    </a:lnL>
                    <a:lnR w="9360" algn="ctr">
                      <a:solidFill>
                        <a:srgbClr val="9E9E9E"/>
                      </a:solidFill>
                    </a:lnR>
                    <a:lnT w="9360" algn="ctr">
                      <a:solidFill>
                        <a:srgbClr val="9E9E9E"/>
                      </a:solidFill>
                    </a:lnT>
                    <a:lnB w="9360" algn="ctr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K3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 algn="ctr">
                      <a:solidFill>
                        <a:srgbClr val="9E9E9E"/>
                      </a:solidFill>
                    </a:lnL>
                    <a:lnR w="9360" algn="ctr">
                      <a:solidFill>
                        <a:srgbClr val="9E9E9E"/>
                      </a:solidFill>
                    </a:lnR>
                    <a:lnT w="9360" algn="ctr">
                      <a:solidFill>
                        <a:srgbClr val="9E9E9E"/>
                      </a:solidFill>
                    </a:lnT>
                    <a:lnB w="9360" algn="ctr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K4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 algn="ctr">
                      <a:solidFill>
                        <a:srgbClr val="9E9E9E"/>
                      </a:solidFill>
                    </a:lnL>
                    <a:lnR w="9360" algn="ctr">
                      <a:solidFill>
                        <a:srgbClr val="9E9E9E"/>
                      </a:solidFill>
                    </a:lnR>
                    <a:lnT w="9360" algn="ctr">
                      <a:solidFill>
                        <a:srgbClr val="9E9E9E"/>
                      </a:solidFill>
                    </a:lnT>
                    <a:lnB w="9360" algn="ctr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142613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Однослойный перцептрон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 algn="ctr">
                      <a:solidFill>
                        <a:srgbClr val="9E9E9E"/>
                      </a:solidFill>
                    </a:lnL>
                    <a:lnR w="9360" algn="ctr">
                      <a:solidFill>
                        <a:srgbClr val="9E9E9E"/>
                      </a:solidFill>
                    </a:lnR>
                    <a:lnT w="9360" algn="ctr">
                      <a:solidFill>
                        <a:srgbClr val="9E9E9E"/>
                      </a:solidFill>
                    </a:lnT>
                    <a:lnB w="9360" algn="ctr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ru-RU" sz="2000" b="0" i="0" u="none" strike="noStrike" cap="none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 слой</a:t>
                      </a:r>
                      <a:endParaRPr sz="2000" b="0" strike="noStrike" spc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ru-RU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 algn="ctr">
                      <a:solidFill>
                        <a:srgbClr val="9E9E9E"/>
                      </a:solidFill>
                    </a:lnL>
                    <a:lnR w="9360" algn="ctr">
                      <a:solidFill>
                        <a:srgbClr val="9E9E9E"/>
                      </a:solidFill>
                    </a:lnR>
                    <a:lnT w="9360" algn="ctr">
                      <a:solidFill>
                        <a:srgbClr val="9E9E9E"/>
                      </a:solidFill>
                    </a:lnT>
                    <a:lnB w="9360" algn="ctr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нет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 algn="ctr">
                      <a:solidFill>
                        <a:srgbClr val="9E9E9E"/>
                      </a:solidFill>
                    </a:lnL>
                    <a:lnR w="9360" algn="ctr">
                      <a:solidFill>
                        <a:srgbClr val="9E9E9E"/>
                      </a:solidFill>
                    </a:lnR>
                    <a:lnT w="9360" algn="ctr">
                      <a:solidFill>
                        <a:srgbClr val="9E9E9E"/>
                      </a:solidFill>
                    </a:lnT>
                    <a:lnB w="9360" algn="ctr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нет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 algn="ctr">
                      <a:solidFill>
                        <a:srgbClr val="9E9E9E"/>
                      </a:solidFill>
                    </a:lnL>
                    <a:lnR w="9360" algn="ctr">
                      <a:solidFill>
                        <a:srgbClr val="9E9E9E"/>
                      </a:solidFill>
                    </a:lnR>
                    <a:lnT w="9360" algn="ctr">
                      <a:solidFill>
                        <a:srgbClr val="9E9E9E"/>
                      </a:solidFill>
                    </a:lnT>
                    <a:lnB w="9360" algn="ctr"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есть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 algn="ctr">
                      <a:solidFill>
                        <a:srgbClr val="9E9E9E"/>
                      </a:solidFill>
                    </a:lnL>
                    <a:lnR w="9360" algn="ctr">
                      <a:solidFill>
                        <a:srgbClr val="9E9E9E"/>
                      </a:solidFill>
                    </a:lnR>
                    <a:lnT w="9360" algn="ctr">
                      <a:solidFill>
                        <a:srgbClr val="9E9E9E"/>
                      </a:solidFill>
                    </a:lnT>
                    <a:lnB w="9360" algn="ctr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204958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Сверточная нейронная сеть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 algn="ctr">
                      <a:solidFill>
                        <a:srgbClr val="9E9E9E"/>
                      </a:solidFill>
                    </a:lnL>
                    <a:lnR w="9360" algn="ctr">
                      <a:solidFill>
                        <a:srgbClr val="9E9E9E"/>
                      </a:solidFill>
                    </a:lnR>
                    <a:lnT w="9360" algn="ctr">
                      <a:solidFill>
                        <a:srgbClr val="9E9E9E"/>
                      </a:solidFill>
                    </a:lnT>
                    <a:lnB w="9360" algn="ctr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2000" b="0" i="0" u="none" strike="noStrike" cap="none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более 2 слоев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 algn="ctr">
                      <a:solidFill>
                        <a:srgbClr val="9E9E9E"/>
                      </a:solidFill>
                    </a:lnL>
                    <a:lnR w="9360" algn="ctr">
                      <a:solidFill>
                        <a:srgbClr val="9E9E9E"/>
                      </a:solidFill>
                    </a:lnR>
                    <a:lnT w="9360" algn="ctr">
                      <a:solidFill>
                        <a:srgbClr val="9E9E9E"/>
                      </a:solidFill>
                    </a:lnT>
                    <a:lnB w="9360" algn="ctr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нет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 algn="ctr">
                      <a:solidFill>
                        <a:srgbClr val="9E9E9E"/>
                      </a:solidFill>
                    </a:lnL>
                    <a:lnR w="9360" algn="ctr">
                      <a:solidFill>
                        <a:srgbClr val="9E9E9E"/>
                      </a:solidFill>
                    </a:lnR>
                    <a:lnT w="9360" algn="ctr">
                      <a:solidFill>
                        <a:srgbClr val="9E9E9E"/>
                      </a:solidFill>
                    </a:lnT>
                    <a:lnB w="9360" algn="ctr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есть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 algn="ctr">
                      <a:solidFill>
                        <a:srgbClr val="9E9E9E"/>
                      </a:solidFill>
                    </a:lnL>
                    <a:lnR w="9360" algn="ctr">
                      <a:solidFill>
                        <a:srgbClr val="9E9E9E"/>
                      </a:solidFill>
                    </a:lnR>
                    <a:lnT w="9360" algn="ctr">
                      <a:solidFill>
                        <a:srgbClr val="9E9E9E"/>
                      </a:solidFill>
                    </a:lnT>
                    <a:lnB w="9360" algn="ctr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2000" b="0" i="0" u="none" strike="noStrike" cap="none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есть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 algn="ctr">
                      <a:solidFill>
                        <a:srgbClr val="9E9E9E"/>
                      </a:solidFill>
                    </a:lnL>
                    <a:lnR w="9360" algn="ctr">
                      <a:solidFill>
                        <a:srgbClr val="9E9E9E"/>
                      </a:solidFill>
                    </a:lnR>
                    <a:lnT w="9360" algn="ctr">
                      <a:solidFill>
                        <a:srgbClr val="9E9E9E"/>
                      </a:solidFill>
                    </a:lnT>
                    <a:lnB w="9360" algn="ctr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142997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РБФ-сеть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 algn="ctr">
                      <a:solidFill>
                        <a:srgbClr val="9E9E9E"/>
                      </a:solidFill>
                    </a:lnL>
                    <a:lnR w="9360" algn="ctr">
                      <a:solidFill>
                        <a:srgbClr val="9E9E9E"/>
                      </a:solidFill>
                    </a:lnR>
                    <a:lnT w="9360" algn="ctr">
                      <a:solidFill>
                        <a:srgbClr val="9E9E9E"/>
                      </a:solidFill>
                    </a:lnT>
                    <a:lnB w="9360" algn="ctr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ru-RU" sz="2000" b="0" i="0" u="none" strike="noStrike" cap="none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 слоя </a:t>
                      </a:r>
                      <a:endParaRPr sz="2000" b="0" strike="noStrike" spc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ru-RU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 algn="ctr">
                      <a:solidFill>
                        <a:srgbClr val="9E9E9E"/>
                      </a:solidFill>
                    </a:lnL>
                    <a:lnR w="9360" algn="ctr">
                      <a:solidFill>
                        <a:srgbClr val="9E9E9E"/>
                      </a:solidFill>
                    </a:lnR>
                    <a:lnT w="9360" algn="ctr">
                      <a:solidFill>
                        <a:srgbClr val="9E9E9E"/>
                      </a:solidFill>
                    </a:lnT>
                    <a:lnB w="9360" algn="ctr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есть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 algn="ctr">
                      <a:solidFill>
                        <a:srgbClr val="9E9E9E"/>
                      </a:solidFill>
                    </a:lnL>
                    <a:lnR w="9360" algn="ctr">
                      <a:solidFill>
                        <a:srgbClr val="9E9E9E"/>
                      </a:solidFill>
                    </a:lnR>
                    <a:lnT w="9360" algn="ctr">
                      <a:solidFill>
                        <a:srgbClr val="9E9E9E"/>
                      </a:solidFill>
                    </a:lnT>
                    <a:lnB w="9360" algn="ctr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нет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 algn="ctr">
                      <a:solidFill>
                        <a:srgbClr val="9E9E9E"/>
                      </a:solidFill>
                    </a:lnL>
                    <a:lnR w="9360" algn="ctr">
                      <a:solidFill>
                        <a:srgbClr val="9E9E9E"/>
                      </a:solidFill>
                    </a:lnR>
                    <a:lnT w="9360" algn="ctr">
                      <a:solidFill>
                        <a:srgbClr val="9E9E9E"/>
                      </a:solidFill>
                    </a:lnT>
                    <a:lnB w="9360" algn="ctr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нет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 algn="ctr">
                      <a:solidFill>
                        <a:srgbClr val="9E9E9E"/>
                      </a:solidFill>
                    </a:lnL>
                    <a:lnR w="9360" algn="ctr">
                      <a:solidFill>
                        <a:srgbClr val="9E9E9E"/>
                      </a:solidFill>
                    </a:lnR>
                    <a:lnT w="9360" algn="ctr">
                      <a:solidFill>
                        <a:srgbClr val="9E9E9E"/>
                      </a:solidFill>
                    </a:lnT>
                    <a:lnB w="9360" algn="ctr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46460970" name=""/>
          <p:cNvSpPr txBox="1"/>
          <p:nvPr/>
        </p:nvSpPr>
        <p:spPr bwMode="auto">
          <a:xfrm flipH="0" flipV="0">
            <a:off x="8610480" y="2423442"/>
            <a:ext cx="3197400" cy="24384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lnSpc>
                <a:spcPct val="100000"/>
              </a:lnSpc>
              <a:defRPr/>
            </a:pPr>
            <a:r>
              <a:rPr lang="ru-RU" sz="2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К1 — </a:t>
            </a:r>
            <a:r>
              <a:rPr lang="ru-RU" sz="22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количество слоев</a:t>
            </a:r>
            <a:endParaRPr sz="2200" b="0" strike="noStrike" spc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ru-RU" sz="2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К2 — </a:t>
            </a:r>
            <a:r>
              <a:rPr lang="ru-RU" sz="22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однозначность результата обучения</a:t>
            </a:r>
            <a:endParaRPr sz="2200" b="0" strike="noStrike" spc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ru-RU" sz="2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К3 — </a:t>
            </a:r>
            <a:r>
              <a:rPr lang="ru-RU" sz="22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использование общих весов</a:t>
            </a:r>
            <a:endParaRPr sz="2200" b="0" strike="noStrike" spc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ru-RU" sz="2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К4 — </a:t>
            </a:r>
            <a:r>
              <a:rPr lang="ru-RU" sz="22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возможность дообучения</a:t>
            </a:r>
            <a:endParaRPr sz="2200" b="0" strike="noStrike" spc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ru-RU" sz="3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Заключение </a:t>
            </a:r>
            <a:endParaRPr lang="ru-RU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 bwMode="auto">
          <a:xfrm>
            <a:off x="838080" y="1984320"/>
            <a:ext cx="9613440" cy="3819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tabLst>
                <a:tab pos="0" algn="l"/>
              </a:tabLst>
              <a:defRPr/>
            </a:pPr>
            <a:r>
              <a:rPr lang="ru-RU" sz="2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Цель работы была достигнута. В ходе выполнения были решены следующие задачи: 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tabLst>
                <a:tab pos="0" algn="l"/>
              </a:tabLst>
              <a:defRPr/>
            </a:pP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19">
              <a:lnSpc>
                <a:spcPct val="114999"/>
              </a:lnSpc>
              <a:buClr>
                <a:srgbClr val="000000"/>
              </a:buClr>
              <a:buFont typeface="Times New Roman"/>
              <a:buChar char="•"/>
              <a:defRPr/>
            </a:pPr>
            <a:r>
              <a:rPr lang="ru-RU" sz="2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сформированы основные понятия, касающиеся темы нейронных сетей;</a:t>
            </a:r>
            <a:endParaRPr sz="2200" b="0" strike="noStrike" spc="0">
              <a:solidFill>
                <a:srgbClr val="000000"/>
              </a:solidFill>
              <a:latin typeface="Arial"/>
            </a:endParaRPr>
          </a:p>
          <a:p>
            <a:pPr marL="457200" indent="-355319">
              <a:lnSpc>
                <a:spcPct val="114999"/>
              </a:lnSpc>
              <a:buClr>
                <a:srgbClr val="000000"/>
              </a:buClr>
              <a:buFont typeface="Times New Roman"/>
              <a:buChar char="•"/>
              <a:defRPr/>
            </a:pPr>
            <a:r>
              <a:rPr lang="ru-RU" sz="2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изучены существующие архитектуры нейронных сетей прямого распространения;</a:t>
            </a:r>
            <a:endParaRPr sz="2200" b="0" strike="noStrike" spc="0">
              <a:solidFill>
                <a:srgbClr val="000000"/>
              </a:solidFill>
              <a:latin typeface="Arial"/>
            </a:endParaRPr>
          </a:p>
          <a:p>
            <a:pPr marL="457200" indent="-355319">
              <a:lnSpc>
                <a:spcPct val="114999"/>
              </a:lnSpc>
              <a:buClr>
                <a:srgbClr val="000000"/>
              </a:buClr>
              <a:buFont typeface="Times New Roman"/>
              <a:buChar char="•"/>
              <a:defRPr/>
            </a:pPr>
            <a:r>
              <a:rPr lang="ru-RU" sz="2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классифицированы архитектуры;</a:t>
            </a:r>
            <a:endParaRPr sz="2200" b="0" strike="noStrike" spc="0">
              <a:solidFill>
                <a:srgbClr val="000000"/>
              </a:solidFill>
              <a:latin typeface="Arial"/>
            </a:endParaRPr>
          </a:p>
          <a:p>
            <a:pPr marL="457200" indent="-355319">
              <a:lnSpc>
                <a:spcPct val="114999"/>
              </a:lnSpc>
              <a:buClr>
                <a:srgbClr val="000000"/>
              </a:buClr>
              <a:buFont typeface="Times New Roman"/>
              <a:buChar char="•"/>
              <a:defRPr/>
            </a:pPr>
            <a:r>
              <a:rPr lang="ru-RU" sz="2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сформулированы критерии оценки архитектур;</a:t>
            </a:r>
            <a:endParaRPr sz="2200" b="0" strike="noStrike" spc="0">
              <a:solidFill>
                <a:srgbClr val="000000"/>
              </a:solidFill>
              <a:latin typeface="Arial"/>
            </a:endParaRPr>
          </a:p>
          <a:p>
            <a:pPr marL="457200" indent="-355319">
              <a:lnSpc>
                <a:spcPct val="114999"/>
              </a:lnSpc>
              <a:buClr>
                <a:srgbClr val="000000"/>
              </a:buClr>
              <a:buFont typeface="Times New Roman"/>
              <a:buChar char="•"/>
              <a:defRPr/>
            </a:pPr>
            <a:r>
              <a:rPr lang="ru-RU" sz="2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проведено сравнение архитектур на основании выделенных критериев</a:t>
            </a:r>
            <a:r>
              <a:rPr lang="ru-RU" sz="2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22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Shape 3"/>
          <p:cNvSpPr txBox="1"/>
          <p:nvPr/>
        </p:nvSpPr>
        <p:spPr bwMode="auto"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  <a:defRPr/>
            </a:pPr>
            <a:fld id="{13F3761E-5BC8-4042-827B-EAD5B93C2C42}" type="slidenum">
              <a:rPr lang="ru-RU" sz="1600" b="0" strike="noStrike" spc="-1">
                <a:solidFill>
                  <a:srgbClr val="000000"/>
                </a:solidFill>
                <a:latin typeface="Calibri"/>
                <a:ea typeface="Calibri"/>
              </a:rPr>
              <a:t/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ONLYOFFICE/7.2.1.36</Application>
  <DocSecurity>0</DocSecurity>
  <PresentationFormat>Широкоэкранный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Kirill Kovalets</dc:creator>
  <cp:keywords/>
  <dc:description/>
  <dc:identifier/>
  <dc:language>ru-RU</dc:language>
  <cp:lastModifiedBy/>
  <cp:revision>17</cp:revision>
  <dcterms:created xsi:type="dcterms:W3CDTF">2022-01-29T11:10:53Z</dcterms:created>
  <dcterms:modified xsi:type="dcterms:W3CDTF">2022-12-20T06:55:59Z</dcterms:modified>
  <cp:category/>
  <cp:contentStatus/>
  <cp:version/>
</cp:coreProperties>
</file>