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2" d="100"/>
          <a:sy n="72" d="100"/>
        </p:scale>
        <p:origin x="-632" y="-112"/>
      </p:cViewPr>
      <p:guideLst>
        <p:guide orient="horz" pos="2895"/>
        <p:guide pos="57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C5C-BBCA-0745-9F3D-8D757DAC6266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998-B99A-B048-9A57-45FE698E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6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C5C-BBCA-0745-9F3D-8D757DAC6266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998-B99A-B048-9A57-45FE698E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4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C5C-BBCA-0745-9F3D-8D757DAC6266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998-B99A-B048-9A57-45FE698E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0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C5C-BBCA-0745-9F3D-8D757DAC6266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998-B99A-B048-9A57-45FE698E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5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C5C-BBCA-0745-9F3D-8D757DAC6266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998-B99A-B048-9A57-45FE698E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0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C5C-BBCA-0745-9F3D-8D757DAC6266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998-B99A-B048-9A57-45FE698E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C5C-BBCA-0745-9F3D-8D757DAC6266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998-B99A-B048-9A57-45FE698E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1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C5C-BBCA-0745-9F3D-8D757DAC6266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998-B99A-B048-9A57-45FE698E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0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C5C-BBCA-0745-9F3D-8D757DAC6266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998-B99A-B048-9A57-45FE698E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7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C5C-BBCA-0745-9F3D-8D757DAC6266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998-B99A-B048-9A57-45FE698E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FC5C-BBCA-0745-9F3D-8D757DAC6266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998-B99A-B048-9A57-45FE698E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1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FC5C-BBCA-0745-9F3D-8D757DAC6266}" type="datetimeFigureOut">
              <a:rPr lang="en-US" smtClean="0"/>
              <a:t>12/12/19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C998-B99A-B048-9A57-45FE698EA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ighan.cs.uchicago.edu/bakeoff2005/" TargetMode="External"/><Relationship Id="rId3" Type="http://schemas.openxmlformats.org/officeDocument/2006/relationships/hyperlink" Target="http://sighan.cs.uchicago.edu/bakeoff2005/data/icwb2-data.zi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中文分词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负向最大匹配法</a:t>
            </a:r>
            <a:r>
              <a:rPr lang="tr-TR" dirty="0" smtClean="0"/>
              <a:t>(BMM)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反向最大匹配法的基本原理与正向最大匹配法类似，只是分词顺序变为从右至左。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0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负向最大匹配法</a:t>
            </a:r>
            <a:r>
              <a:rPr lang="tr-TR" dirty="0" smtClean="0"/>
              <a:t>(BMM)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105"/>
            <a:ext cx="9144000" cy="45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9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>
                <a:latin typeface="宋体"/>
                <a:ea typeface="宋体"/>
                <a:cs typeface="宋体"/>
              </a:rPr>
              <a:t>FMM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或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BMM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对于一些有歧义的词处理能力一般。举个例子：结婚的和尚未结婚的，使用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FMM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很可能分成结婚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/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的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/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和尚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/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未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/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结婚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/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的；为人民办公益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,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使用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BMM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可能会分成为人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/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民办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/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公益。</a:t>
            </a:r>
          </a:p>
          <a:p>
            <a:endParaRPr lang="zh-TW" altLang="en-US" dirty="0" smtClean="0">
              <a:latin typeface="宋体"/>
              <a:ea typeface="宋体"/>
              <a:cs typeface="宋体"/>
            </a:endParaRPr>
          </a:p>
          <a:p>
            <a:r>
              <a:rPr lang="zh-TW" altLang="en-US" dirty="0" smtClean="0">
                <a:latin typeface="宋体"/>
                <a:ea typeface="宋体"/>
                <a:cs typeface="宋体"/>
              </a:rPr>
              <a:t>虽然在部分文献和软件实现中指出，由于中文的性质，反向最大匹配法优于正向最大匹配法。在成熟的工业界应用上几乎不会直接使用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FMM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、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BMM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作为分词模块的实现方法。</a:t>
            </a:r>
            <a:endParaRPr lang="en-US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5885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基于</a:t>
            </a:r>
            <a:r>
              <a:rPr lang="en-US" altLang="zh-TW" dirty="0" smtClean="0"/>
              <a:t>HMM</a:t>
            </a:r>
            <a:r>
              <a:rPr lang="zh-TW" altLang="en-US" dirty="0" smtClean="0"/>
              <a:t>的分词方法</a:t>
            </a:r>
            <a:endParaRPr lang="en-US" dirty="0"/>
          </a:p>
        </p:txBody>
      </p:sp>
      <p:pic>
        <p:nvPicPr>
          <p:cNvPr id="5" name="Picture 4" descr="Screen Shot 2019-12-11 at 11.01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7606"/>
            <a:ext cx="9144000" cy="325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8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www.zhihu.com</a:t>
            </a:r>
            <a:r>
              <a:rPr lang="en-US" dirty="0"/>
              <a:t>/question/20962240</a:t>
            </a:r>
          </a:p>
        </p:txBody>
      </p:sp>
    </p:spTree>
    <p:extLst>
      <p:ext uri="{BB962C8B-B14F-4D97-AF65-F5344CB8AC3E}">
        <p14:creationId xmlns:p14="http://schemas.microsoft.com/office/powerpoint/2010/main" val="1178148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http://sighan.cs.uchicago.edu/bakeoff2005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http://sighan.cs.uchicago.edu/bakeoff2005/data/icwb2-</a:t>
            </a:r>
            <a:r>
              <a:rPr lang="en-US" dirty="0" smtClean="0">
                <a:hlinkClick r:id="rId3"/>
              </a:rPr>
              <a:t>data.zip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65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raining:</a:t>
            </a:r>
          </a:p>
          <a:p>
            <a:pPr lvl="1"/>
            <a:r>
              <a:rPr lang="en-US" dirty="0" smtClean="0"/>
              <a:t> </a:t>
            </a:r>
            <a:r>
              <a:rPr lang="zh-CN" altLang="en-US" dirty="0" smtClean="0"/>
              <a:t>训练集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已经分好词的句子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每行一个句子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esting</a:t>
            </a:r>
          </a:p>
          <a:p>
            <a:pPr lvl="1"/>
            <a:r>
              <a:rPr lang="zh-CN" altLang="en-US" dirty="0" smtClean="0"/>
              <a:t>测试集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待分词的句子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每行一个句子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句子未分词</a:t>
            </a:r>
            <a:endParaRPr lang="en-US" dirty="0"/>
          </a:p>
          <a:p>
            <a:r>
              <a:rPr lang="en-US" dirty="0"/>
              <a:t>g</a:t>
            </a:r>
            <a:r>
              <a:rPr lang="en-US" dirty="0" smtClean="0"/>
              <a:t>old</a:t>
            </a:r>
          </a:p>
          <a:p>
            <a:pPr lvl="1"/>
            <a:r>
              <a:rPr lang="zh-CN" altLang="en-US" dirty="0" smtClean="0"/>
              <a:t>测试集对应的正确分词结果</a:t>
            </a:r>
            <a:endParaRPr lang="en-US" dirty="0" smtClean="0"/>
          </a:p>
          <a:p>
            <a:r>
              <a:rPr lang="zh-CN" altLang="en-US" dirty="0" smtClean="0"/>
              <a:t>更详细的说明见</a:t>
            </a:r>
            <a:r>
              <a:rPr lang="en-US" altLang="zh-CN" dirty="0" smtClean="0"/>
              <a:t> README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088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分别使用正向最大匹配法、负向最大匹配法和</a:t>
            </a:r>
            <a:r>
              <a:rPr lang="en-US" altLang="zh-CN" dirty="0" smtClean="0"/>
              <a:t>HMM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, </a:t>
            </a:r>
            <a:r>
              <a:rPr lang="zh-CN" altLang="en-US" dirty="0" smtClean="0"/>
              <a:t>对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中的句子进行分词</a:t>
            </a:r>
            <a:r>
              <a:rPr lang="en-US" altLang="zh-CN" dirty="0" smtClean="0"/>
              <a:t>. </a:t>
            </a:r>
            <a:r>
              <a:rPr lang="zh-CN" altLang="en-US" dirty="0" smtClean="0"/>
              <a:t>并报告分词性能</a:t>
            </a:r>
            <a:r>
              <a:rPr lang="en-US" altLang="zh-CN" dirty="0" smtClean="0"/>
              <a:t>.</a:t>
            </a:r>
          </a:p>
          <a:p>
            <a:endParaRPr lang="en-US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: </a:t>
            </a:r>
            <a:r>
              <a:rPr lang="zh-CN" altLang="en-US" dirty="0" smtClean="0"/>
              <a:t>该数据集包含了多个不同的分词语料</a:t>
            </a:r>
            <a:r>
              <a:rPr lang="en-US" altLang="zh-CN" dirty="0" smtClean="0"/>
              <a:t>, </a:t>
            </a:r>
            <a:r>
              <a:rPr lang="zh-CN" altLang="en-US" dirty="0" smtClean="0"/>
              <a:t>每个语料的分词标注不一致</a:t>
            </a:r>
            <a:r>
              <a:rPr lang="en-US" altLang="zh-CN" dirty="0" smtClean="0"/>
              <a:t>. </a:t>
            </a:r>
            <a:r>
              <a:rPr lang="zh-CN" altLang="en-US" dirty="0" smtClean="0"/>
              <a:t>实验中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可以使用</a:t>
            </a:r>
            <a:r>
              <a:rPr lang="en-US" altLang="zh-CN" dirty="0" err="1" smtClean="0"/>
              <a:t>pku</a:t>
            </a:r>
            <a:r>
              <a:rPr lang="zh-CN" altLang="en-US" dirty="0" smtClean="0"/>
              <a:t>作为实验数据</a:t>
            </a:r>
            <a:r>
              <a:rPr lang="en-US" altLang="zh-CN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86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也可以使用其他方法和工具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如基于</a:t>
            </a:r>
            <a:r>
              <a:rPr lang="en-US" altLang="zh-CN" dirty="0" err="1" smtClean="0"/>
              <a:t>crf</a:t>
            </a:r>
            <a:r>
              <a:rPr lang="zh-CN" altLang="en-US" dirty="0" smtClean="0"/>
              <a:t>的分词</a:t>
            </a:r>
            <a:r>
              <a:rPr lang="en-US" altLang="zh-CN" dirty="0" smtClean="0"/>
              <a:t>, </a:t>
            </a:r>
            <a:r>
              <a:rPr lang="zh-CN" altLang="en-US" dirty="0" smtClean="0"/>
              <a:t>基于深度学习的分词等</a:t>
            </a:r>
            <a:r>
              <a:rPr lang="en-US" altLang="zh-CN" dirty="0" smtClean="0"/>
              <a:t>. </a:t>
            </a:r>
          </a:p>
          <a:p>
            <a:r>
              <a:rPr lang="zh-CN" altLang="en-US" dirty="0" smtClean="0"/>
              <a:t>可以写出详细过程</a:t>
            </a:r>
            <a:r>
              <a:rPr lang="en-US" altLang="zh-CN" dirty="0" smtClean="0"/>
              <a:t>, </a:t>
            </a:r>
            <a:r>
              <a:rPr lang="zh-CN" altLang="en-US" dirty="0" smtClean="0"/>
              <a:t>并报告分词结果</a:t>
            </a:r>
            <a:r>
              <a:rPr lang="en-US" altLang="zh-CN" smtClean="0"/>
              <a:t>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3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词法分析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宋体"/>
                <a:ea typeface="宋体"/>
                <a:cs typeface="宋体"/>
              </a:rPr>
              <a:t>从左到右一个字符一个字符地读入源程序，即对构成源程序的字符流进行扫描然后根据构词规则识别单词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(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也称单词符号或符号</a:t>
            </a:r>
            <a:r>
              <a:rPr lang="en-US" altLang="zh-TW" dirty="0" smtClean="0">
                <a:latin typeface="宋体"/>
                <a:ea typeface="宋体"/>
                <a:cs typeface="宋体"/>
              </a:rPr>
              <a:t>)</a:t>
            </a:r>
            <a:r>
              <a:rPr lang="zh-TW" altLang="en-US" dirty="0" smtClean="0">
                <a:latin typeface="宋体"/>
                <a:ea typeface="宋体"/>
                <a:cs typeface="宋体"/>
              </a:rPr>
              <a:t>。</a:t>
            </a:r>
          </a:p>
          <a:p>
            <a:endParaRPr lang="zh-TW" altLang="en-US" dirty="0">
              <a:latin typeface="宋体"/>
              <a:ea typeface="宋体"/>
              <a:cs typeface="宋体"/>
            </a:endParaRPr>
          </a:p>
          <a:p>
            <a:pPr marL="0" indent="0">
              <a:buNone/>
            </a:pPr>
            <a:r>
              <a:rPr lang="en-US" dirty="0" smtClean="0">
                <a:latin typeface="宋体"/>
                <a:ea typeface="宋体"/>
                <a:cs typeface="宋体"/>
              </a:rPr>
              <a:t> </a:t>
            </a:r>
            <a:r>
              <a:rPr lang="en-US" dirty="0" err="1" smtClean="0">
                <a:latin typeface="宋体"/>
                <a:ea typeface="宋体"/>
                <a:cs typeface="宋体"/>
              </a:rPr>
              <a:t>int</a:t>
            </a:r>
            <a:r>
              <a:rPr lang="en-US" dirty="0" smtClean="0">
                <a:latin typeface="宋体"/>
                <a:ea typeface="宋体"/>
                <a:cs typeface="宋体"/>
              </a:rPr>
              <a:t> score = a + 30 / b;</a:t>
            </a:r>
            <a:endParaRPr lang="en-US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598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任务定义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宋体"/>
                <a:ea typeface="宋体"/>
                <a:cs typeface="宋体"/>
              </a:rPr>
              <a:t>中文在词与词之间没有任何空格之类的显示标志指示词的边界。因此，中文分词是很多自然语言处理系统中的基础模块和首要环节。</a:t>
            </a:r>
          </a:p>
          <a:p>
            <a:endParaRPr lang="zh-TW" altLang="en-US" dirty="0">
              <a:latin typeface="宋体"/>
              <a:ea typeface="宋体"/>
              <a:cs typeface="宋体"/>
            </a:endParaRPr>
          </a:p>
          <a:p>
            <a:r>
              <a:rPr lang="zh-TW" altLang="en-US" dirty="0" smtClean="0">
                <a:latin typeface="宋体"/>
                <a:ea typeface="宋体"/>
                <a:cs typeface="宋体"/>
              </a:rPr>
              <a:t>分词就是将连续的字序列按照一定的规范重新组合成词序列的过程。</a:t>
            </a:r>
            <a:endParaRPr lang="en-US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6350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输入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:   </a:t>
            </a:r>
            <a:r>
              <a:rPr lang="zh-TW" altLang="en-US" u="sng" dirty="0" smtClean="0">
                <a:latin typeface="宋体"/>
                <a:ea typeface="宋体"/>
                <a:cs typeface="宋体"/>
              </a:rPr>
              <a:t>分词就是将连续的字序列按照一定的规范重新组合成词序列的过程。</a:t>
            </a:r>
          </a:p>
          <a:p>
            <a:endParaRPr lang="zh-TW" altLang="en-US" dirty="0">
              <a:latin typeface="宋体"/>
              <a:ea typeface="宋体"/>
              <a:cs typeface="宋体"/>
            </a:endParaRPr>
          </a:p>
          <a:p>
            <a:r>
              <a:rPr lang="zh-CN" altLang="en-US" dirty="0" smtClean="0">
                <a:latin typeface="宋体"/>
                <a:ea typeface="宋体"/>
                <a:cs typeface="宋体"/>
              </a:rPr>
              <a:t>输出</a:t>
            </a:r>
            <a:r>
              <a:rPr lang="en-US" altLang="zh-CN" dirty="0" smtClean="0">
                <a:latin typeface="宋体"/>
                <a:ea typeface="宋体"/>
                <a:cs typeface="宋体"/>
              </a:rPr>
              <a:t>:   </a:t>
            </a:r>
            <a:r>
              <a:rPr lang="zh-TW" altLang="en-US" u="sng" dirty="0" smtClean="0">
                <a:latin typeface="宋体"/>
                <a:ea typeface="宋体"/>
                <a:cs typeface="宋体"/>
              </a:rPr>
              <a:t>分词</a:t>
            </a:r>
            <a:r>
              <a:rPr lang="en-US" altLang="zh-TW" u="sng" dirty="0" smtClean="0">
                <a:latin typeface="宋体"/>
                <a:ea typeface="宋体"/>
                <a:cs typeface="宋体"/>
              </a:rPr>
              <a:t> </a:t>
            </a:r>
            <a:r>
              <a:rPr lang="zh-TW" altLang="en-US" u="sng" dirty="0" smtClean="0">
                <a:latin typeface="宋体"/>
                <a:ea typeface="宋体"/>
                <a:cs typeface="宋体"/>
              </a:rPr>
              <a:t>就</a:t>
            </a:r>
            <a:r>
              <a:rPr lang="en-US" altLang="zh-TW" u="sng" dirty="0" smtClean="0">
                <a:latin typeface="宋体"/>
                <a:ea typeface="宋体"/>
                <a:cs typeface="宋体"/>
              </a:rPr>
              <a:t> </a:t>
            </a:r>
            <a:r>
              <a:rPr lang="zh-TW" altLang="en-US" u="sng" dirty="0" smtClean="0">
                <a:latin typeface="宋体"/>
                <a:ea typeface="宋体"/>
                <a:cs typeface="宋体"/>
              </a:rPr>
              <a:t>是</a:t>
            </a:r>
            <a:r>
              <a:rPr lang="en-US" altLang="zh-TW" u="sng" dirty="0" smtClean="0">
                <a:latin typeface="宋体"/>
                <a:ea typeface="宋体"/>
                <a:cs typeface="宋体"/>
              </a:rPr>
              <a:t> </a:t>
            </a:r>
            <a:r>
              <a:rPr lang="zh-TW" altLang="en-US" u="sng" dirty="0" smtClean="0">
                <a:latin typeface="宋体"/>
                <a:ea typeface="宋体"/>
                <a:cs typeface="宋体"/>
              </a:rPr>
              <a:t>将</a:t>
            </a:r>
            <a:r>
              <a:rPr lang="en-US" altLang="zh-TW" u="sng" dirty="0" smtClean="0">
                <a:latin typeface="宋体"/>
                <a:ea typeface="宋体"/>
                <a:cs typeface="宋体"/>
              </a:rPr>
              <a:t> </a:t>
            </a:r>
            <a:r>
              <a:rPr lang="zh-TW" altLang="en-US" u="sng" dirty="0" smtClean="0">
                <a:latin typeface="宋体"/>
                <a:ea typeface="宋体"/>
                <a:cs typeface="宋体"/>
              </a:rPr>
              <a:t>连续</a:t>
            </a:r>
            <a:r>
              <a:rPr lang="en-US" altLang="zh-TW" u="sng" dirty="0" smtClean="0">
                <a:latin typeface="宋体"/>
                <a:ea typeface="宋体"/>
                <a:cs typeface="宋体"/>
              </a:rPr>
              <a:t> </a:t>
            </a:r>
            <a:r>
              <a:rPr lang="zh-TW" altLang="en-US" u="sng" dirty="0" smtClean="0">
                <a:latin typeface="宋体"/>
                <a:ea typeface="宋体"/>
                <a:cs typeface="宋体"/>
              </a:rPr>
              <a:t>的</a:t>
            </a:r>
            <a:r>
              <a:rPr lang="en-US" altLang="zh-TW" u="sng" dirty="0" smtClean="0">
                <a:latin typeface="宋体"/>
                <a:ea typeface="宋体"/>
                <a:cs typeface="宋体"/>
              </a:rPr>
              <a:t> </a:t>
            </a:r>
            <a:r>
              <a:rPr lang="zh-TW" altLang="en-US" u="sng" dirty="0" smtClean="0">
                <a:latin typeface="宋体"/>
                <a:ea typeface="宋体"/>
                <a:cs typeface="宋体"/>
              </a:rPr>
              <a:t>字</a:t>
            </a:r>
            <a:r>
              <a:rPr lang="en-US" altLang="zh-TW" u="sng" dirty="0" smtClean="0">
                <a:latin typeface="宋体"/>
                <a:ea typeface="宋体"/>
                <a:cs typeface="宋体"/>
              </a:rPr>
              <a:t> </a:t>
            </a:r>
            <a:r>
              <a:rPr lang="zh-TW" altLang="en-US" u="sng" dirty="0" smtClean="0">
                <a:latin typeface="宋体"/>
                <a:ea typeface="宋体"/>
                <a:cs typeface="宋体"/>
              </a:rPr>
              <a:t>序列</a:t>
            </a:r>
            <a:r>
              <a:rPr lang="en-US" altLang="zh-TW" u="sng" dirty="0" smtClean="0">
                <a:latin typeface="宋体"/>
                <a:ea typeface="宋体"/>
                <a:cs typeface="宋体"/>
              </a:rPr>
              <a:t> </a:t>
            </a:r>
            <a:r>
              <a:rPr lang="zh-TW" altLang="en-US" u="sng" dirty="0" smtClean="0">
                <a:latin typeface="宋体"/>
                <a:ea typeface="宋体"/>
                <a:cs typeface="宋体"/>
              </a:rPr>
              <a:t>按照</a:t>
            </a:r>
            <a:r>
              <a:rPr lang="en-US" altLang="zh-TW" u="sng" dirty="0" smtClean="0">
                <a:latin typeface="宋体"/>
                <a:ea typeface="宋体"/>
                <a:cs typeface="宋体"/>
              </a:rPr>
              <a:t> </a:t>
            </a:r>
            <a:r>
              <a:rPr lang="zh-TW" altLang="en-US" u="sng" dirty="0" smtClean="0">
                <a:latin typeface="宋体"/>
                <a:ea typeface="宋体"/>
                <a:cs typeface="宋体"/>
              </a:rPr>
              <a:t>一定</a:t>
            </a:r>
            <a:r>
              <a:rPr lang="en-US" altLang="zh-TW" u="sng" dirty="0" smtClean="0">
                <a:latin typeface="宋体"/>
                <a:ea typeface="宋体"/>
                <a:cs typeface="宋体"/>
              </a:rPr>
              <a:t> </a:t>
            </a:r>
            <a:r>
              <a:rPr lang="zh-TW" altLang="en-US" u="sng" dirty="0" smtClean="0">
                <a:latin typeface="宋体"/>
                <a:ea typeface="宋体"/>
                <a:cs typeface="宋体"/>
              </a:rPr>
              <a:t>的</a:t>
            </a:r>
            <a:r>
              <a:rPr lang="en-US" altLang="zh-TW" u="sng" dirty="0" smtClean="0">
                <a:latin typeface="宋体"/>
                <a:ea typeface="宋体"/>
                <a:cs typeface="宋体"/>
              </a:rPr>
              <a:t> </a:t>
            </a:r>
            <a:r>
              <a:rPr lang="zh-TW" altLang="en-US" u="sng" dirty="0" smtClean="0">
                <a:latin typeface="宋体"/>
                <a:ea typeface="宋体"/>
                <a:cs typeface="宋体"/>
              </a:rPr>
              <a:t>规范</a:t>
            </a:r>
            <a:r>
              <a:rPr lang="en-US" altLang="zh-TW" u="sng" dirty="0" smtClean="0">
                <a:latin typeface="宋体"/>
                <a:ea typeface="宋体"/>
                <a:cs typeface="宋体"/>
              </a:rPr>
              <a:t> </a:t>
            </a:r>
            <a:r>
              <a:rPr lang="zh-TW" altLang="en-US" u="sng" dirty="0" smtClean="0">
                <a:latin typeface="宋体"/>
                <a:ea typeface="宋体"/>
                <a:cs typeface="宋体"/>
              </a:rPr>
              <a:t>重新</a:t>
            </a:r>
            <a:r>
              <a:rPr lang="en-US" altLang="zh-TW" u="sng" dirty="0" smtClean="0">
                <a:latin typeface="宋体"/>
                <a:ea typeface="宋体"/>
                <a:cs typeface="宋体"/>
              </a:rPr>
              <a:t> </a:t>
            </a:r>
            <a:r>
              <a:rPr lang="zh-TW" altLang="en-US" u="sng" dirty="0" smtClean="0">
                <a:latin typeface="宋体"/>
                <a:ea typeface="宋体"/>
                <a:cs typeface="宋体"/>
              </a:rPr>
              <a:t>组合成</a:t>
            </a:r>
            <a:r>
              <a:rPr lang="en-US" altLang="zh-TW" u="sng" dirty="0" smtClean="0">
                <a:latin typeface="宋体"/>
                <a:ea typeface="宋体"/>
                <a:cs typeface="宋体"/>
              </a:rPr>
              <a:t> </a:t>
            </a:r>
            <a:r>
              <a:rPr lang="zh-TW" altLang="en-US" u="sng" dirty="0" smtClean="0">
                <a:latin typeface="宋体"/>
                <a:ea typeface="宋体"/>
                <a:cs typeface="宋体"/>
              </a:rPr>
              <a:t>词</a:t>
            </a:r>
            <a:r>
              <a:rPr lang="en-US" altLang="zh-TW" u="sng" dirty="0" smtClean="0">
                <a:latin typeface="宋体"/>
                <a:ea typeface="宋体"/>
                <a:cs typeface="宋体"/>
              </a:rPr>
              <a:t> </a:t>
            </a:r>
            <a:r>
              <a:rPr lang="zh-TW" altLang="en-US" u="sng" dirty="0" smtClean="0">
                <a:latin typeface="宋体"/>
                <a:ea typeface="宋体"/>
                <a:cs typeface="宋体"/>
              </a:rPr>
              <a:t>序列</a:t>
            </a:r>
            <a:r>
              <a:rPr lang="en-US" altLang="zh-TW" u="sng" dirty="0" smtClean="0">
                <a:latin typeface="宋体"/>
                <a:ea typeface="宋体"/>
                <a:cs typeface="宋体"/>
              </a:rPr>
              <a:t> </a:t>
            </a:r>
            <a:r>
              <a:rPr lang="zh-TW" altLang="en-US" u="sng" dirty="0" smtClean="0">
                <a:latin typeface="宋体"/>
                <a:ea typeface="宋体"/>
                <a:cs typeface="宋体"/>
              </a:rPr>
              <a:t>的</a:t>
            </a:r>
            <a:r>
              <a:rPr lang="en-US" altLang="zh-TW" u="sng" dirty="0" smtClean="0">
                <a:latin typeface="宋体"/>
                <a:ea typeface="宋体"/>
                <a:cs typeface="宋体"/>
              </a:rPr>
              <a:t> </a:t>
            </a:r>
            <a:r>
              <a:rPr lang="zh-TW" altLang="en-US" u="sng" dirty="0" smtClean="0">
                <a:latin typeface="宋体"/>
                <a:ea typeface="宋体"/>
                <a:cs typeface="宋体"/>
              </a:rPr>
              <a:t>过程</a:t>
            </a:r>
            <a:r>
              <a:rPr lang="en-US" altLang="zh-TW" u="sng" dirty="0" smtClean="0">
                <a:latin typeface="宋体"/>
                <a:ea typeface="宋体"/>
                <a:cs typeface="宋体"/>
              </a:rPr>
              <a:t>  </a:t>
            </a:r>
            <a:r>
              <a:rPr lang="zh-TW" altLang="en-US" u="sng" dirty="0" smtClean="0">
                <a:latin typeface="宋体"/>
                <a:ea typeface="宋体"/>
                <a:cs typeface="宋体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0255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12-11 at 10.50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66" y="493650"/>
            <a:ext cx="8548667" cy="487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1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分词评测指标</a:t>
            </a:r>
            <a:endParaRPr lang="en-US" dirty="0"/>
          </a:p>
        </p:txBody>
      </p:sp>
      <p:pic>
        <p:nvPicPr>
          <p:cNvPr id="4" name="Content Placeholder 3" descr="Screen Shot 2019-12-11 at 10.51.0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" b="2941"/>
          <a:stretch>
            <a:fillRect/>
          </a:stretch>
        </p:blipFill>
        <p:spPr>
          <a:xfrm>
            <a:off x="1881793" y="2372449"/>
            <a:ext cx="6528456" cy="3590399"/>
          </a:xfrm>
        </p:spPr>
      </p:pic>
    </p:spTree>
    <p:extLst>
      <p:ext uri="{BB962C8B-B14F-4D97-AF65-F5344CB8AC3E}">
        <p14:creationId xmlns:p14="http://schemas.microsoft.com/office/powerpoint/2010/main" val="413809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南京市长江大桥</a:t>
            </a:r>
          </a:p>
          <a:p>
            <a:endParaRPr lang="zh-CN" altLang="en-US" dirty="0"/>
          </a:p>
          <a:p>
            <a:r>
              <a:rPr lang="zh-CN" altLang="en-US" dirty="0" smtClean="0"/>
              <a:t>正确结果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南京市</a:t>
            </a:r>
            <a:r>
              <a:rPr lang="en-US" altLang="zh-CN" dirty="0" smtClean="0"/>
              <a:t>  </a:t>
            </a:r>
            <a:r>
              <a:rPr lang="zh-CN" altLang="en-US" dirty="0" smtClean="0"/>
              <a:t>长江</a:t>
            </a:r>
            <a:r>
              <a:rPr lang="en-US" altLang="zh-CN" dirty="0" smtClean="0"/>
              <a:t>  </a:t>
            </a:r>
            <a:r>
              <a:rPr lang="zh-CN" altLang="en-US" dirty="0" smtClean="0"/>
              <a:t>大桥</a:t>
            </a:r>
          </a:p>
          <a:p>
            <a:r>
              <a:rPr lang="zh-CN" altLang="en-US" dirty="0" smtClean="0"/>
              <a:t>自动结果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南京</a:t>
            </a:r>
            <a:r>
              <a:rPr lang="en-US" altLang="zh-CN" dirty="0" smtClean="0"/>
              <a:t>  </a:t>
            </a:r>
            <a:r>
              <a:rPr lang="zh-CN" altLang="en-US" dirty="0" smtClean="0"/>
              <a:t>市长</a:t>
            </a:r>
            <a:r>
              <a:rPr lang="en-US" altLang="zh-CN" dirty="0" smtClean="0"/>
              <a:t>  </a:t>
            </a:r>
            <a:r>
              <a:rPr lang="zh-CN" altLang="en-US" dirty="0" smtClean="0"/>
              <a:t>江</a:t>
            </a:r>
            <a:r>
              <a:rPr lang="en-US" altLang="zh-CN" dirty="0" smtClean="0"/>
              <a:t>  </a:t>
            </a:r>
            <a:r>
              <a:rPr lang="zh-CN" altLang="en-US" dirty="0" smtClean="0"/>
              <a:t>大桥</a:t>
            </a:r>
          </a:p>
          <a:p>
            <a:endParaRPr lang="zh-CN" altLang="en-US" dirty="0"/>
          </a:p>
          <a:p>
            <a:r>
              <a:rPr lang="zh-CN" altLang="en-US" dirty="0" smtClean="0"/>
              <a:t>性能</a:t>
            </a:r>
            <a:r>
              <a:rPr lang="en-US" altLang="zh-CN" dirty="0" smtClean="0"/>
              <a:t>: Recall = 1 / 3;  Precision = 1 / 4;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sz="2200" dirty="0" smtClean="0"/>
              <a:t>F1 = 2 * Recall * Precision / (Recall + Precision) = 2 / 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7693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正向最大匹配法(FMM)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宋体"/>
                <a:ea typeface="宋体"/>
                <a:cs typeface="宋体"/>
              </a:rPr>
              <a:t>正向最大匹配法，顾名思义，对于输入的一段文本从左至右、以贪心的方式切分出当前位置上长度最大的词。正向最大匹配法是基于词典的分词方法，其分词原理是：单词的颗粒度越大，所能表示的含义越确切。</a:t>
            </a:r>
            <a:endParaRPr lang="en-US" dirty="0">
              <a:latin typeface="宋体"/>
              <a:ea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2946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正向最大匹配法(FMM)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8770"/>
            <a:ext cx="9144000" cy="448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96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396</Words>
  <Application>Microsoft Macintosh PowerPoint</Application>
  <PresentationFormat>On-screen Show (4:3)</PresentationFormat>
  <Paragraphs>51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中文分词</vt:lpstr>
      <vt:lpstr>词法分析</vt:lpstr>
      <vt:lpstr>任务定义</vt:lpstr>
      <vt:lpstr>举例</vt:lpstr>
      <vt:lpstr>PowerPoint Presentation</vt:lpstr>
      <vt:lpstr>分词评测指标</vt:lpstr>
      <vt:lpstr>举例</vt:lpstr>
      <vt:lpstr>正向最大匹配法(FMM)</vt:lpstr>
      <vt:lpstr>正向最大匹配法(FMM)</vt:lpstr>
      <vt:lpstr>负向最大匹配法(BMM)</vt:lpstr>
      <vt:lpstr>负向最大匹配法(BMM)</vt:lpstr>
      <vt:lpstr>PowerPoint Presentation</vt:lpstr>
      <vt:lpstr>基于HMM的分词方法</vt:lpstr>
      <vt:lpstr>PowerPoint Presentation</vt:lpstr>
      <vt:lpstr>数据</vt:lpstr>
      <vt:lpstr>PowerPoint Presentation</vt:lpstr>
      <vt:lpstr>要求</vt:lpstr>
      <vt:lpstr>其他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中文分词</dc:title>
  <dc:creator>jh li</dc:creator>
  <cp:lastModifiedBy>jh li</cp:lastModifiedBy>
  <cp:revision>66</cp:revision>
  <dcterms:created xsi:type="dcterms:W3CDTF">2019-12-11T14:41:47Z</dcterms:created>
  <dcterms:modified xsi:type="dcterms:W3CDTF">2019-12-12T09:47:19Z</dcterms:modified>
</cp:coreProperties>
</file>