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C041-20E8-B844-BD59-187F8834CA3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911-F289-F94A-8B74-EB27926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)</a:t>
            </a:r>
            <a:r>
              <a:rPr lang="zh-CN" altLang="en-US" dirty="0"/>
              <a:t>上下文无关文法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9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69460"/>
          </a:xfrm>
        </p:spPr>
        <p:txBody>
          <a:bodyPr>
            <a:normAutofit/>
          </a:bodyPr>
          <a:lstStyle/>
          <a:p>
            <a:r>
              <a:rPr lang="en-US" altLang="zh-CN" b="0" dirty="0"/>
              <a:t>A→α </a:t>
            </a:r>
            <a:r>
              <a:rPr lang="en-US" altLang="zh-CN" b="0" dirty="0">
                <a:solidFill>
                  <a:srgbClr val="FF0000"/>
                </a:solidFill>
              </a:rPr>
              <a:t>[p]</a:t>
            </a:r>
          </a:p>
          <a:p>
            <a:r>
              <a:rPr lang="zh-CN" altLang="en-US" dirty="0"/>
              <a:t>产生式左边</a:t>
            </a:r>
            <a:r>
              <a:rPr lang="en-US" altLang="zh-CN" dirty="0"/>
              <a:t> LHS (left hand side)</a:t>
            </a:r>
          </a:p>
          <a:p>
            <a:r>
              <a:rPr lang="zh-CN" altLang="en-US" dirty="0"/>
              <a:t>产生式右边</a:t>
            </a:r>
            <a:r>
              <a:rPr lang="en-US" altLang="zh-CN" dirty="0"/>
              <a:t>RHS (right hand side)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9-05-04 at 3.5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9660"/>
            <a:ext cx="7547839" cy="1812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787" y="5535240"/>
            <a:ext cx="4983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</a:rPr>
              <a:t>对于一个给定的</a:t>
            </a:r>
            <a:r>
              <a:rPr lang="en-US" altLang="zh-TW" sz="2200" dirty="0">
                <a:solidFill>
                  <a:srgbClr val="0000FF"/>
                </a:solidFill>
              </a:rPr>
              <a:t>LHS</a:t>
            </a:r>
            <a:r>
              <a:rPr lang="zh-TW" altLang="en-US" sz="2200" dirty="0">
                <a:solidFill>
                  <a:srgbClr val="0000FF"/>
                </a:solidFill>
              </a:rPr>
              <a:t>要满足加和等于</a:t>
            </a:r>
            <a:r>
              <a:rPr lang="en-US" altLang="zh-TW" sz="2200" dirty="0">
                <a:solidFill>
                  <a:srgbClr val="0000FF"/>
                </a:solidFill>
              </a:rPr>
              <a:t>1</a:t>
            </a:r>
            <a:r>
              <a:rPr lang="zh-TW" altLang="en-US" sz="2200" dirty="0">
                <a:solidFill>
                  <a:srgbClr val="0000FF"/>
                </a:solidFill>
              </a:rPr>
              <a:t>。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9144000" cy="58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617538"/>
            <a:ext cx="6680200" cy="1600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732" y="2572260"/>
            <a:ext cx="8229600" cy="704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句法树</a:t>
            </a:r>
            <a:r>
              <a:rPr lang="en-US" altLang="zh-CN" dirty="0"/>
              <a:t>T</a:t>
            </a:r>
            <a:r>
              <a:rPr lang="zh-CN" altLang="en-US" dirty="0"/>
              <a:t>的概率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3732" y="3766587"/>
            <a:ext cx="8229600" cy="840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一般来说，概率值大的更可能是正确的句法树 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0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480" r="-45480"/>
          <a:stretch>
            <a:fillRect/>
          </a:stretch>
        </p:blipFill>
        <p:spPr>
          <a:xfrm>
            <a:off x="457200" y="44431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65602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089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PCFG (</a:t>
            </a:r>
            <a:r>
              <a:rPr lang="zh-CN" altLang="en-US" dirty="0"/>
              <a:t>概率上下文无关文法</a:t>
            </a:r>
            <a:r>
              <a:rPr lang="en-US" altLang="zh-CN" dirty="0"/>
              <a:t>)</a:t>
            </a:r>
            <a:r>
              <a:rPr lang="zh-CN" altLang="en-US" dirty="0"/>
              <a:t>和一个句子</a:t>
            </a:r>
            <a:r>
              <a:rPr lang="en-US" altLang="zh-CN" dirty="0"/>
              <a:t>, </a:t>
            </a:r>
            <a:r>
              <a:rPr lang="zh-CN" altLang="en-US" dirty="0"/>
              <a:t>如何构造该句子概率最大的句法树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510854"/>
            <a:ext cx="8229600" cy="142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200" dirty="0"/>
              <a:t>CNF (</a:t>
            </a:r>
            <a:r>
              <a:rPr lang="en-US" sz="2200" dirty="0"/>
              <a:t>Chomsky Normal Form</a:t>
            </a:r>
            <a:r>
              <a:rPr lang="x-none" sz="2200" dirty="0"/>
              <a:t>)</a:t>
            </a:r>
          </a:p>
          <a:p>
            <a:endParaRPr lang="x-none" sz="2200" dirty="0"/>
          </a:p>
          <a:p>
            <a:r>
              <a:rPr lang="x-none" sz="2200" dirty="0"/>
              <a:t>CYK</a:t>
            </a:r>
            <a:r>
              <a:rPr lang="zh-CN" altLang="en-US" sz="2200" dirty="0"/>
              <a:t>算法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855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(Chomsky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宋体"/>
                <a:ea typeface="宋体"/>
                <a:cs typeface="宋体"/>
              </a:rPr>
              <a:t>如果一个上下文无关文法的每个产生式的形式为：</a:t>
            </a:r>
          </a:p>
          <a:p>
            <a:pPr marL="457200" lvl="1" indent="0">
              <a:buNone/>
            </a:pPr>
            <a:r>
              <a:rPr lang="is-IS" altLang="zh-TW" dirty="0">
                <a:latin typeface="宋体"/>
                <a:ea typeface="宋体"/>
                <a:cs typeface="宋体"/>
              </a:rPr>
              <a:t>A → BC </a:t>
            </a:r>
            <a:r>
              <a:rPr lang="zh-TW" altLang="is-IS" dirty="0">
                <a:latin typeface="宋体"/>
                <a:ea typeface="宋体"/>
                <a:cs typeface="宋体"/>
              </a:rPr>
              <a:t>或</a:t>
            </a:r>
            <a:r>
              <a:rPr lang="is-IS" altLang="zh-TW" dirty="0">
                <a:latin typeface="宋体"/>
                <a:ea typeface="宋体"/>
                <a:cs typeface="宋体"/>
              </a:rPr>
              <a:t> A → a</a:t>
            </a:r>
          </a:p>
          <a:p>
            <a:pPr marL="457200" lvl="1" indent="0">
              <a:buNone/>
            </a:pPr>
            <a:endParaRPr lang="is-IS" altLang="zh-TW" dirty="0">
              <a:latin typeface="宋体"/>
              <a:ea typeface="宋体"/>
              <a:cs typeface="宋体"/>
            </a:endParaRPr>
          </a:p>
          <a:p>
            <a:pPr marL="457200" lvl="1" indent="0">
              <a:buNone/>
            </a:pPr>
            <a:r>
              <a:rPr lang="zh-TW" altLang="en-US" dirty="0">
                <a:latin typeface="宋体"/>
                <a:ea typeface="宋体"/>
                <a:cs typeface="宋体"/>
              </a:rPr>
              <a:t>即规则的右部或者是两个非终结符或者是一个终结符</a:t>
            </a:r>
            <a:r>
              <a:rPr lang="en-US" altLang="zh-TW" dirty="0">
                <a:latin typeface="宋体"/>
                <a:ea typeface="宋体"/>
                <a:cs typeface="宋体"/>
              </a:rPr>
              <a:t>.</a:t>
            </a:r>
            <a:endParaRPr lang="zh-TW" altLang="en-US" dirty="0">
              <a:latin typeface="宋体"/>
              <a:ea typeface="宋体"/>
              <a:cs typeface="宋体"/>
            </a:endParaRPr>
          </a:p>
          <a:p>
            <a:endParaRPr lang="en-US" dirty="0">
              <a:latin typeface="宋体"/>
              <a:ea typeface="宋体"/>
              <a:cs typeface="宋体"/>
            </a:endParaRPr>
          </a:p>
          <a:p>
            <a:r>
              <a:rPr lang="zh-TW" altLang="en-US" dirty="0">
                <a:latin typeface="宋体"/>
                <a:ea typeface="宋体"/>
                <a:cs typeface="宋体"/>
              </a:rPr>
              <a:t>任何</a:t>
            </a:r>
            <a:r>
              <a:rPr lang="en-US" altLang="zh-TW" dirty="0">
                <a:latin typeface="宋体"/>
                <a:ea typeface="宋体"/>
                <a:cs typeface="宋体"/>
              </a:rPr>
              <a:t>CFG</a:t>
            </a:r>
            <a:r>
              <a:rPr lang="zh-TW" altLang="en-US" dirty="0">
                <a:latin typeface="宋体"/>
                <a:ea typeface="宋体"/>
                <a:cs typeface="宋体"/>
              </a:rPr>
              <a:t>都可以转变成一个弱等价的 </a:t>
            </a:r>
            <a:r>
              <a:rPr lang="en-US" altLang="zh-TW" dirty="0">
                <a:latin typeface="宋体"/>
                <a:ea typeface="宋体"/>
                <a:cs typeface="宋体"/>
              </a:rPr>
              <a:t>Chomsky</a:t>
            </a:r>
            <a:r>
              <a:rPr lang="zh-TW" altLang="en-US" dirty="0">
                <a:latin typeface="宋体"/>
                <a:ea typeface="宋体"/>
                <a:cs typeface="宋体"/>
              </a:rPr>
              <a:t>范式语法。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5323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CYK</a:t>
            </a:r>
            <a:r>
              <a:rPr lang="zh-CN" altLang="en-US" dirty="0"/>
              <a:t>算法</a:t>
            </a:r>
            <a:r>
              <a:rPr lang="en-US" altLang="zh-CN" dirty="0"/>
              <a:t> (CKY)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Times New Roman"/>
                <a:ea typeface="宋体"/>
                <a:cs typeface="Times New Roman"/>
              </a:rPr>
              <a:t>给定一个句子s</a:t>
            </a:r>
            <a:r>
              <a:rPr lang="de-DE" dirty="0">
                <a:latin typeface="Times New Roman"/>
                <a:ea typeface="宋体"/>
                <a:cs typeface="Times New Roman"/>
              </a:rPr>
              <a:t> = w</a:t>
            </a:r>
            <a:r>
              <a:rPr lang="de-DE" baseline="-25000" dirty="0">
                <a:latin typeface="Times New Roman"/>
                <a:ea typeface="宋体"/>
                <a:cs typeface="Times New Roman"/>
              </a:rPr>
              <a:t>1</a:t>
            </a:r>
            <a:r>
              <a:rPr lang="de-DE" dirty="0">
                <a:latin typeface="Times New Roman"/>
                <a:ea typeface="宋体"/>
                <a:cs typeface="Times New Roman"/>
              </a:rPr>
              <a:t> w</a:t>
            </a:r>
            <a:r>
              <a:rPr lang="de-DE" baseline="-25000" dirty="0">
                <a:latin typeface="Times New Roman"/>
                <a:ea typeface="宋体"/>
                <a:cs typeface="Times New Roman"/>
              </a:rPr>
              <a:t>2</a:t>
            </a:r>
            <a:r>
              <a:rPr lang="de-DE" dirty="0">
                <a:latin typeface="Times New Roman"/>
                <a:ea typeface="宋体"/>
                <a:cs typeface="Times New Roman"/>
              </a:rPr>
              <a:t>, …, </a:t>
            </a:r>
            <a:r>
              <a:rPr lang="de-DE" dirty="0" err="1">
                <a:latin typeface="Times New Roman"/>
                <a:ea typeface="宋体"/>
                <a:cs typeface="Times New Roman"/>
              </a:rPr>
              <a:t>w</a:t>
            </a:r>
            <a:r>
              <a:rPr lang="de-DE" baseline="-25000" dirty="0" err="1">
                <a:latin typeface="Times New Roman"/>
                <a:ea typeface="宋体"/>
                <a:cs typeface="Times New Roman"/>
              </a:rPr>
              <a:t>n</a:t>
            </a:r>
            <a:r>
              <a:rPr lang="de-DE" dirty="0">
                <a:latin typeface="Times New Roman"/>
                <a:ea typeface="宋体"/>
                <a:cs typeface="Times New Roman"/>
              </a:rPr>
              <a:t>, </a:t>
            </a:r>
            <a:r>
              <a:rPr lang="de-DE" dirty="0" err="1">
                <a:latin typeface="Times New Roman"/>
                <a:ea typeface="宋体"/>
                <a:cs typeface="Times New Roman"/>
              </a:rPr>
              <a:t>和一个上下文无关文法PCFG，G</a:t>
            </a:r>
            <a:r>
              <a:rPr lang="de-DE" dirty="0">
                <a:latin typeface="Times New Roman"/>
                <a:ea typeface="宋体"/>
                <a:cs typeface="Times New Roman"/>
              </a:rPr>
              <a:t>=(T, N, S, R);</a:t>
            </a:r>
          </a:p>
          <a:p>
            <a:endParaRPr lang="zh-TW" altLang="en-US" dirty="0">
              <a:latin typeface="Times New Roman"/>
              <a:ea typeface="宋体"/>
              <a:cs typeface="Times New Roman"/>
            </a:endParaRPr>
          </a:p>
          <a:p>
            <a:r>
              <a:rPr lang="zh-TW" altLang="en-US" dirty="0">
                <a:latin typeface="Times New Roman"/>
                <a:ea typeface="宋体"/>
                <a:cs typeface="Times New Roman"/>
              </a:rPr>
              <a:t>定义一个跨越单词 </a:t>
            </a:r>
            <a:r>
              <a:rPr lang="en-US" altLang="zh-TW" dirty="0" err="1">
                <a:latin typeface="Times New Roman"/>
                <a:ea typeface="宋体"/>
                <a:cs typeface="Times New Roman"/>
              </a:rPr>
              <a:t>i</a:t>
            </a:r>
            <a:r>
              <a:rPr lang="zh-TW" altLang="en-US" dirty="0">
                <a:latin typeface="Times New Roman"/>
                <a:ea typeface="宋体"/>
                <a:cs typeface="Times New Roman"/>
              </a:rPr>
              <a:t>到</a:t>
            </a:r>
            <a:r>
              <a:rPr lang="en-US" altLang="zh-TW" dirty="0">
                <a:latin typeface="Times New Roman"/>
                <a:ea typeface="宋体"/>
                <a:cs typeface="Times New Roman"/>
              </a:rPr>
              <a:t>j</a:t>
            </a:r>
            <a:r>
              <a:rPr lang="zh-TW" altLang="en-US" dirty="0">
                <a:latin typeface="Times New Roman"/>
                <a:ea typeface="宋体"/>
                <a:cs typeface="Times New Roman"/>
              </a:rPr>
              <a:t>的概率最大的语法成分</a:t>
            </a:r>
            <a:r>
              <a:rPr lang="en-US" altLang="zh-TW" dirty="0">
                <a:latin typeface="Times New Roman"/>
                <a:ea typeface="宋体"/>
                <a:cs typeface="Times New Roman"/>
              </a:rPr>
              <a:t>π:</a:t>
            </a:r>
          </a:p>
          <a:p>
            <a:pPr marL="457200" lvl="1" indent="0">
              <a:buNone/>
            </a:pPr>
            <a:r>
              <a:rPr lang="da-DK" dirty="0">
                <a:latin typeface="Times New Roman"/>
                <a:ea typeface="宋体"/>
                <a:cs typeface="Times New Roman"/>
              </a:rPr>
              <a:t>            π(</a:t>
            </a:r>
            <a:r>
              <a:rPr lang="da-DK" dirty="0" err="1">
                <a:latin typeface="Times New Roman"/>
                <a:ea typeface="宋体"/>
                <a:cs typeface="Times New Roman"/>
              </a:rPr>
              <a:t>i,j,X</a:t>
            </a:r>
            <a:r>
              <a:rPr lang="da-DK" dirty="0">
                <a:latin typeface="Times New Roman"/>
                <a:ea typeface="宋体"/>
                <a:cs typeface="Times New Roman"/>
              </a:rPr>
              <a:t>)	(i , j ∈ 1…n , X ∈N)，</a:t>
            </a:r>
          </a:p>
          <a:p>
            <a:pPr marL="342900" lvl="1" indent="-342900">
              <a:buFont typeface="Arial"/>
              <a:buChar char="•"/>
            </a:pPr>
            <a:endParaRPr lang="zh-TW" altLang="en-US" sz="3200" dirty="0">
              <a:latin typeface="Times New Roman"/>
              <a:ea typeface="宋体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3200" dirty="0">
                <a:latin typeface="Times New Roman"/>
                <a:ea typeface="宋体"/>
                <a:cs typeface="Times New Roman"/>
              </a:rPr>
              <a:t>目标是找到一个属于 </a:t>
            </a:r>
            <a:r>
              <a:rPr lang="en-US" altLang="zh-TW" sz="3200" dirty="0">
                <a:latin typeface="Times New Roman"/>
                <a:ea typeface="宋体"/>
                <a:cs typeface="Times New Roman"/>
              </a:rPr>
              <a:t>π [1 , n , S]</a:t>
            </a:r>
            <a:r>
              <a:rPr lang="zh-TW" altLang="en-US" sz="3200" dirty="0">
                <a:latin typeface="Times New Roman"/>
                <a:ea typeface="宋体"/>
                <a:cs typeface="Times New Roman"/>
              </a:rPr>
              <a:t>的所有树中概率最大的那棵。</a:t>
            </a:r>
            <a:endParaRPr lang="en-US" sz="3200" dirty="0">
              <a:latin typeface="Times New Roman"/>
              <a:ea typeface="宋体"/>
              <a:cs typeface="Times New Roman"/>
            </a:endParaRPr>
          </a:p>
          <a:p>
            <a:endParaRPr lang="en-US" dirty="0"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54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5-04 at 4.16.0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9" b="3474"/>
          <a:stretch/>
        </p:blipFill>
        <p:spPr>
          <a:xfrm>
            <a:off x="0" y="0"/>
            <a:ext cx="8486779" cy="2686221"/>
          </a:xfrm>
        </p:spPr>
      </p:pic>
    </p:spTree>
    <p:extLst>
      <p:ext uri="{BB962C8B-B14F-4D97-AF65-F5344CB8AC3E}">
        <p14:creationId xmlns:p14="http://schemas.microsoft.com/office/powerpoint/2010/main" val="4101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0"/>
            <a:ext cx="6868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7B2267-0919-4E4F-A203-3CEBA6B8D9C3}" type="slidenum">
              <a:rPr lang="en-US" altLang="zh-CN" b="0">
                <a:latin typeface="Times New Roman" pitchFamily="18" charset="0"/>
              </a:rPr>
              <a:pPr eaLnBrk="1" hangingPunct="1"/>
              <a:t>2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上下文无关文法</a:t>
            </a:r>
            <a:r>
              <a:rPr lang="en-US" altLang="zh-CN" dirty="0"/>
              <a:t>(CFG)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0" dirty="0"/>
              <a:t>上下文无关文法，</a:t>
            </a:r>
            <a:r>
              <a:rPr lang="en-US" altLang="zh-CN" sz="2400" b="0" dirty="0"/>
              <a:t>Context Free Grammar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CFG</a:t>
            </a:r>
            <a:r>
              <a:rPr lang="zh-CN" altLang="en-US" sz="2400" b="0" dirty="0"/>
              <a:t>是一个四元组：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0" dirty="0"/>
              <a:t>		</a:t>
            </a:r>
            <a:r>
              <a:rPr lang="en-US" altLang="zh-CN" sz="2400" b="0" dirty="0"/>
              <a:t>G =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T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P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S</a:t>
            </a:r>
            <a:r>
              <a:rPr lang="zh-CN" altLang="en-US" sz="2400" b="0" dirty="0"/>
              <a:t>），其中</a:t>
            </a:r>
          </a:p>
          <a:p>
            <a:r>
              <a:rPr lang="en-US" altLang="zh-CN" sz="2400" b="0" dirty="0"/>
              <a:t>N</a:t>
            </a:r>
            <a:r>
              <a:rPr lang="zh-CN" altLang="en-US" sz="2400" b="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非终结符</a:t>
            </a:r>
            <a:r>
              <a:rPr lang="zh-CN" altLang="en-US" sz="2400" b="0" dirty="0"/>
              <a:t>（</a:t>
            </a:r>
            <a:r>
              <a:rPr lang="en-US" altLang="zh-CN" sz="2400" b="0" dirty="0" err="1"/>
              <a:t>Nonterminals</a:t>
            </a:r>
            <a:r>
              <a:rPr lang="zh-CN" altLang="en-US" sz="2400" b="0" dirty="0"/>
              <a:t>）的有限集合；</a:t>
            </a:r>
          </a:p>
          <a:p>
            <a:r>
              <a:rPr lang="en-US" altLang="zh-CN" sz="2400" b="0" dirty="0"/>
              <a:t>T</a:t>
            </a:r>
            <a:r>
              <a:rPr lang="zh-CN" altLang="en-US" sz="2400" b="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终结符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Terminals</a:t>
            </a:r>
            <a:r>
              <a:rPr lang="zh-CN" altLang="en-US" sz="2400" b="0" dirty="0"/>
              <a:t>）的有限集合，且</a:t>
            </a:r>
            <a:r>
              <a:rPr lang="en-US" altLang="zh-CN" sz="2400" b="0" dirty="0"/>
              <a:t>N∩T=</a:t>
            </a:r>
            <a:r>
              <a:rPr lang="en-US" altLang="zh-CN" sz="2400" b="0" dirty="0" err="1"/>
              <a:t>Φ</a:t>
            </a:r>
            <a:r>
              <a:rPr lang="zh-CN" altLang="en-US" sz="2400" b="0" dirty="0"/>
              <a:t>；</a:t>
            </a:r>
          </a:p>
          <a:p>
            <a:r>
              <a:rPr lang="en-US" altLang="zh-CN" sz="2400" b="0" dirty="0"/>
              <a:t>P</a:t>
            </a:r>
            <a:r>
              <a:rPr lang="zh-CN" altLang="en-US" sz="2400" b="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产生式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Productions</a:t>
            </a:r>
            <a:r>
              <a:rPr lang="zh-CN" altLang="en-US" sz="2400" b="0" dirty="0"/>
              <a:t>）的有限集合，形如：</a:t>
            </a:r>
            <a:br>
              <a:rPr lang="zh-CN" altLang="en-US" sz="2400" b="0" dirty="0"/>
            </a:br>
            <a:r>
              <a:rPr lang="en-US" altLang="zh-CN" sz="2400" b="0" dirty="0"/>
              <a:t>A→α</a:t>
            </a:r>
            <a:r>
              <a:rPr lang="zh-CN" altLang="en-US" sz="2400" b="0" dirty="0"/>
              <a:t>，其中</a:t>
            </a:r>
            <a:r>
              <a:rPr lang="en-US" altLang="zh-CN" sz="2400" b="0" dirty="0"/>
              <a:t>A∈N</a:t>
            </a:r>
            <a:r>
              <a:rPr lang="zh-CN" altLang="en-US" sz="2400" b="0" dirty="0"/>
              <a:t>（左部），</a:t>
            </a:r>
            <a:r>
              <a:rPr lang="en-US" altLang="zh-CN" sz="2400" b="0" dirty="0"/>
              <a:t>α∈(N∪T)*</a:t>
            </a:r>
            <a:r>
              <a:rPr lang="zh-CN" altLang="en-US" sz="2400" b="0" dirty="0"/>
              <a:t>（右部），</a:t>
            </a:r>
            <a:br>
              <a:rPr lang="zh-CN" altLang="en-US" sz="2400" b="0" dirty="0"/>
            </a:br>
            <a:r>
              <a:rPr lang="zh-CN" altLang="en-US" sz="2400" b="0" dirty="0"/>
              <a:t>若</a:t>
            </a:r>
            <a:r>
              <a:rPr lang="en-US" altLang="zh-CN" sz="2400" b="0" dirty="0"/>
              <a:t>α=</a:t>
            </a:r>
            <a:r>
              <a:rPr lang="en-US" altLang="zh-CN" sz="2400" b="0" dirty="0" err="1"/>
              <a:t>ε</a:t>
            </a:r>
            <a:r>
              <a:rPr lang="zh-CN" altLang="en-US" sz="2400" b="0" dirty="0"/>
              <a:t>，则称</a:t>
            </a:r>
            <a:r>
              <a:rPr lang="en-US" altLang="zh-CN" sz="2400" b="0" dirty="0" err="1"/>
              <a:t>A→ε</a:t>
            </a:r>
            <a:r>
              <a:rPr lang="zh-CN" altLang="en-US" sz="2400" b="0" dirty="0"/>
              <a:t>为空产生式（也可以记为</a:t>
            </a:r>
            <a:r>
              <a:rPr lang="en-US" altLang="zh-CN" sz="2400" b="0" dirty="0"/>
              <a:t>A →</a:t>
            </a:r>
            <a:r>
              <a:rPr lang="zh-CN" altLang="en-US" sz="2400" b="0" dirty="0"/>
              <a:t>）；</a:t>
            </a:r>
          </a:p>
          <a:p>
            <a:r>
              <a:rPr lang="en-US" altLang="zh-CN" sz="2400" b="0" dirty="0"/>
              <a:t>S</a:t>
            </a:r>
            <a:r>
              <a:rPr lang="zh-CN" altLang="en-US" sz="2400" b="0" dirty="0"/>
              <a:t>是非终结符，称为文法的</a:t>
            </a:r>
            <a:r>
              <a:rPr lang="zh-CN" altLang="en-US" sz="2400" dirty="0">
                <a:solidFill>
                  <a:schemeClr val="accent2"/>
                </a:solidFill>
              </a:rPr>
              <a:t>开始符号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Start symbol</a:t>
            </a:r>
            <a:r>
              <a:rPr lang="zh-CN" altLang="en-US" sz="2400" b="0" dirty="0"/>
              <a:t>）。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60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68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17"/>
            <a:ext cx="9144000" cy="509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3509" y="5482361"/>
            <a:ext cx="55315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</a:rPr>
              <a:t>求</a:t>
            </a:r>
            <a:r>
              <a:rPr lang="en-US" altLang="zh-CN" sz="2600" dirty="0">
                <a:solidFill>
                  <a:srgbClr val="0000FF"/>
                </a:solidFill>
              </a:rPr>
              <a:t> fish people fish tanks</a:t>
            </a:r>
            <a:r>
              <a:rPr lang="zh-CN" altLang="en-US" sz="2600" dirty="0">
                <a:solidFill>
                  <a:srgbClr val="0000FF"/>
                </a:solidFill>
              </a:rPr>
              <a:t>的最优分析树</a:t>
            </a:r>
            <a:r>
              <a:rPr lang="en-US" altLang="zh-CN" sz="2600" dirty="0">
                <a:solidFill>
                  <a:srgbClr val="0000FF"/>
                </a:solidFill>
              </a:rPr>
              <a:t>.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2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终结符集</a:t>
            </a:r>
            <a:r>
              <a:rPr lang="en-US" dirty="0"/>
              <a:t>: rat, the, ate, cheese</a:t>
            </a:r>
          </a:p>
          <a:p>
            <a:r>
              <a:rPr lang="zh-CN" altLang="en-US" dirty="0"/>
              <a:t>非终结行集</a:t>
            </a:r>
            <a:r>
              <a:rPr lang="en-US" dirty="0"/>
              <a:t>: S, NP, VP, DT, VBD, NN</a:t>
            </a:r>
          </a:p>
          <a:p>
            <a:r>
              <a:rPr lang="zh-CN" altLang="en-US" dirty="0"/>
              <a:t>产生式集合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 → NP VP</a:t>
            </a:r>
          </a:p>
          <a:p>
            <a:pPr lvl="1"/>
            <a:r>
              <a:rPr lang="en-US" dirty="0"/>
              <a:t>NP → DT NN</a:t>
            </a:r>
          </a:p>
          <a:p>
            <a:pPr lvl="1"/>
            <a:r>
              <a:rPr lang="en-US" dirty="0"/>
              <a:t>VP → VBD NP</a:t>
            </a:r>
          </a:p>
          <a:p>
            <a:pPr lvl="1"/>
            <a:r>
              <a:rPr lang="en-US" dirty="0"/>
              <a:t>DT → the</a:t>
            </a:r>
          </a:p>
          <a:p>
            <a:pPr lvl="1"/>
            <a:r>
              <a:rPr lang="en-US" dirty="0"/>
              <a:t>NN → rat</a:t>
            </a:r>
          </a:p>
          <a:p>
            <a:pPr lvl="1"/>
            <a:r>
              <a:rPr lang="en-US" dirty="0"/>
              <a:t>NN → cheese</a:t>
            </a:r>
          </a:p>
          <a:p>
            <a:pPr lvl="1"/>
            <a:r>
              <a:rPr lang="en-US" dirty="0"/>
              <a:t>VBD → ate</a:t>
            </a:r>
          </a:p>
          <a:p>
            <a:r>
              <a:rPr lang="zh-CN" altLang="en-US" dirty="0"/>
              <a:t>开始符号</a:t>
            </a:r>
            <a:r>
              <a:rPr lang="en-US" altLang="zh-CN" dirty="0"/>
              <a:t>: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688"/>
            <a:ext cx="8229600" cy="867664"/>
          </a:xfrm>
        </p:spPr>
        <p:txBody>
          <a:bodyPr/>
          <a:lstStyle/>
          <a:p>
            <a:r>
              <a:rPr lang="zh-CN" altLang="en-US" dirty="0"/>
              <a:t>求句子</a:t>
            </a:r>
            <a:r>
              <a:rPr lang="en-US" dirty="0"/>
              <a:t>the rat ate the cheese</a:t>
            </a:r>
            <a:r>
              <a:rPr lang="zh-CN" altLang="en-US" dirty="0"/>
              <a:t>的分析树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2284" y="0"/>
            <a:ext cx="3095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 → NP VP</a:t>
            </a:r>
          </a:p>
          <a:p>
            <a:pPr lvl="1"/>
            <a:r>
              <a:rPr lang="en-US" dirty="0"/>
              <a:t>NP → DT NN</a:t>
            </a:r>
          </a:p>
          <a:p>
            <a:pPr lvl="1"/>
            <a:r>
              <a:rPr lang="en-US" dirty="0"/>
              <a:t>VP → VBD NP</a:t>
            </a:r>
          </a:p>
          <a:p>
            <a:pPr lvl="1"/>
            <a:r>
              <a:rPr lang="en-US" dirty="0"/>
              <a:t>DT → the</a:t>
            </a:r>
          </a:p>
          <a:p>
            <a:pPr lvl="1"/>
            <a:r>
              <a:rPr lang="en-US" dirty="0"/>
              <a:t>NN → rat</a:t>
            </a:r>
          </a:p>
          <a:p>
            <a:pPr lvl="1"/>
            <a:r>
              <a:rPr lang="en-US" dirty="0"/>
              <a:t>NN → cheese</a:t>
            </a:r>
          </a:p>
          <a:p>
            <a:pPr lvl="1"/>
            <a:r>
              <a:rPr lang="en-US" dirty="0"/>
              <a:t>VBD → ate</a:t>
            </a:r>
          </a:p>
        </p:txBody>
      </p:sp>
    </p:spTree>
    <p:extLst>
      <p:ext uri="{BB962C8B-B14F-4D97-AF65-F5344CB8AC3E}">
        <p14:creationId xmlns:p14="http://schemas.microsoft.com/office/powerpoint/2010/main" val="32076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2284" y="0"/>
            <a:ext cx="3095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 → NP VP</a:t>
            </a:r>
          </a:p>
          <a:p>
            <a:pPr lvl="1"/>
            <a:r>
              <a:rPr lang="en-US" dirty="0"/>
              <a:t>NP → DT NN</a:t>
            </a:r>
          </a:p>
          <a:p>
            <a:pPr lvl="1"/>
            <a:r>
              <a:rPr lang="en-US" dirty="0"/>
              <a:t>VP → VBD NP</a:t>
            </a:r>
          </a:p>
          <a:p>
            <a:pPr lvl="1"/>
            <a:r>
              <a:rPr lang="en-US" dirty="0"/>
              <a:t>DT → the</a:t>
            </a:r>
          </a:p>
          <a:p>
            <a:pPr lvl="1"/>
            <a:r>
              <a:rPr lang="en-US" dirty="0"/>
              <a:t>NN → rat</a:t>
            </a:r>
          </a:p>
          <a:p>
            <a:pPr lvl="1"/>
            <a:r>
              <a:rPr lang="en-US" dirty="0"/>
              <a:t>NN → cheese</a:t>
            </a:r>
          </a:p>
          <a:p>
            <a:pPr lvl="1"/>
            <a:r>
              <a:rPr lang="en-US" dirty="0"/>
              <a:t>VBD → 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9611"/>
            <a:ext cx="5155091" cy="3251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49688"/>
            <a:ext cx="8229600" cy="867664"/>
          </a:xfrm>
        </p:spPr>
        <p:txBody>
          <a:bodyPr/>
          <a:lstStyle/>
          <a:p>
            <a:r>
              <a:rPr lang="zh-CN" altLang="en-US" dirty="0"/>
              <a:t>求句子</a:t>
            </a:r>
            <a:r>
              <a:rPr lang="en-US" dirty="0"/>
              <a:t>the rat ate the cheese</a:t>
            </a:r>
            <a:r>
              <a:rPr lang="zh-CN" altLang="en-US" dirty="0"/>
              <a:t>的分析树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r>
              <a:rPr lang="en-US" altLang="zh-CN" dirty="0"/>
              <a:t> (Syntactic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/>
                <a:ea typeface="宋体"/>
                <a:cs typeface="Times New Roman"/>
              </a:rPr>
              <a:t>句法</a:t>
            </a:r>
            <a:r>
              <a:rPr lang="en-US" dirty="0" err="1">
                <a:latin typeface="Times New Roman"/>
                <a:ea typeface="宋体"/>
                <a:cs typeface="Times New Roman"/>
              </a:rPr>
              <a:t>解析就是指在给定词串的情况下，例如the</a:t>
            </a:r>
            <a:r>
              <a:rPr lang="en-US" dirty="0">
                <a:latin typeface="Times New Roman"/>
                <a:ea typeface="宋体"/>
                <a:cs typeface="Times New Roman"/>
              </a:rPr>
              <a:t> rat ate the </a:t>
            </a:r>
            <a:r>
              <a:rPr lang="en-US" dirty="0" err="1">
                <a:latin typeface="Times New Roman"/>
                <a:ea typeface="宋体"/>
                <a:cs typeface="Times New Roman"/>
              </a:rPr>
              <a:t>cheese，来识别其可能的</a:t>
            </a:r>
            <a:r>
              <a:rPr lang="zh-CN" altLang="en-US" dirty="0">
                <a:latin typeface="Times New Roman"/>
                <a:ea typeface="宋体"/>
                <a:cs typeface="Times New Roman"/>
              </a:rPr>
              <a:t>句法</a:t>
            </a:r>
            <a:r>
              <a:rPr lang="en-US" dirty="0">
                <a:latin typeface="Times New Roman"/>
                <a:ea typeface="宋体"/>
                <a:cs typeface="Times New Roman"/>
              </a:rPr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17972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3480" y="753323"/>
            <a:ext cx="309541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dirty="0"/>
              <a:t> → NP</a:t>
            </a:r>
          </a:p>
          <a:p>
            <a:pPr lvl="1"/>
            <a:r>
              <a:rPr lang="en-US" sz="2200" dirty="0"/>
              <a:t>S → VP</a:t>
            </a:r>
          </a:p>
          <a:p>
            <a:pPr lvl="1"/>
            <a:r>
              <a:rPr lang="en-US" sz="2200" dirty="0"/>
              <a:t>VP  → VC NP</a:t>
            </a:r>
          </a:p>
          <a:p>
            <a:pPr lvl="1"/>
            <a:r>
              <a:rPr lang="en-US" sz="2200" dirty="0"/>
              <a:t>NP  → DJ NP</a:t>
            </a:r>
          </a:p>
          <a:p>
            <a:pPr lvl="1"/>
            <a:r>
              <a:rPr lang="en-US" sz="2200" dirty="0"/>
              <a:t>NP  → noun</a:t>
            </a:r>
          </a:p>
          <a:p>
            <a:pPr lvl="1"/>
            <a:r>
              <a:rPr lang="en-US" sz="2200" dirty="0"/>
              <a:t>DJ → VP de</a:t>
            </a:r>
          </a:p>
          <a:p>
            <a:pPr lvl="1"/>
            <a:r>
              <a:rPr lang="en-US" sz="2200" dirty="0"/>
              <a:t>DJ  → NP de</a:t>
            </a:r>
          </a:p>
          <a:p>
            <a:pPr lvl="1"/>
            <a:r>
              <a:rPr lang="en-US" sz="2200" dirty="0"/>
              <a:t>VC  → </a:t>
            </a:r>
            <a:r>
              <a:rPr lang="en-US" sz="2200" dirty="0" err="1"/>
              <a:t>vt</a:t>
            </a:r>
            <a:r>
              <a:rPr lang="en-US" sz="2200" dirty="0"/>
              <a:t> </a:t>
            </a:r>
            <a:r>
              <a:rPr lang="en-US" sz="2200" dirty="0" err="1"/>
              <a:t>adj</a:t>
            </a:r>
            <a:endParaRPr lang="en-US" sz="2200" dirty="0"/>
          </a:p>
          <a:p>
            <a:pPr lvl="1"/>
            <a:r>
              <a:rPr lang="en-US" sz="2200" dirty="0"/>
              <a:t>VC  → VC </a:t>
            </a:r>
            <a:r>
              <a:rPr lang="en-US" sz="2200" dirty="0" err="1"/>
              <a:t>utl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 err="1">
                <a:solidFill>
                  <a:srgbClr val="0000FF"/>
                </a:solidFill>
              </a:rPr>
              <a:t>vt</a:t>
            </a:r>
            <a:r>
              <a:rPr lang="en-US" sz="2200" dirty="0"/>
              <a:t>  → </a:t>
            </a:r>
            <a:r>
              <a:rPr lang="zh-CN" altLang="en-US" sz="2200" dirty="0"/>
              <a:t>咬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adj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死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utl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了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</a:rPr>
              <a:t>noun</a:t>
            </a:r>
            <a:r>
              <a:rPr lang="en-US" altLang="zh-CN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猎人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</a:rPr>
              <a:t>noun</a:t>
            </a:r>
            <a:r>
              <a:rPr lang="en-US" altLang="zh-CN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狗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</a:rPr>
              <a:t>de</a:t>
            </a:r>
            <a:r>
              <a:rPr lang="en-US" altLang="zh-CN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的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981932" y="815281"/>
            <a:ext cx="394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咬</a:t>
            </a:r>
            <a:r>
              <a:rPr lang="en-US" altLang="zh-CN" sz="2200" dirty="0"/>
              <a:t>  </a:t>
            </a:r>
            <a:r>
              <a:rPr lang="zh-CN" altLang="en-US" sz="2200" dirty="0"/>
              <a:t>死</a:t>
            </a:r>
            <a:r>
              <a:rPr lang="en-US" altLang="zh-CN" sz="2200" dirty="0"/>
              <a:t> </a:t>
            </a:r>
            <a:r>
              <a:rPr lang="zh-CN" altLang="en-US" sz="2200" dirty="0"/>
              <a:t>了</a:t>
            </a:r>
            <a:r>
              <a:rPr lang="en-US" altLang="zh-CN" sz="2200" dirty="0"/>
              <a:t> </a:t>
            </a:r>
            <a:r>
              <a:rPr lang="zh-CN" altLang="en-US" sz="2200" dirty="0"/>
              <a:t>猎人</a:t>
            </a:r>
            <a:r>
              <a:rPr lang="en-US" altLang="zh-CN" sz="2200" dirty="0"/>
              <a:t> </a:t>
            </a:r>
            <a:r>
              <a:rPr lang="zh-CN" altLang="en-US" sz="2200" dirty="0"/>
              <a:t>的</a:t>
            </a:r>
            <a:r>
              <a:rPr lang="en-US" altLang="zh-CN" sz="2200" dirty="0"/>
              <a:t> </a:t>
            </a:r>
            <a:r>
              <a:rPr lang="zh-CN" altLang="en-US" sz="2200" dirty="0"/>
              <a:t>狗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205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3480" y="753323"/>
            <a:ext cx="309541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dirty="0"/>
              <a:t> → NP</a:t>
            </a:r>
          </a:p>
          <a:p>
            <a:pPr lvl="1"/>
            <a:r>
              <a:rPr lang="en-US" sz="2200" dirty="0"/>
              <a:t>S → VP</a:t>
            </a:r>
          </a:p>
          <a:p>
            <a:pPr lvl="1"/>
            <a:r>
              <a:rPr lang="en-US" sz="2200" dirty="0"/>
              <a:t>VP  → VC NP</a:t>
            </a:r>
          </a:p>
          <a:p>
            <a:pPr lvl="1"/>
            <a:r>
              <a:rPr lang="en-US" sz="2200" dirty="0"/>
              <a:t>NP  → DJ NP</a:t>
            </a:r>
          </a:p>
          <a:p>
            <a:pPr lvl="1"/>
            <a:r>
              <a:rPr lang="en-US" sz="2200" dirty="0"/>
              <a:t>NP  → noun</a:t>
            </a:r>
          </a:p>
          <a:p>
            <a:pPr lvl="1"/>
            <a:r>
              <a:rPr lang="en-US" sz="2200" dirty="0"/>
              <a:t>DJ → VP de</a:t>
            </a:r>
          </a:p>
          <a:p>
            <a:pPr lvl="1"/>
            <a:r>
              <a:rPr lang="en-US" sz="2200" dirty="0"/>
              <a:t>DJ  → NP de</a:t>
            </a:r>
          </a:p>
          <a:p>
            <a:pPr lvl="1"/>
            <a:r>
              <a:rPr lang="en-US" sz="2200" dirty="0"/>
              <a:t>VC  → </a:t>
            </a:r>
            <a:r>
              <a:rPr lang="en-US" sz="2200" dirty="0" err="1"/>
              <a:t>vt</a:t>
            </a:r>
            <a:r>
              <a:rPr lang="en-US" sz="2200" dirty="0"/>
              <a:t> </a:t>
            </a:r>
            <a:r>
              <a:rPr lang="en-US" sz="2200" dirty="0" err="1"/>
              <a:t>adj</a:t>
            </a:r>
            <a:endParaRPr lang="en-US" sz="2200" dirty="0"/>
          </a:p>
          <a:p>
            <a:pPr lvl="1"/>
            <a:r>
              <a:rPr lang="en-US" sz="2200" dirty="0"/>
              <a:t>VC  → VC </a:t>
            </a:r>
            <a:r>
              <a:rPr lang="en-US" sz="2200" dirty="0" err="1"/>
              <a:t>utl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 err="1">
                <a:solidFill>
                  <a:srgbClr val="0000FF"/>
                </a:solidFill>
              </a:rPr>
              <a:t>vt</a:t>
            </a:r>
            <a:r>
              <a:rPr lang="en-US" sz="2200" dirty="0"/>
              <a:t>  → </a:t>
            </a:r>
            <a:r>
              <a:rPr lang="zh-CN" altLang="en-US" sz="2200" dirty="0"/>
              <a:t>咬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adj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死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utl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了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</a:rPr>
              <a:t>noun</a:t>
            </a:r>
            <a:r>
              <a:rPr lang="en-US" altLang="zh-CN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猎人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</a:rPr>
              <a:t>noun</a:t>
            </a:r>
            <a:r>
              <a:rPr lang="en-US" altLang="zh-CN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狗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</a:rPr>
              <a:t>de</a:t>
            </a:r>
            <a:r>
              <a:rPr lang="en-US" altLang="zh-CN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→ </a:t>
            </a:r>
            <a:r>
              <a:rPr lang="zh-CN" altLang="en-US" sz="2200" dirty="0"/>
              <a:t>的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981932" y="815281"/>
            <a:ext cx="394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咬</a:t>
            </a:r>
            <a:r>
              <a:rPr lang="en-US" altLang="zh-CN" sz="2200" dirty="0"/>
              <a:t>  </a:t>
            </a:r>
            <a:r>
              <a:rPr lang="zh-CN" altLang="en-US" sz="2200" dirty="0"/>
              <a:t>死</a:t>
            </a:r>
            <a:r>
              <a:rPr lang="en-US" altLang="zh-CN" sz="2200" dirty="0"/>
              <a:t> </a:t>
            </a:r>
            <a:r>
              <a:rPr lang="zh-CN" altLang="en-US" sz="2200" dirty="0"/>
              <a:t>了</a:t>
            </a:r>
            <a:r>
              <a:rPr lang="en-US" altLang="zh-CN" sz="2200" dirty="0"/>
              <a:t> </a:t>
            </a:r>
            <a:r>
              <a:rPr lang="zh-CN" altLang="en-US" sz="2200" dirty="0"/>
              <a:t>猎人</a:t>
            </a:r>
            <a:r>
              <a:rPr lang="en-US" altLang="zh-CN" sz="2200" dirty="0"/>
              <a:t> </a:t>
            </a:r>
            <a:r>
              <a:rPr lang="zh-CN" altLang="en-US" sz="2200" dirty="0"/>
              <a:t>的</a:t>
            </a:r>
            <a:r>
              <a:rPr lang="en-US" altLang="zh-CN" sz="2200" dirty="0"/>
              <a:t> </a:t>
            </a:r>
            <a:r>
              <a:rPr lang="zh-CN" altLang="en-US" sz="2200" dirty="0"/>
              <a:t>狗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0" y="1784016"/>
            <a:ext cx="6779568" cy="4148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0956" y="6077856"/>
            <a:ext cx="354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怎么判断哪个是合理的</a:t>
            </a:r>
            <a:r>
              <a:rPr lang="en-US" altLang="zh-CN" sz="2400" dirty="0">
                <a:solidFill>
                  <a:srgbClr val="FF0000"/>
                </a:solidFill>
              </a:rPr>
              <a:t>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3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7B2267-0919-4E4F-A203-3CEBA6B8D9C3}" type="slidenum">
              <a:rPr lang="en-US" altLang="zh-CN" b="0">
                <a:latin typeface="Times New Roman" pitchFamily="18" charset="0"/>
              </a:rPr>
              <a:pPr eaLnBrk="1" hangingPunct="1"/>
              <a:t>9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概率上下文无关文法</a:t>
            </a:r>
            <a:r>
              <a:rPr lang="en-US" altLang="zh-CN" dirty="0"/>
              <a:t>(PCFG)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0" dirty="0"/>
              <a:t>概率上下文无关文法，</a:t>
            </a:r>
            <a:r>
              <a:rPr lang="en-US" altLang="zh-CN" sz="2400" b="0" dirty="0"/>
              <a:t>Probabilistic Context Free Grammar</a:t>
            </a:r>
            <a:r>
              <a:rPr lang="zh-CN" altLang="en-US" sz="2400" b="0" dirty="0"/>
              <a:t>，</a:t>
            </a:r>
            <a:r>
              <a:rPr lang="en-US" altLang="zh-CN" sz="2400" b="0"/>
              <a:t>PCFG</a:t>
            </a:r>
            <a:r>
              <a:rPr lang="zh-CN" altLang="en-US" sz="2400" b="0" dirty="0"/>
              <a:t>是一个四元组：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0" dirty="0"/>
              <a:t>		</a:t>
            </a:r>
            <a:r>
              <a:rPr lang="en-US" altLang="zh-CN" sz="2400" b="0" dirty="0"/>
              <a:t>G =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T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P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S</a:t>
            </a:r>
            <a:r>
              <a:rPr lang="zh-CN" altLang="en-US" sz="2400" b="0" dirty="0"/>
              <a:t>），其中</a:t>
            </a:r>
          </a:p>
          <a:p>
            <a:r>
              <a:rPr lang="en-US" altLang="zh-CN" sz="2400" b="0" dirty="0"/>
              <a:t>N</a:t>
            </a:r>
            <a:r>
              <a:rPr lang="zh-CN" altLang="en-US" sz="2400" b="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非终结符</a:t>
            </a:r>
            <a:r>
              <a:rPr lang="zh-CN" altLang="en-US" sz="2400" b="0" dirty="0"/>
              <a:t>（</a:t>
            </a:r>
            <a:r>
              <a:rPr lang="en-US" altLang="zh-CN" sz="2400" b="0" dirty="0" err="1"/>
              <a:t>Nonterminals</a:t>
            </a:r>
            <a:r>
              <a:rPr lang="zh-CN" altLang="en-US" sz="2400" b="0" dirty="0"/>
              <a:t>）的有限集合；</a:t>
            </a:r>
          </a:p>
          <a:p>
            <a:r>
              <a:rPr lang="en-US" altLang="zh-CN" sz="2400" b="0" dirty="0"/>
              <a:t>T</a:t>
            </a:r>
            <a:r>
              <a:rPr lang="zh-CN" altLang="en-US" sz="2400" b="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终结符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Terminals</a:t>
            </a:r>
            <a:r>
              <a:rPr lang="zh-CN" altLang="en-US" sz="2400" b="0" dirty="0"/>
              <a:t>）的有限集合，且</a:t>
            </a:r>
            <a:r>
              <a:rPr lang="en-US" altLang="zh-CN" sz="2400" b="0" dirty="0"/>
              <a:t>N∩T=</a:t>
            </a:r>
            <a:r>
              <a:rPr lang="en-US" altLang="zh-CN" sz="2400" b="0" dirty="0" err="1"/>
              <a:t>Φ</a:t>
            </a:r>
            <a:r>
              <a:rPr lang="zh-CN" altLang="en-US" sz="2400" b="0" dirty="0"/>
              <a:t>；</a:t>
            </a:r>
          </a:p>
          <a:p>
            <a:r>
              <a:rPr lang="en-US" altLang="zh-CN" sz="2400" b="0" dirty="0"/>
              <a:t>P</a:t>
            </a:r>
            <a:r>
              <a:rPr lang="zh-CN" altLang="en-US" sz="2400" b="0" dirty="0"/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产生式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Productions</a:t>
            </a:r>
            <a:r>
              <a:rPr lang="zh-CN" altLang="en-US" sz="2400" b="0" dirty="0"/>
              <a:t>）的有限集合，形如：</a:t>
            </a:r>
            <a:br>
              <a:rPr lang="zh-CN" altLang="en-US" sz="2400" b="0" dirty="0"/>
            </a:br>
            <a:r>
              <a:rPr lang="en-US" altLang="zh-CN" sz="2400" b="0" dirty="0"/>
              <a:t>A→α </a:t>
            </a:r>
            <a:r>
              <a:rPr lang="en-US" altLang="zh-CN" sz="2400" b="0" dirty="0">
                <a:solidFill>
                  <a:srgbClr val="FF0000"/>
                </a:solidFill>
              </a:rPr>
              <a:t>[p]</a:t>
            </a:r>
            <a:r>
              <a:rPr lang="zh-CN" altLang="en-US" sz="2400" b="0" dirty="0"/>
              <a:t>，其中</a:t>
            </a:r>
            <a:r>
              <a:rPr lang="en-US" altLang="zh-CN" sz="2400" b="0" dirty="0"/>
              <a:t>A∈N</a:t>
            </a:r>
            <a:r>
              <a:rPr lang="zh-CN" altLang="en-US" sz="2400" b="0" dirty="0"/>
              <a:t>（左部），</a:t>
            </a:r>
            <a:r>
              <a:rPr lang="en-US" altLang="zh-CN" sz="2400" b="0" dirty="0"/>
              <a:t>α∈(N∪T)*</a:t>
            </a:r>
            <a:r>
              <a:rPr lang="zh-CN" altLang="en-US" sz="2400" b="0" dirty="0"/>
              <a:t>（右部），</a:t>
            </a:r>
            <a:br>
              <a:rPr lang="zh-CN" altLang="en-US" sz="2400" b="0" dirty="0"/>
            </a:br>
            <a:r>
              <a:rPr lang="zh-CN" altLang="en-US" sz="2400" b="0" dirty="0"/>
              <a:t>若</a:t>
            </a:r>
            <a:r>
              <a:rPr lang="en-US" altLang="zh-CN" sz="2400" b="0" dirty="0"/>
              <a:t>α=</a:t>
            </a:r>
            <a:r>
              <a:rPr lang="en-US" altLang="zh-CN" sz="2400" b="0" dirty="0" err="1"/>
              <a:t>ε</a:t>
            </a:r>
            <a:r>
              <a:rPr lang="zh-CN" altLang="en-US" sz="2400" b="0" dirty="0"/>
              <a:t>，则称</a:t>
            </a:r>
            <a:r>
              <a:rPr lang="en-US" altLang="zh-CN" sz="2400" b="0" dirty="0" err="1"/>
              <a:t>A→ε</a:t>
            </a:r>
            <a:r>
              <a:rPr lang="zh-CN" altLang="en-US" sz="2400" b="0" dirty="0"/>
              <a:t>为空产生式（也可以记为</a:t>
            </a:r>
            <a:r>
              <a:rPr lang="en-US" altLang="zh-CN" sz="2400" b="0" dirty="0"/>
              <a:t>A →</a:t>
            </a:r>
            <a:r>
              <a:rPr lang="zh-CN" altLang="en-US" sz="2400" b="0" dirty="0"/>
              <a:t>）</a:t>
            </a:r>
            <a:r>
              <a:rPr lang="en-US" altLang="zh-CN" sz="2400" b="0" dirty="0"/>
              <a:t>,</a:t>
            </a:r>
            <a:br>
              <a:rPr lang="en-US" altLang="zh-CN" sz="2400" b="0" dirty="0"/>
            </a:br>
            <a:r>
              <a:rPr lang="en-US" altLang="zh-CN" sz="2400" b="0" dirty="0">
                <a:solidFill>
                  <a:srgbClr val="FF0000"/>
                </a:solidFill>
              </a:rPr>
              <a:t>p </a:t>
            </a:r>
            <a:r>
              <a:rPr lang="zh-CN" altLang="en-US" sz="2400" b="0" dirty="0">
                <a:solidFill>
                  <a:srgbClr val="FF0000"/>
                </a:solidFill>
              </a:rPr>
              <a:t>是</a:t>
            </a:r>
            <a:r>
              <a:rPr lang="en-US" altLang="zh-CN" sz="2400" b="0" dirty="0">
                <a:solidFill>
                  <a:srgbClr val="FF0000"/>
                </a:solidFill>
              </a:rPr>
              <a:t>0~1 </a:t>
            </a:r>
            <a:r>
              <a:rPr lang="zh-CN" altLang="en-US" sz="2400" b="0" dirty="0">
                <a:solidFill>
                  <a:srgbClr val="FF0000"/>
                </a:solidFill>
              </a:rPr>
              <a:t>之间的值，表示该产生式的概率</a:t>
            </a:r>
            <a:r>
              <a:rPr lang="en-US" altLang="zh-CN" sz="2400" b="0" dirty="0">
                <a:solidFill>
                  <a:srgbClr val="FF0000"/>
                </a:solidFill>
              </a:rPr>
              <a:t>P(α|A)</a:t>
            </a:r>
            <a:r>
              <a:rPr lang="zh-CN" altLang="en-US" sz="2400" b="0" dirty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sz="2400" b="0" dirty="0"/>
              <a:t>S</a:t>
            </a:r>
            <a:r>
              <a:rPr lang="zh-CN" altLang="en-US" sz="2400" b="0" dirty="0"/>
              <a:t>是非终结符，称为文法的</a:t>
            </a:r>
            <a:r>
              <a:rPr lang="zh-CN" altLang="en-US" sz="2400" dirty="0">
                <a:solidFill>
                  <a:schemeClr val="accent2"/>
                </a:solidFill>
              </a:rPr>
              <a:t>开始符号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Start symbol</a:t>
            </a:r>
            <a:r>
              <a:rPr lang="zh-CN" altLang="en-US" sz="2400" b="0" dirty="0"/>
              <a:t>）。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09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799</Words>
  <Application>Microsoft Office PowerPoint</Application>
  <PresentationFormat>全屏显示(4:3)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Wingdings</vt:lpstr>
      <vt:lpstr>Office Theme</vt:lpstr>
      <vt:lpstr>(概率)上下文无关文法</vt:lpstr>
      <vt:lpstr>上下文无关文法(CFG)</vt:lpstr>
      <vt:lpstr>PowerPoint 演示文稿</vt:lpstr>
      <vt:lpstr>PowerPoint 演示文稿</vt:lpstr>
      <vt:lpstr>PowerPoint 演示文稿</vt:lpstr>
      <vt:lpstr>句法分析 (Syntactic Parsing)</vt:lpstr>
      <vt:lpstr>PowerPoint 演示文稿</vt:lpstr>
      <vt:lpstr>PowerPoint 演示文稿</vt:lpstr>
      <vt:lpstr>概率上下文无关文法(PCFG)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CNF (Chomsky Normal Form)</vt:lpstr>
      <vt:lpstr>CYK算法 (CKY)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概率上下文无关文法</dc:title>
  <dc:creator>jh li</dc:creator>
  <cp:lastModifiedBy>超 龙</cp:lastModifiedBy>
  <cp:revision>67</cp:revision>
  <dcterms:created xsi:type="dcterms:W3CDTF">2019-05-04T07:18:22Z</dcterms:created>
  <dcterms:modified xsi:type="dcterms:W3CDTF">2019-11-08T00:11:52Z</dcterms:modified>
</cp:coreProperties>
</file>