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‹№›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463DF-B802-455A-A5EE-CEF0381A3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09" y="2404534"/>
            <a:ext cx="9078694" cy="1646302"/>
          </a:xfrm>
        </p:spPr>
        <p:txBody>
          <a:bodyPr/>
          <a:lstStyle/>
          <a:p>
            <a:pPr algn="ctr"/>
            <a:r>
              <a:rPr lang="uk-UA" sz="6000" b="0" i="0" dirty="0">
                <a:solidFill>
                  <a:srgbClr val="D1D5DB"/>
                </a:solidFill>
                <a:effectLst/>
                <a:latin typeface="Söhne"/>
              </a:rPr>
              <a:t>Застосування похідної в біології</a:t>
            </a:r>
            <a:endParaRPr lang="en-150" sz="6000" dirty="0"/>
          </a:p>
        </p:txBody>
      </p:sp>
    </p:spTree>
    <p:extLst>
      <p:ext uri="{BB962C8B-B14F-4D97-AF65-F5344CB8AC3E}">
        <p14:creationId xmlns:p14="http://schemas.microsoft.com/office/powerpoint/2010/main" val="412866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BCB24-5921-4F92-B77B-5FEE1AF2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3988"/>
            <a:ext cx="8596668" cy="1320800"/>
          </a:xfrm>
        </p:spPr>
        <p:txBody>
          <a:bodyPr>
            <a:normAutofit/>
          </a:bodyPr>
          <a:lstStyle/>
          <a:p>
            <a:r>
              <a:rPr lang="uk-UA" sz="4000" dirty="0"/>
              <a:t>Висновок</a:t>
            </a:r>
            <a:endParaRPr lang="en-150" sz="40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1F4500-BEDB-4B85-A0BE-3992CA06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b="0" i="0" dirty="0">
                <a:solidFill>
                  <a:srgbClr val="D1D5DB"/>
                </a:solidFill>
                <a:effectLst/>
                <a:latin typeface="Söhne"/>
              </a:rPr>
              <a:t>Похідна є важливим математичним поняттям, яке має безліч застосувань у біології. Вона може допомогти описати різноманітні процеси, такі як ріст популяцій, швидкість руху, зміна концентрації речовин, оптимізація функцій та генетика. Використання похідної в біології дозволяє більш точно вивчати та прогнозувати різноманітні біологічні процеси.</a:t>
            </a:r>
            <a:endParaRPr lang="en-150" sz="2400" dirty="0"/>
          </a:p>
        </p:txBody>
      </p:sp>
    </p:spTree>
    <p:extLst>
      <p:ext uri="{BB962C8B-B14F-4D97-AF65-F5344CB8AC3E}">
        <p14:creationId xmlns:p14="http://schemas.microsoft.com/office/powerpoint/2010/main" val="3587211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A1820-1DF4-44CA-9ACA-4F75A2F4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74" y="262483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uk-UA" sz="4800" dirty="0"/>
              <a:t>Дякую за увагу</a:t>
            </a:r>
            <a:endParaRPr lang="en-150" sz="4800" dirty="0"/>
          </a:p>
        </p:txBody>
      </p:sp>
    </p:spTree>
    <p:extLst>
      <p:ext uri="{BB962C8B-B14F-4D97-AF65-F5344CB8AC3E}">
        <p14:creationId xmlns:p14="http://schemas.microsoft.com/office/powerpoint/2010/main" val="26338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36D46-5C11-4174-ADAE-AB62C955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зв'язок похідної і біології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A90B358-B524-4691-8F59-47001B02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75722"/>
          </a:xfrm>
        </p:spPr>
        <p:txBody>
          <a:bodyPr>
            <a:normAutofit/>
          </a:bodyPr>
          <a:lstStyle/>
          <a:p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Похідна є одним з ключових понять математичного аналізу, що знаходить своє застосування в біології. Біологія, як наука про живі організми, розглядає життя на різних рівнях, від молекул і клітин до організмів та популяцій.</a:t>
            </a: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Похідна може бути застосована для моделювання різних біологічних процесів, наприклад, росту популяцій, функціонування органів, зміни концентрації речовин, темпу мутацій в генетиці та інше. Знання про похідну може допомогти біологам розуміти, як змінюються ці процеси відносно часу і інших змінних.</a:t>
            </a:r>
            <a:endParaRPr lang="en-US" sz="2000" dirty="0">
              <a:solidFill>
                <a:srgbClr val="D1D5DB"/>
              </a:solidFill>
              <a:latin typeface="Söhne"/>
            </a:endParaRPr>
          </a:p>
          <a:p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Отже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інші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математичні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методи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можуть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корисними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інструментами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біологів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у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їхніх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дослідженнях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та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роботі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з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живими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sz="2000" b="0" i="0" dirty="0" err="1">
                <a:solidFill>
                  <a:srgbClr val="D1D5DB"/>
                </a:solidFill>
                <a:effectLst/>
                <a:latin typeface="Söhne"/>
              </a:rPr>
              <a:t>організмами</a:t>
            </a:r>
            <a:r>
              <a:rPr lang="ru-RU" sz="2000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150" sz="2000" dirty="0"/>
          </a:p>
        </p:txBody>
      </p:sp>
    </p:spTree>
    <p:extLst>
      <p:ext uri="{BB962C8B-B14F-4D97-AF65-F5344CB8AC3E}">
        <p14:creationId xmlns:p14="http://schemas.microsoft.com/office/powerpoint/2010/main" val="1921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DBB98-E9B2-4E53-AB92-6EFB2CBC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Ріст популяцій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A6CC79E-87DF-4BFD-BF0E-6C4039B2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Похідна може допомогти описати ріст популяцій, якщо ми знаємо, як змінюється кількість індивідів з часом. Похідна відображає, як швидко змінюється кількість індивідів в популяції з часом.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популяція птахів. Якщо відомо, скільки птахів з'являється в популяції за певний період часу, то можна використати похідну, щоб знайти швидкість зміни кількості птахів в популяції.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355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A27C3-55F8-482D-B8C3-390A65DC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Швидкість руху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C542BD7-2856-4AF1-A463-4052077A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У біології важливо досліджувати швидкість руху тварин або рослин. Похідна може допомогти розрахувати швидкість зміни розташування організмів з часом.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дослідження швидкості руху тварин, наприклад, метеликів. Якщо ми знаємо, як швидко змінюється їхня позиція з часом, то можна використати похідну, щоб знайти їхню швидкість руху.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21527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855E8-83E3-4F0E-BF1F-19EB5F36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>
                <a:solidFill>
                  <a:srgbClr val="D1D5DB"/>
                </a:solidFill>
                <a:effectLst/>
                <a:latin typeface="Söhne"/>
              </a:rPr>
              <a:t>Зміна концентрації речовин</a:t>
            </a:r>
            <a:endParaRPr lang="en-15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12936EA-BF87-453C-B5CD-8198A53AD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визначення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швидкості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концентрації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речовин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клітинах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тканинах.</a:t>
            </a:r>
          </a:p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Прикладом може бути вивчення зміни концентрації речовин у клітинах або тканинах. Якщо ми знаємо, як швидко змінюється концентрація речовини з часом, то можна використати похідну, щоб знайти швидкість зміни концентрації.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6089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5BC60-FB07-49DD-8CD5-28276869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>
                <a:solidFill>
                  <a:srgbClr val="D1D5DB"/>
                </a:solidFill>
                <a:effectLst/>
                <a:latin typeface="Söhne"/>
              </a:rPr>
              <a:t>Оптимізація функцій</a:t>
            </a:r>
            <a:endParaRPr lang="en-15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1D029F9-1C46-4ECC-BD86-3E2BBBD3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У біологічних дослідженнях часто потрібно максимізувати або мінімізувати якусь функцію. Похідна може бути використана для знаходження максимуму або мінімуму функції.</a:t>
            </a: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Прикладом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вибір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найбільш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оптимальних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умов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вирощування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рослин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знаємо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які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умови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найкраще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підходять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для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рослин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то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використати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щоб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знайти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точку максимуму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або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мінімуму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функції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що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описує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умови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росту.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11728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542DF-D33C-43CA-9128-11C6B7DA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Генетика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8D391C2-45FB-4DB5-9E7B-3A3E39609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Генетика: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Похідна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допомогти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вивчити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залежність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характеристик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організмів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від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часу та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середовища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наприклад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дослідження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темпу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мутацій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Прикладом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може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бути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вивчення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темпу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змін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генетичних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мутацій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популяціях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організмів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Якщо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ми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знаємо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, як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швидко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змінюються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генетичні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характеристики з часом, то </a:t>
            </a:r>
            <a:r>
              <a:rPr lang="ru-RU" b="0" i="0" dirty="0" err="1">
                <a:solidFill>
                  <a:srgbClr val="ECECF1"/>
                </a:solidFill>
                <a:effectLst/>
                <a:latin typeface="Söhne"/>
              </a:rPr>
              <a:t>можна</a:t>
            </a:r>
            <a:r>
              <a:rPr lang="ru-RU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визначити швидкість еволюційних змін та оцінити ризики виникнення нових мутацій.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9122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7A8C6-223E-4359-8777-7034BAD5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83" y="263371"/>
            <a:ext cx="8596668" cy="1320800"/>
          </a:xfrm>
        </p:spPr>
        <p:txBody>
          <a:bodyPr/>
          <a:lstStyle/>
          <a:p>
            <a:r>
              <a:rPr lang="uk-UA" dirty="0">
                <a:solidFill>
                  <a:srgbClr val="D1D5DB"/>
                </a:solidFill>
                <a:latin typeface="Söhne"/>
              </a:rPr>
              <a:t>Р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озв’яз</a:t>
            </a:r>
            <a:r>
              <a:rPr lang="uk-UA" dirty="0">
                <a:solidFill>
                  <a:srgbClr val="D1D5DB"/>
                </a:solidFill>
                <a:latin typeface="Söhne"/>
              </a:rPr>
              <a:t>ання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 задач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7162BC7-4AEC-4854-B7A9-ADC669070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7" y="1029810"/>
            <a:ext cx="8984201" cy="5646197"/>
          </a:xfrm>
        </p:spPr>
        <p:txBody>
          <a:bodyPr>
            <a:normAutofit/>
          </a:bodyPr>
          <a:lstStyle/>
          <a:p>
            <a:pPr algn="l"/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Нехай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популяція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бактерій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 в момент часу t (час в секундах)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нараховує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 x (t)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особин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: x(t)=3000+100t^2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Знайти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швидкість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 росту </a:t>
            </a:r>
            <a:r>
              <a:rPr lang="ru-RU" sz="2400" b="0" i="0" dirty="0" err="1">
                <a:solidFill>
                  <a:srgbClr val="ECECF1"/>
                </a:solidFill>
                <a:effectLst/>
                <a:latin typeface="Söhne"/>
              </a:rPr>
              <a:t>популяції</a:t>
            </a:r>
            <a:r>
              <a:rPr lang="ru-RU" sz="2400" b="0" i="0" dirty="0">
                <a:solidFill>
                  <a:srgbClr val="ECECF1"/>
                </a:solidFill>
                <a:effectLst/>
                <a:latin typeface="Söhne"/>
              </a:rPr>
              <a:t>: а) в момент часу 1 сек; б) в момент часу 60 сек. </a:t>
            </a:r>
          </a:p>
          <a:p>
            <a:pPr algn="l"/>
            <a:r>
              <a:rPr lang="ru-RU" sz="2400" dirty="0" err="1">
                <a:solidFill>
                  <a:srgbClr val="ECECF1"/>
                </a:solidFill>
                <a:latin typeface="Söhne"/>
              </a:rPr>
              <a:t>Розв'язок</a:t>
            </a:r>
            <a:r>
              <a:rPr lang="en-US" sz="2400" dirty="0">
                <a:solidFill>
                  <a:srgbClr val="ECECF1"/>
                </a:solidFill>
                <a:latin typeface="Söhne"/>
              </a:rPr>
              <a:t>:</a:t>
            </a:r>
            <a:endParaRPr lang="en-150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4A09B-09C4-4533-A412-D6495E7F90A4}"/>
              </a:ext>
            </a:extLst>
          </p:cNvPr>
          <p:cNvSpPr txBox="1"/>
          <p:nvPr/>
        </p:nvSpPr>
        <p:spPr>
          <a:xfrm>
            <a:off x="788571" y="2743926"/>
            <a:ext cx="66509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Щоб знайти швидкість росту популяції, потрібно взяти похідну функції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x(t) 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по часу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t.</a:t>
            </a:r>
          </a:p>
          <a:p>
            <a:pPr algn="l"/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a) 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В момент часу 1 </a:t>
            </a:r>
            <a:r>
              <a:rPr lang="uk-UA" sz="2000" b="0" i="0" dirty="0" err="1">
                <a:solidFill>
                  <a:srgbClr val="D1D5DB"/>
                </a:solidFill>
                <a:effectLst/>
                <a:latin typeface="Söhne"/>
              </a:rPr>
              <a:t>сек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x(t) = 3000 + 100t^2 x'(t) = 200t</a:t>
            </a:r>
          </a:p>
          <a:p>
            <a:pPr algn="l"/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Отже, швидкість росту популяції в момент часу 1 </a:t>
            </a:r>
            <a:r>
              <a:rPr lang="uk-UA" sz="2000" b="0" i="0" dirty="0" err="1">
                <a:solidFill>
                  <a:srgbClr val="D1D5DB"/>
                </a:solidFill>
                <a:effectLst/>
                <a:latin typeface="Söhne"/>
              </a:rPr>
              <a:t>сек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 дорівнює: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x'(1) = 200(1) = 200 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особин/с</a:t>
            </a:r>
          </a:p>
          <a:p>
            <a:pPr algn="l"/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б) В момент часу 60 </a:t>
            </a:r>
            <a:r>
              <a:rPr lang="uk-UA" sz="2000" b="0" i="0" dirty="0" err="1">
                <a:solidFill>
                  <a:srgbClr val="D1D5DB"/>
                </a:solidFill>
                <a:effectLst/>
                <a:latin typeface="Söhne"/>
              </a:rPr>
              <a:t>сек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:</a:t>
            </a:r>
          </a:p>
          <a:p>
            <a:pPr algn="l"/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x(t) = 3000 + 100t^2 x'(t) = 200t</a:t>
            </a:r>
          </a:p>
          <a:p>
            <a:pPr algn="l"/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Отже, швидкість росту популяції в момент часу 60 </a:t>
            </a:r>
            <a:r>
              <a:rPr lang="uk-UA" sz="2000" b="0" i="0" dirty="0" err="1">
                <a:solidFill>
                  <a:srgbClr val="D1D5DB"/>
                </a:solidFill>
                <a:effectLst/>
                <a:latin typeface="Söhne"/>
              </a:rPr>
              <a:t>сек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 дорівнює: 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x'(60) = 200(60) = 12000 </a:t>
            </a:r>
            <a:r>
              <a:rPr lang="uk-UA" sz="2000" b="0" i="0" dirty="0">
                <a:solidFill>
                  <a:srgbClr val="D1D5DB"/>
                </a:solidFill>
                <a:effectLst/>
                <a:latin typeface="Söhne"/>
              </a:rPr>
              <a:t>особин/с</a:t>
            </a:r>
          </a:p>
        </p:txBody>
      </p:sp>
    </p:spTree>
    <p:extLst>
      <p:ext uri="{BB962C8B-B14F-4D97-AF65-F5344CB8AC3E}">
        <p14:creationId xmlns:p14="http://schemas.microsoft.com/office/powerpoint/2010/main" val="198275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813F2-9B61-4201-9879-57FB0469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90" y="156238"/>
            <a:ext cx="8596668" cy="1320800"/>
          </a:xfrm>
        </p:spPr>
        <p:txBody>
          <a:bodyPr/>
          <a:lstStyle/>
          <a:p>
            <a:r>
              <a:rPr lang="uk-UA" dirty="0">
                <a:solidFill>
                  <a:srgbClr val="D1D5DB"/>
                </a:solidFill>
                <a:latin typeface="Söhne"/>
              </a:rPr>
              <a:t>Р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озв’яз</a:t>
            </a:r>
            <a:r>
              <a:rPr lang="uk-UA" dirty="0">
                <a:solidFill>
                  <a:srgbClr val="D1D5DB"/>
                </a:solidFill>
                <a:latin typeface="Söhne"/>
              </a:rPr>
              <a:t>ання</a:t>
            </a:r>
            <a:r>
              <a:rPr lang="uk-UA" b="0" i="0" dirty="0">
                <a:solidFill>
                  <a:srgbClr val="D1D5DB"/>
                </a:solidFill>
                <a:effectLst/>
                <a:latin typeface="Söhne"/>
              </a:rPr>
              <a:t> задач</a:t>
            </a:r>
            <a:endParaRPr lang="en-15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59DD7D-BE5A-4866-911E-C694BCD8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982" y="816638"/>
            <a:ext cx="8596668" cy="3880773"/>
          </a:xfrm>
        </p:spPr>
        <p:txBody>
          <a:bodyPr/>
          <a:lstStyle/>
          <a:p>
            <a:r>
              <a:rPr lang="uk-UA" sz="2000" b="0" i="0" dirty="0">
                <a:solidFill>
                  <a:srgbClr val="ECECF1"/>
                </a:solidFill>
                <a:effectLst/>
                <a:latin typeface="Söhne"/>
              </a:rPr>
              <a:t>Дослідник проводить експерименти зі зростанням рослин на підприємстві. Він вивчає залежність кількості листя на одній рослині від часу. За даними спостережень, він створив функцію </a:t>
            </a:r>
            <a:r>
              <a:rPr lang="en-US" sz="2000" b="0" i="0" dirty="0">
                <a:solidFill>
                  <a:srgbClr val="ECECF1"/>
                </a:solidFill>
                <a:effectLst/>
                <a:latin typeface="Söhne"/>
              </a:rPr>
              <a:t>f(t), </a:t>
            </a:r>
            <a:r>
              <a:rPr lang="uk-UA" sz="2000" b="0" i="0" dirty="0">
                <a:solidFill>
                  <a:srgbClr val="ECECF1"/>
                </a:solidFill>
                <a:effectLst/>
                <a:latin typeface="Söhne"/>
              </a:rPr>
              <a:t>що описує кількість листя в залежності від часу: </a:t>
            </a:r>
            <a:r>
              <a:rPr lang="en-US" sz="2000" b="0" i="0" dirty="0">
                <a:solidFill>
                  <a:srgbClr val="ECECF1"/>
                </a:solidFill>
                <a:effectLst/>
                <a:latin typeface="Söhne"/>
              </a:rPr>
              <a:t>f(t) = 10t^2 + 20t + 30, </a:t>
            </a:r>
            <a:r>
              <a:rPr lang="uk-UA" sz="2000" b="0" i="0" dirty="0">
                <a:solidFill>
                  <a:srgbClr val="ECECF1"/>
                </a:solidFill>
                <a:effectLst/>
                <a:latin typeface="Söhne"/>
              </a:rPr>
              <a:t>де </a:t>
            </a:r>
            <a:r>
              <a:rPr lang="en-US" sz="2000" b="0" i="0" dirty="0">
                <a:solidFill>
                  <a:srgbClr val="ECECF1"/>
                </a:solidFill>
                <a:effectLst/>
                <a:latin typeface="Söhne"/>
              </a:rPr>
              <a:t>t - </a:t>
            </a:r>
            <a:r>
              <a:rPr lang="uk-UA" sz="2000" b="0" i="0" dirty="0">
                <a:solidFill>
                  <a:srgbClr val="ECECF1"/>
                </a:solidFill>
                <a:effectLst/>
                <a:latin typeface="Söhne"/>
              </a:rPr>
              <a:t>час в днях від початку дослідження. Знайти швидкість зміни кількості листя в момент часу: а) 5 днів від початку дослідження; б) 10 днів від початку дослідження.</a:t>
            </a:r>
          </a:p>
          <a:p>
            <a:r>
              <a:rPr lang="ru-RU" sz="2000" dirty="0" err="1">
                <a:solidFill>
                  <a:srgbClr val="ECECF1"/>
                </a:solidFill>
                <a:latin typeface="Söhne"/>
              </a:rPr>
              <a:t>Розв'язок</a:t>
            </a:r>
            <a:r>
              <a:rPr lang="en-US" sz="2000" dirty="0">
                <a:solidFill>
                  <a:srgbClr val="ECECF1"/>
                </a:solidFill>
                <a:latin typeface="Söhne"/>
              </a:rPr>
              <a:t>:</a:t>
            </a:r>
            <a:endParaRPr lang="en-150" sz="2000" dirty="0"/>
          </a:p>
          <a:p>
            <a:endParaRPr lang="en-1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DA6CD-9890-46BD-B889-3C8D86352BF5}"/>
              </a:ext>
            </a:extLst>
          </p:cNvPr>
          <p:cNvSpPr txBox="1"/>
          <p:nvPr/>
        </p:nvSpPr>
        <p:spPr>
          <a:xfrm>
            <a:off x="686212" y="3564791"/>
            <a:ext cx="6098958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Щоб знайти швидкість зміни кількості листя, потрібно взяти похідну від функції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f(t) </a:t>
            </a:r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за часом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t:</a:t>
            </a:r>
          </a:p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f'(t) = 20t + 20</a:t>
            </a:r>
          </a:p>
          <a:p>
            <a:pPr algn="l"/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а) Щоб знайти швидкість зміни кількості листя в момент часу 5 днів, підставимо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 = 5 </a:t>
            </a:r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у вираз для похідної:</a:t>
            </a:r>
          </a:p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f'(5) = 20(5) + 20 = 120</a:t>
            </a:r>
          </a:p>
          <a:p>
            <a:pPr algn="l"/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Отже, швидкість зміни кількості листя в момент часу 5 днів від початку дослідження становить 120 одиниць на день.</a:t>
            </a:r>
          </a:p>
          <a:p>
            <a:pPr algn="l"/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б) Щоб знайти швидкість зміни кількості листя в момент часу 10 днів, підставимо </a:t>
            </a:r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t = 10 </a:t>
            </a:r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у вираз для похідної:</a:t>
            </a:r>
          </a:p>
          <a:p>
            <a:pPr algn="l"/>
            <a:r>
              <a:rPr lang="en-US" sz="1600" b="0" i="0" dirty="0">
                <a:solidFill>
                  <a:srgbClr val="D1D5DB"/>
                </a:solidFill>
                <a:effectLst/>
                <a:latin typeface="Söhne"/>
              </a:rPr>
              <a:t>f'(10) = 20(10) + 20 = 220</a:t>
            </a:r>
          </a:p>
          <a:p>
            <a:pPr algn="l"/>
            <a:r>
              <a:rPr lang="uk-UA" sz="1600" b="0" i="0" dirty="0">
                <a:solidFill>
                  <a:srgbClr val="D1D5DB"/>
                </a:solidFill>
                <a:effectLst/>
                <a:latin typeface="Söhne"/>
              </a:rPr>
              <a:t>Отже, швидкість зміни кількості листя в момент часу 10 днів від початку дослідження становить 220 одиниць на день.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7D8BA3-4199-4D30-A347-D9E99BE37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92" y="2867769"/>
            <a:ext cx="1851057" cy="365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6425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866</Words>
  <Application>Microsoft Office PowerPoint</Application>
  <PresentationFormat>Широкий екран</PresentationFormat>
  <Paragraphs>44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Söhne</vt:lpstr>
      <vt:lpstr>Trebuchet MS</vt:lpstr>
      <vt:lpstr>Wingdings 3</vt:lpstr>
      <vt:lpstr>Грань</vt:lpstr>
      <vt:lpstr>Застосування похідної в біології</vt:lpstr>
      <vt:lpstr>зв'язок похідної і біології</vt:lpstr>
      <vt:lpstr>Ріст популяцій</vt:lpstr>
      <vt:lpstr>Швидкість руху</vt:lpstr>
      <vt:lpstr>Зміна концентрації речовин</vt:lpstr>
      <vt:lpstr>Оптимізація функцій</vt:lpstr>
      <vt:lpstr>Генетика</vt:lpstr>
      <vt:lpstr>Розв’язання задач</vt:lpstr>
      <vt:lpstr>Розв’язання задач</vt:lpstr>
      <vt:lpstr>Висновок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Застосування похідної в біології</dc:title>
  <dc:creator>Хаврук Кузьма Володимирович</dc:creator>
  <cp:lastModifiedBy>Хаврук Кузьма Володимирович</cp:lastModifiedBy>
  <cp:revision>9</cp:revision>
  <dcterms:created xsi:type="dcterms:W3CDTF">2023-04-25T21:19:56Z</dcterms:created>
  <dcterms:modified xsi:type="dcterms:W3CDTF">2023-04-27T22:42:50Z</dcterms:modified>
</cp:coreProperties>
</file>