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463DF-B802-455A-A5EE-CEF0381A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09" y="2404534"/>
            <a:ext cx="9078694" cy="1646302"/>
          </a:xfrm>
        </p:spPr>
        <p:txBody>
          <a:bodyPr/>
          <a:lstStyle/>
          <a:p>
            <a:pPr algn="ctr"/>
            <a:r>
              <a:rPr lang="uk-UA" sz="6000" b="0" i="0" dirty="0">
                <a:solidFill>
                  <a:srgbClr val="D1D5DB"/>
                </a:solidFill>
                <a:effectLst/>
                <a:latin typeface="Söhne"/>
              </a:rPr>
              <a:t>Застосування похідної в біології</a:t>
            </a:r>
            <a:endParaRPr lang="en-150" sz="6000" dirty="0"/>
          </a:p>
        </p:txBody>
      </p:sp>
    </p:spTree>
    <p:extLst>
      <p:ext uri="{BB962C8B-B14F-4D97-AF65-F5344CB8AC3E}">
        <p14:creationId xmlns:p14="http://schemas.microsoft.com/office/powerpoint/2010/main" val="412866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A1820-1DF4-44CA-9ACA-4F75A2F4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274" y="262483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uk-UA" sz="4800" dirty="0"/>
              <a:t>Дякую за увагу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263383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36D46-5C11-4174-ADAE-AB62C955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зв'язок похідної і біології</a:t>
            </a:r>
            <a:endParaRPr lang="en-15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A90B358-B524-4691-8F59-47001B02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5722"/>
          </a:xfrm>
        </p:spPr>
        <p:txBody>
          <a:bodyPr>
            <a:normAutofit/>
          </a:bodyPr>
          <a:lstStyle/>
          <a:p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Похідна є одним з ключових понять математичного аналізу, що знаходить своє застосування в біології. Біологія, як наука про живі організми, розглядає життя на різних рівнях, від молекул і клітин до організмів та популяцій.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Похідна може бути застосована для моделювання різних біологічних процесів, наприклад, росту популяцій, функціонування органів, зміни концентрації речовин, темпу мутацій в генетиці та інше. Знання про похідну може допомогти біологам розуміти, як змінюються ці процеси відносно часу і інших змінних.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  <a:p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Отже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похідна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інші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математичні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методи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можуть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бути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корисними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інструментами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біологів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у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їхніх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дослідженнях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роботі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з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живими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організмами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150" sz="2000" dirty="0"/>
          </a:p>
        </p:txBody>
      </p:sp>
    </p:spTree>
    <p:extLst>
      <p:ext uri="{BB962C8B-B14F-4D97-AF65-F5344CB8AC3E}">
        <p14:creationId xmlns:p14="http://schemas.microsoft.com/office/powerpoint/2010/main" val="19216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DBB98-E9B2-4E53-AB92-6EFB2CBC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Ріст популяцій</a:t>
            </a:r>
            <a:endParaRPr lang="en-15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A6CC79E-87DF-4BFD-BF0E-6C4039B2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Похідна може допомогти описати ріст популяцій, якщо ми знаємо, як змінюється кількість індивідів з часом. Похідна відображає, як швидко змінюється кількість індивідів в популяції з часом.</a:t>
            </a:r>
          </a:p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Прикладом може бути популяція птахів. Якщо відомо, скільки птахів з'являється в популяції за певний період часу, то можна використати похідну, щоб знайти швидкість зміни кількості птахів в популяції.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355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A27C3-55F8-482D-B8C3-390A65DC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Швидкість руху</a:t>
            </a:r>
            <a:endParaRPr lang="en-15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C542BD7-2856-4AF1-A463-4052077A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У біології важливо досліджувати швидкість руху тварин або рослин. Похідна може допомогти розрахувати швидкість зміни розташування організмів з часом.</a:t>
            </a:r>
          </a:p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Прикладом може бути дослідження швидкості руху тварин, наприклад, метеликів. Якщо ми знаємо, як швидко змінюється їхня позиція з часом, то можна використати похідну, щоб знайти їхню швидкість руху.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21527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855E8-83E3-4F0E-BF1F-19EB5F36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>
                <a:solidFill>
                  <a:srgbClr val="D1D5DB"/>
                </a:solidFill>
                <a:effectLst/>
                <a:latin typeface="Söhne"/>
              </a:rPr>
              <a:t>Зміна концентрації речовин</a:t>
            </a:r>
            <a:endParaRPr lang="en-15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12936EA-BF87-453C-B5CD-8198A53A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Похідна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бути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використана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визначення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швидкості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зміни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концентрації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речовин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клітинах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тканинах.</a:t>
            </a:r>
          </a:p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Прикладом може бути вивчення зміни концентрації речовин у клітинах або тканинах. Якщо ми знаємо, як швидко змінюється концентрація речовини з часом, то можна використати похідну, щоб знайти швидкість зміни концентрації.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6089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5BC60-FB07-49DD-8CD5-28276869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>
                <a:solidFill>
                  <a:srgbClr val="D1D5DB"/>
                </a:solidFill>
                <a:effectLst/>
                <a:latin typeface="Söhne"/>
              </a:rPr>
              <a:t>Оптимізація функцій</a:t>
            </a:r>
            <a:endParaRPr lang="en-15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1D029F9-1C46-4ECC-BD86-3E2BBBD3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У біологічних дослідженнях часто потрібно максимізувати або мінімізувати якусь функцію. Похідна може бути використана для знаходження максимуму або мінімуму функції.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Прикладом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бути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вибір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найбільш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оптимальних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умов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вирощування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рослин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Якщо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ми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знаємо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які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умови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найкраще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підходять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рослин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то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можна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використати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похідну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щоб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знайти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точку максимуму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мінімуму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функції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описує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умови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росту.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11728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542DF-D33C-43CA-9128-11C6B7DA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Генетика</a:t>
            </a:r>
            <a:endParaRPr lang="en-15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8D391C2-45FB-4DB5-9E7B-3A3E3960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Генетика: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Похідна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допомогти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вивчити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залежність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генетичних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характеристик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організмів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від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часу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середовища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наприклад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дослідження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темпу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змін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генетичних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мутацій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Прикладом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бути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вивчення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темпу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змін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генетичних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мутацій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популяціях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організмів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Якщо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ми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знаємо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, як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швидко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змінюються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генетичні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характеристики з часом, то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можна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визначити швидкість еволюційних змін та оцінити ризики виникнення нових мутацій.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9122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7A8C6-223E-4359-8777-7034BAD5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83" y="263371"/>
            <a:ext cx="8596668" cy="1320800"/>
          </a:xfrm>
        </p:spPr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Алгоритм розв'язку </a:t>
            </a:r>
            <a:r>
              <a:rPr lang="uk-UA" b="0" i="0" dirty="0" err="1">
                <a:solidFill>
                  <a:srgbClr val="D1D5DB"/>
                </a:solidFill>
                <a:effectLst/>
                <a:latin typeface="Söhne"/>
              </a:rPr>
              <a:t>задачи</a:t>
            </a:r>
            <a:endParaRPr lang="en-15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7162BC7-4AEC-4854-B7A9-ADC66907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1029810"/>
            <a:ext cx="8984201" cy="564619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3000" b="0" i="0" dirty="0">
                <a:solidFill>
                  <a:srgbClr val="D1D5DB"/>
                </a:solidFill>
                <a:effectLst/>
                <a:latin typeface="Söhne"/>
              </a:rPr>
              <a:t>Задача: </a:t>
            </a:r>
            <a:r>
              <a:rPr lang="ru-RU" sz="3000" b="0" i="0" dirty="0" err="1">
                <a:solidFill>
                  <a:srgbClr val="D1D5DB"/>
                </a:solidFill>
                <a:effectLst/>
                <a:latin typeface="Söhne"/>
              </a:rPr>
              <a:t>Визначити</a:t>
            </a:r>
            <a:r>
              <a:rPr lang="ru-RU" sz="3000" b="0" i="0" dirty="0">
                <a:solidFill>
                  <a:srgbClr val="D1D5DB"/>
                </a:solidFill>
                <a:effectLst/>
                <a:latin typeface="Söhne"/>
              </a:rPr>
              <a:t>, як </a:t>
            </a:r>
            <a:r>
              <a:rPr lang="ru-RU" sz="3000" b="0" i="0" dirty="0" err="1">
                <a:solidFill>
                  <a:srgbClr val="D1D5DB"/>
                </a:solidFill>
                <a:effectLst/>
                <a:latin typeface="Söhne"/>
              </a:rPr>
              <a:t>швидко</a:t>
            </a:r>
            <a:r>
              <a:rPr lang="ru-RU" sz="3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3000" b="0" i="0" dirty="0" err="1">
                <a:solidFill>
                  <a:srgbClr val="D1D5DB"/>
                </a:solidFill>
                <a:effectLst/>
                <a:latin typeface="Söhne"/>
              </a:rPr>
              <a:t>змінюється</a:t>
            </a:r>
            <a:r>
              <a:rPr lang="ru-RU" sz="3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3000" b="0" i="0" dirty="0" err="1">
                <a:solidFill>
                  <a:srgbClr val="D1D5DB"/>
                </a:solidFill>
                <a:effectLst/>
                <a:latin typeface="Söhne"/>
              </a:rPr>
              <a:t>кількість</a:t>
            </a:r>
            <a:r>
              <a:rPr lang="ru-RU" sz="3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3000" b="0" i="0" dirty="0" err="1">
                <a:solidFill>
                  <a:srgbClr val="D1D5DB"/>
                </a:solidFill>
                <a:effectLst/>
                <a:latin typeface="Söhne"/>
              </a:rPr>
              <a:t>бактерій</a:t>
            </a:r>
            <a:r>
              <a:rPr lang="ru-RU" sz="3000" b="0" i="0" dirty="0">
                <a:solidFill>
                  <a:srgbClr val="D1D5DB"/>
                </a:solidFill>
                <a:effectLst/>
                <a:latin typeface="Söhne"/>
              </a:rPr>
              <a:t> в </a:t>
            </a:r>
            <a:r>
              <a:rPr lang="ru-RU" sz="3000" b="0" i="0" dirty="0" err="1">
                <a:solidFill>
                  <a:srgbClr val="D1D5DB"/>
                </a:solidFill>
                <a:effectLst/>
                <a:latin typeface="Söhne"/>
              </a:rPr>
              <a:t>колонії</a:t>
            </a:r>
            <a:r>
              <a:rPr lang="ru-RU" sz="3000" b="0" i="0" dirty="0">
                <a:solidFill>
                  <a:srgbClr val="D1D5DB"/>
                </a:solidFill>
                <a:effectLst/>
                <a:latin typeface="Söhne"/>
              </a:rPr>
              <a:t> з часом.</a:t>
            </a:r>
          </a:p>
          <a:p>
            <a:pPr algn="l"/>
            <a:r>
              <a:rPr lang="uk-UA" sz="2100" b="0" i="0" dirty="0">
                <a:solidFill>
                  <a:srgbClr val="D1D5DB"/>
                </a:solidFill>
                <a:effectLst/>
                <a:latin typeface="Söhne"/>
              </a:rPr>
              <a:t>Алгоритм розв'язку:</a:t>
            </a:r>
          </a:p>
          <a:p>
            <a:pPr algn="l">
              <a:buFont typeface="+mj-lt"/>
              <a:buAutoNum type="arabicPeriod"/>
            </a:pPr>
            <a:r>
              <a:rPr lang="uk-UA" sz="2100" b="0" i="0" dirty="0">
                <a:solidFill>
                  <a:srgbClr val="D1D5DB"/>
                </a:solidFill>
                <a:effectLst/>
                <a:latin typeface="Söhne"/>
              </a:rPr>
              <a:t>Виміряти кількість бактерій у колонії відразу після початку спостереження і записати це значення як </a:t>
            </a:r>
            <a:r>
              <a:rPr lang="en-US" sz="2100" b="0" i="0" dirty="0">
                <a:solidFill>
                  <a:srgbClr val="D1D5DB"/>
                </a:solidFill>
                <a:effectLst/>
                <a:latin typeface="Söhne"/>
              </a:rPr>
              <a:t>y1.</a:t>
            </a:r>
          </a:p>
          <a:p>
            <a:pPr algn="l">
              <a:buFont typeface="+mj-lt"/>
              <a:buAutoNum type="arabicPeriod"/>
            </a:pPr>
            <a:r>
              <a:rPr lang="uk-UA" sz="2100" b="0" i="0" dirty="0">
                <a:solidFill>
                  <a:srgbClr val="D1D5DB"/>
                </a:solidFill>
                <a:effectLst/>
                <a:latin typeface="Söhne"/>
              </a:rPr>
              <a:t>Виміряти кількість бактерій у колонії через певний інтервал часу і записати це значення як </a:t>
            </a:r>
            <a:r>
              <a:rPr lang="en-US" sz="2100" b="0" i="0" dirty="0">
                <a:solidFill>
                  <a:srgbClr val="D1D5DB"/>
                </a:solidFill>
                <a:effectLst/>
                <a:latin typeface="Söhne"/>
              </a:rPr>
              <a:t>y2.</a:t>
            </a:r>
          </a:p>
          <a:p>
            <a:pPr algn="l">
              <a:buFont typeface="+mj-lt"/>
              <a:buAutoNum type="arabicPeriod"/>
            </a:pPr>
            <a:r>
              <a:rPr lang="uk-UA" sz="2100" b="0" i="0" dirty="0">
                <a:solidFill>
                  <a:srgbClr val="D1D5DB"/>
                </a:solidFill>
                <a:effectLst/>
                <a:latin typeface="Söhne"/>
              </a:rPr>
              <a:t>Обчислити середню швидкість зміни кількості бактерій за цей інтервал часу, використовуючи формулу швидкості зміни функції: </a:t>
            </a:r>
            <a:r>
              <a:rPr lang="en-US" sz="2100" b="0" i="0" dirty="0">
                <a:solidFill>
                  <a:srgbClr val="D1D5DB"/>
                </a:solidFill>
                <a:effectLst/>
                <a:latin typeface="Söhne"/>
              </a:rPr>
              <a:t>f'(x) = (y2 - y1) / (x2 - x1), </a:t>
            </a:r>
            <a:r>
              <a:rPr lang="uk-UA" sz="2100" b="0" i="0" dirty="0">
                <a:solidFill>
                  <a:srgbClr val="D1D5DB"/>
                </a:solidFill>
                <a:effectLst/>
                <a:latin typeface="Söhne"/>
              </a:rPr>
              <a:t>де </a:t>
            </a:r>
            <a:r>
              <a:rPr lang="en-US" sz="2100" b="0" i="0" dirty="0">
                <a:solidFill>
                  <a:srgbClr val="D1D5DB"/>
                </a:solidFill>
                <a:effectLst/>
                <a:latin typeface="Söhne"/>
              </a:rPr>
              <a:t>f(x) - </a:t>
            </a:r>
            <a:r>
              <a:rPr lang="uk-UA" sz="2100" b="0" i="0" dirty="0">
                <a:solidFill>
                  <a:srgbClr val="D1D5DB"/>
                </a:solidFill>
                <a:effectLst/>
                <a:latin typeface="Söhne"/>
              </a:rPr>
              <a:t>це функція, що відображає кількість бактерій у колонії від часу, </a:t>
            </a:r>
            <a:r>
              <a:rPr lang="en-US" sz="2100" b="0" i="0" dirty="0">
                <a:solidFill>
                  <a:srgbClr val="D1D5DB"/>
                </a:solidFill>
                <a:effectLst/>
                <a:latin typeface="Söhne"/>
              </a:rPr>
              <a:t>x1 - </a:t>
            </a:r>
            <a:r>
              <a:rPr lang="uk-UA" sz="2100" b="0" i="0" dirty="0">
                <a:solidFill>
                  <a:srgbClr val="D1D5DB"/>
                </a:solidFill>
                <a:effectLst/>
                <a:latin typeface="Söhne"/>
              </a:rPr>
              <a:t>час початку спостереження, </a:t>
            </a:r>
            <a:r>
              <a:rPr lang="en-US" sz="2100" b="0" i="0" dirty="0">
                <a:solidFill>
                  <a:srgbClr val="D1D5DB"/>
                </a:solidFill>
                <a:effectLst/>
                <a:latin typeface="Söhne"/>
              </a:rPr>
              <a:t>x2 - </a:t>
            </a:r>
            <a:r>
              <a:rPr lang="uk-UA" sz="2100" b="0" i="0" dirty="0">
                <a:solidFill>
                  <a:srgbClr val="D1D5DB"/>
                </a:solidFill>
                <a:effectLst/>
                <a:latin typeface="Söhne"/>
              </a:rPr>
              <a:t>час, коли було зроблено другий вимірювання.</a:t>
            </a:r>
          </a:p>
          <a:p>
            <a:pPr algn="l">
              <a:buFont typeface="+mj-lt"/>
              <a:buAutoNum type="arabicPeriod"/>
            </a:pPr>
            <a:r>
              <a:rPr lang="uk-UA" sz="2100" b="0" i="0" dirty="0">
                <a:solidFill>
                  <a:srgbClr val="D1D5DB"/>
                </a:solidFill>
                <a:effectLst/>
                <a:latin typeface="Söhne"/>
              </a:rPr>
              <a:t>Повторити кроки 2-3 для кількох інтервалів часу, щоб отримати середню швидкість зміни кількості бактерій для кожного інтервалу.</a:t>
            </a:r>
          </a:p>
          <a:p>
            <a:pPr algn="l">
              <a:buFont typeface="+mj-lt"/>
              <a:buAutoNum type="arabicPeriod"/>
            </a:pPr>
            <a:r>
              <a:rPr lang="uk-UA" sz="2100" b="0" i="0" dirty="0">
                <a:solidFill>
                  <a:srgbClr val="D1D5DB"/>
                </a:solidFill>
                <a:effectLst/>
                <a:latin typeface="Söhne"/>
              </a:rPr>
              <a:t>Оцінити, чи змінюється швидкість росту бактерій протягом часу, використовуючи відхилення середніх швидкостей зміни кількості бактерій для різних інтервалів часу.</a:t>
            </a:r>
          </a:p>
          <a:p>
            <a:pPr algn="l">
              <a:buFont typeface="+mj-lt"/>
              <a:buAutoNum type="arabicPeriod"/>
            </a:pPr>
            <a:r>
              <a:rPr lang="uk-UA" sz="2100" b="0" i="0" dirty="0">
                <a:solidFill>
                  <a:srgbClr val="D1D5DB"/>
                </a:solidFill>
                <a:effectLst/>
                <a:latin typeface="Söhne"/>
              </a:rPr>
              <a:t>Якщо швидкість росту бактерій змінюється з часом, можна використовувати похідну для побудови математичної моделі росту бактерій та передбачення, як зміниться кількість бактерій в майбутньому.</a:t>
            </a:r>
          </a:p>
          <a:p>
            <a:pPr algn="l"/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198275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BCB24-5921-4F92-B77B-5FEE1AF2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3988"/>
            <a:ext cx="8596668" cy="1320800"/>
          </a:xfrm>
        </p:spPr>
        <p:txBody>
          <a:bodyPr>
            <a:normAutofit/>
          </a:bodyPr>
          <a:lstStyle/>
          <a:p>
            <a:r>
              <a:rPr lang="uk-UA" sz="4000" dirty="0"/>
              <a:t>Висновок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31F4500-BEDB-4B85-A0BE-3992CA06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0" i="0" dirty="0">
                <a:solidFill>
                  <a:srgbClr val="D1D5DB"/>
                </a:solidFill>
                <a:effectLst/>
                <a:latin typeface="Söhne"/>
              </a:rPr>
              <a:t>Похідна є важливим математичним поняттям, яке має безліч застосувань у біології. Вона може допомогти описати різноманітні процеси, такі як ріст популяцій, швидкість руху, зміна концентрації речовин, оптимізація функцій та генетика. Використання похідної в біології дозволяє більш точно вивчати та прогнозувати різноманітні біологічні процеси.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358721188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660</Words>
  <Application>Microsoft Office PowerPoint</Application>
  <PresentationFormat>Широкий екран</PresentationFormat>
  <Paragraphs>32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5" baseType="lpstr">
      <vt:lpstr>Arial</vt:lpstr>
      <vt:lpstr>Söhne</vt:lpstr>
      <vt:lpstr>Trebuchet MS</vt:lpstr>
      <vt:lpstr>Wingdings 3</vt:lpstr>
      <vt:lpstr>Грань</vt:lpstr>
      <vt:lpstr>Застосування похідної в біології</vt:lpstr>
      <vt:lpstr>зв'язок похідної і біології</vt:lpstr>
      <vt:lpstr>Ріст популяцій</vt:lpstr>
      <vt:lpstr>Швидкість руху</vt:lpstr>
      <vt:lpstr>Зміна концентрації речовин</vt:lpstr>
      <vt:lpstr>Оптимізація функцій</vt:lpstr>
      <vt:lpstr>Генетика</vt:lpstr>
      <vt:lpstr>Алгоритм розв'язку задачи</vt:lpstr>
      <vt:lpstr>Висновок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Застосування похідної в біології</dc:title>
  <dc:creator>Хаврук Кузьма Володимирович</dc:creator>
  <cp:lastModifiedBy>Хаврук Кузьма Володимирович</cp:lastModifiedBy>
  <cp:revision>7</cp:revision>
  <dcterms:created xsi:type="dcterms:W3CDTF">2023-04-25T21:19:56Z</dcterms:created>
  <dcterms:modified xsi:type="dcterms:W3CDTF">2023-04-25T22:21:31Z</dcterms:modified>
</cp:coreProperties>
</file>