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81" r:id="rId14"/>
    <p:sldId id="282" r:id="rId15"/>
    <p:sldId id="283" r:id="rId16"/>
    <p:sldId id="272" r:id="rId17"/>
    <p:sldId id="273" r:id="rId18"/>
    <p:sldId id="274" r:id="rId19"/>
    <p:sldId id="276" r:id="rId20"/>
    <p:sldId id="277" r:id="rId21"/>
    <p:sldId id="278" r:id="rId22"/>
    <p:sldId id="275" r:id="rId23"/>
    <p:sldId id="279" r:id="rId24"/>
    <p:sldId id="28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знецов Максим Дмитриевич" initials="КМД" lastIdx="2" clrIdx="0">
    <p:extLst>
      <p:ext uri="{19B8F6BF-5375-455C-9EA6-DF929625EA0E}">
        <p15:presenceInfo xmlns:p15="http://schemas.microsoft.com/office/powerpoint/2012/main" userId="S::172869@edu.fa.ru::a92489c5-585c-4eab-aa54-548baf95e4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7T23:26:04.220" idx="2">
    <p:pos x="7152" y="23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226CB-8658-4EC7-89BC-DE84D46DCDF0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9A26-BB2C-4FFA-A677-C90C1D588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http://61666122C918B96E6159D892A4E3D138.dms.sberbank.ru/61666122C918B96E6159D892A4E3D138-10E14AAD3677D52E2DAF384EEC0D9C46-6F60594D5447796DF081FD7EE065049E/1.pn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61666122C918B96E6159D892A4E3D138.dms.sberbank.ru/61666122C918B96E6159D892A4E3D138-10E14AAD3677D52E2DAF384EEC0D9C46-6F60594D5447796DF081FD7EE065049E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F7FE7-CCC8-4AAD-AB5E-000EF8B59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52A062-A0FD-445A-957F-8B8404092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90438-2726-4F31-A12E-63AD2484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9E51-3B40-4A6D-836D-1FD7F3B3E9CF}" type="datetime1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1CB1F-DBC6-44CF-8F44-279FF0AC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C348B-6769-4082-A754-C1E92F20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97C44-0213-4A85-ADEA-1A9ACA33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7DB57D-7C5A-4BA0-B22F-260E6D593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BFAE5E-D576-4944-A122-E638C965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3D3D-A783-40F8-8193-B9D526D6F784}" type="datetime1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376199-958D-4981-B58A-35055F78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BEE5F-66A4-4EEE-AD1F-5DC5D40A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88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76264F-CF6F-442E-ADBA-2C4B37BFF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9B1581-B875-4E9B-A3D2-4A1804CB4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C67E33-3712-46E0-8F5D-62A98130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4A0C-5806-4322-A49E-99C136154403}" type="datetime1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4D8684-159C-4DB0-902D-741FFB4F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008B8-19EF-4AA6-ABB6-D82DE3CF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33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F4431-5353-44FC-8B1C-C809980B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A71BDD-5350-4411-A133-899F8D77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852BA-7608-4C47-A0DE-84FB0922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A7F6-A66C-4637-8510-98A8FA1CC032}" type="datetime1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98002-A307-4BA0-80EC-B9C22DAB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507AC5-C91D-4F03-9FDF-35A3B9E5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9" name="Рисунок 8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0" name="Рисунок 9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1" name="Рисунок 10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2" name="Рисунок 11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3" name="Рисунок 12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4" name="Рисунок 13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5" name="Рисунок 14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" name="Рисунок 19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1" name="Рисунок 20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2" name="Рисунок 21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3" name="Рисунок 22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4" name="Рисунок 23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5" name="Рисунок 24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6" name="Рисунок 25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7" name="Рисунок 26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8" name="Рисунок 27" descr="http://61666122C918B96E6159D892A4E3D138.dms.sberbank.ru/61666122C918B96E6159D892A4E3D138-10E14AAD3677D52E2DAF384EEC0D9C46-6F60594D5447796DF081FD7EE065049E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8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C377C-270F-416B-AF29-D94E2460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F51B9F-06D5-49AA-9DAB-DFAB6132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2DB7A-EB32-42A4-815D-DAF9CD80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256D-8E98-4FC0-B19C-8A2A89BDBBF5}" type="datetime1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24EDA-64E2-4948-87C8-A987B56B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2CA46-F4BE-4823-B9D7-AA71BE8C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86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C4E9F-339D-43CD-A7CE-0229BDC7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34915E-0875-4AC8-A14B-A96D0FC6A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9015FD-9394-492E-B06D-55A9849E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242AC2-3AD7-45D5-80F9-0CC8CEE5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45C5-8AD2-4B8C-B951-FCD701E7AFFE}" type="datetime1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056E09-72F0-4FB6-9ECA-C4A7A78B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867AA0-F7DA-40C1-84CC-D18EB1B0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1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86DD7-7546-4AF2-9E31-491398E8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F7374-0F6D-4A69-82D8-32539C73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482026-A0FE-4CB8-AA9C-5DB1C02FD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493AE2-2EE6-4B65-80B3-7DB89364B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4DAC60-8BDD-452B-8E03-79A59668D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75DB43-1816-478D-AD60-E1C74219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85BE-FC87-4F26-8CB6-151C91255068}" type="datetime1">
              <a:rPr lang="ru-RU" smtClean="0"/>
              <a:t>20.07.2021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14A32F-5A50-45E1-87BE-6D76B4C2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F1E97D-8D51-4B77-A162-69FC77B2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96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5F39C-DBD5-4C3D-8635-4A44922E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466453-2753-4AD5-B88C-0464DBF0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DEB3-1085-4898-80EE-195F358B7AEA}" type="datetime1">
              <a:rPr lang="ru-RU" smtClean="0"/>
              <a:t>20.07.2021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55336D-F262-467C-B8D5-1AC153C7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B3CD83-10B8-4AB7-8313-F45EA7C7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5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B016A0-53C1-41A2-9A6F-70D36644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49FD-4033-4DA9-9212-8E7F943EC3A5}" type="datetime1">
              <a:rPr lang="ru-RU" smtClean="0"/>
              <a:t>20.07.2021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B28BF2-D3E9-4F66-974A-61DA1445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AC4430-7637-47D0-BD7B-27FFE103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D4C4B-FC5B-41D1-A2B7-D52EAB6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882B0-CD6F-44F3-9A21-2AFF8A17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E40332-4778-42C4-BF94-D5E1E7F42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873835-9CAE-4568-BEC9-DF3FC7DA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958-09CE-4A8D-8373-478B2D5EF333}" type="datetime1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9A0D8F-4BDA-4C9F-B955-B1D4F3B0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C4D552-1EF3-4D8A-897A-0556614B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08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34F71-14C1-4A76-A2AA-5512AF97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1A5322-8F9E-4616-81C2-2C75917AB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F77209-E8F8-4763-8BD4-A3F9F29B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4BC304-5754-4393-84BF-E7E539AF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D94-9008-4064-A648-B7275E0AB0F0}" type="datetime1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C48272-5D8B-4F33-973D-7F517618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C9ABE3-924A-4A21-AEED-D671F24C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0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6D388-974A-4201-A970-F4048339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7837AA-5BE7-451A-84E6-40704B90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9D22A8-6F3A-42DB-B2FF-ABF1B3C98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1D75-49CD-49FF-A52C-E1591E08A2E1}" type="datetime1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8AC48-20C0-4F78-ACAE-8C68EA25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47FCA-DF96-41CF-8447-9462175B2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88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RjC7nzSHW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9-tips-for-training-lightning-fast-neural-networks-in-pytorch-8e63a502f56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B1BD1-5366-47FF-83AE-FBC81961B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37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CuML</a:t>
            </a:r>
            <a:r>
              <a:rPr lang="en-US" sz="37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37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и не только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Graphic 5" descr="Процессор">
            <a:extLst>
              <a:ext uri="{FF2B5EF4-FFF2-40B4-BE49-F238E27FC236}">
                <a16:creationId xmlns:a16="http://schemas.microsoft.com/office/drawing/2014/main" id="{B49C7271-02D6-4D7A-A283-18EF1949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6C6AF-A14D-49F2-B3EA-82221DA0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9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297625-E23E-4634-95DA-5A1078B2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10</a:t>
            </a:fld>
            <a:endParaRPr lang="ru-R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8CF287C-FD9C-4517-B938-9ED34AA4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27" y="1446691"/>
            <a:ext cx="7038975" cy="295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0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8A868-5F9A-4080-8C60-5F1813B0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EF61A4-8FC1-45FB-ABD5-4F53DBF1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435BA-BAFF-4F0D-A348-3F2880B85E25}"/>
              </a:ext>
            </a:extLst>
          </p:cNvPr>
          <p:cNvSpPr txBox="1"/>
          <p:nvPr/>
        </p:nvSpPr>
        <p:spPr>
          <a:xfrm>
            <a:off x="719091" y="1500326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говорят разработчики, что при создании алгоритма ни одно животное не пострадало.</a:t>
            </a:r>
          </a:p>
          <a:p>
            <a:r>
              <a:rPr lang="ru-RU" dirty="0"/>
              <a:t>Очень хорошая библиотека, это и так известно.</a:t>
            </a:r>
          </a:p>
          <a:p>
            <a:endParaRPr lang="ru-RU" dirty="0"/>
          </a:p>
          <a:p>
            <a:r>
              <a:rPr lang="ru-RU" dirty="0"/>
              <a:t>Отличная новость: из коробки работает даже с </a:t>
            </a:r>
            <a:r>
              <a:rPr lang="en-US" dirty="0"/>
              <a:t>Multi-GPU</a:t>
            </a:r>
            <a:r>
              <a:rPr lang="ru-RU" dirty="0"/>
              <a:t>. Но надо помнить, кстати, что обучение на </a:t>
            </a:r>
            <a:r>
              <a:rPr lang="en-US" dirty="0"/>
              <a:t>GPU </a:t>
            </a:r>
            <a:r>
              <a:rPr lang="ru-RU" dirty="0"/>
              <a:t>является недетерминированным.</a:t>
            </a:r>
          </a:p>
          <a:p>
            <a:endParaRPr lang="ru-RU" dirty="0"/>
          </a:p>
          <a:p>
            <a:r>
              <a:rPr lang="ru-RU" dirty="0" err="1"/>
              <a:t>Инференс</a:t>
            </a:r>
            <a:r>
              <a:rPr lang="ru-RU" dirty="0"/>
              <a:t> также на </a:t>
            </a:r>
            <a:r>
              <a:rPr lang="en-US" dirty="0"/>
              <a:t>CPU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Дискретизация переменных – единственный способ обучения таких моделей на </a:t>
            </a:r>
            <a:r>
              <a:rPr lang="en-US" dirty="0"/>
              <a:t>GPU</a:t>
            </a:r>
            <a:r>
              <a:rPr lang="ru-RU" dirty="0"/>
              <a:t>. По умолчанию дискретизация на 128 категорий, но можно менять.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https://www.youtube.com/watch?v=kRjC7nzSHWk</a:t>
            </a:r>
            <a:r>
              <a:rPr lang="en-US" dirty="0"/>
              <a:t> – </a:t>
            </a:r>
            <a:r>
              <a:rPr lang="ru-RU" dirty="0"/>
              <a:t>тут можно послушать самого разработчика </a:t>
            </a:r>
            <a:r>
              <a:rPr lang="en-US" dirty="0" err="1"/>
              <a:t>Catboost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14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057BF-532A-4E39-AC9A-676F3DDA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ru-RU" dirty="0"/>
              <a:t>интересные моменты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2ADCEB-EA12-4762-9273-FCC48E2A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73C77-6928-4B5A-AF29-30764EA15A5C}"/>
              </a:ext>
            </a:extLst>
          </p:cNvPr>
          <p:cNvSpPr txBox="1"/>
          <p:nvPr/>
        </p:nvSpPr>
        <p:spPr>
          <a:xfrm>
            <a:off x="763480" y="1589103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Нельзя обучать по </a:t>
            </a:r>
            <a:r>
              <a:rPr lang="ru-RU" dirty="0" err="1"/>
              <a:t>батчам</a:t>
            </a:r>
            <a:r>
              <a:rPr lang="ru-RU" dirty="0"/>
              <a:t>, а значит надо как-то уметь работать с крупными </a:t>
            </a:r>
            <a:r>
              <a:rPr lang="ru-RU" dirty="0" err="1"/>
              <a:t>датасетами</a:t>
            </a:r>
            <a:r>
              <a:rPr lang="ru-RU" dirty="0"/>
              <a:t>.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ru-RU" dirty="0"/>
              <a:t>оптимально использует память и из примерно на </a:t>
            </a:r>
            <a:r>
              <a:rPr lang="en-US" dirty="0"/>
              <a:t>7</a:t>
            </a:r>
            <a:r>
              <a:rPr lang="ru-RU" dirty="0"/>
              <a:t>ГБ данных тратит 0.5Гб памяти.</a:t>
            </a:r>
          </a:p>
          <a:p>
            <a:pPr marL="342900" indent="-342900">
              <a:buAutoNum type="arabicParenR"/>
            </a:pPr>
            <a:r>
              <a:rPr lang="ru-RU" dirty="0"/>
              <a:t>Написан на </a:t>
            </a:r>
            <a:r>
              <a:rPr lang="en-US" dirty="0"/>
              <a:t>C++</a:t>
            </a:r>
          </a:p>
          <a:p>
            <a:pPr marL="342900" indent="-342900">
              <a:buAutoNum type="arabicParenR"/>
            </a:pPr>
            <a:r>
              <a:rPr lang="ru-RU" dirty="0"/>
              <a:t>По словам разработчиков(разработчика) </a:t>
            </a:r>
            <a:r>
              <a:rPr lang="ru-RU" dirty="0" err="1"/>
              <a:t>инференс</a:t>
            </a:r>
            <a:r>
              <a:rPr lang="ru-RU" dirty="0"/>
              <a:t> в 40 раз быстрее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LGBM</a:t>
            </a:r>
          </a:p>
          <a:p>
            <a:pPr marL="342900" indent="-342900">
              <a:buAutoNum type="arabicParenR"/>
            </a:pPr>
            <a:r>
              <a:rPr lang="ru-RU" dirty="0"/>
              <a:t>Не нужно самому делать </a:t>
            </a:r>
            <a:r>
              <a:rPr lang="en-US" dirty="0"/>
              <a:t>OHE! </a:t>
            </a:r>
            <a:r>
              <a:rPr lang="ru-RU" dirty="0"/>
              <a:t>Это очень плохо и теряется возможность оптимизации внутри модели, не делайте так.</a:t>
            </a:r>
          </a:p>
          <a:p>
            <a:pPr marL="342900" indent="-342900">
              <a:buAutoNum type="arabicParenR"/>
            </a:pPr>
            <a:r>
              <a:rPr lang="en-US" dirty="0" err="1"/>
              <a:t>gpu_eat_features_storage</a:t>
            </a:r>
            <a:r>
              <a:rPr lang="en-US" dirty="0"/>
              <a:t> </a:t>
            </a:r>
            <a:r>
              <a:rPr lang="ru-RU" dirty="0"/>
              <a:t>– если много категориальных переменных и памяти на </a:t>
            </a:r>
            <a:r>
              <a:rPr lang="en-US" dirty="0"/>
              <a:t>GPU </a:t>
            </a:r>
            <a:r>
              <a:rPr lang="ru-RU" dirty="0"/>
              <a:t>не хватает, то жертвуем скоростью и переносим хранилище категорий на </a:t>
            </a:r>
            <a:r>
              <a:rPr lang="en-US" dirty="0"/>
              <a:t>CPU</a:t>
            </a:r>
          </a:p>
          <a:p>
            <a:pPr marL="342900" indent="-342900">
              <a:buAutoNum type="arabicParenR"/>
            </a:pPr>
            <a:r>
              <a:rPr lang="ru-RU" dirty="0"/>
              <a:t>Если обучаете на </a:t>
            </a:r>
            <a:r>
              <a:rPr lang="en-US" dirty="0"/>
              <a:t>GPU</a:t>
            </a:r>
            <a:r>
              <a:rPr lang="ru-RU" dirty="0"/>
              <a:t>, сохраняете модель и видите, что объем файла измеряется в сотнях Мб или даже в </a:t>
            </a:r>
            <a:r>
              <a:rPr lang="ru-RU" dirty="0" err="1"/>
              <a:t>Гб..бывает</a:t>
            </a:r>
            <a:r>
              <a:rPr lang="ru-RU" dirty="0"/>
              <a:t>, алгоритм составления комбинаций из категориальных переменных на </a:t>
            </a:r>
            <a:r>
              <a:rPr lang="en-US" dirty="0"/>
              <a:t>GPU </a:t>
            </a:r>
            <a:r>
              <a:rPr lang="ru-RU" dirty="0"/>
              <a:t>не оптимизирован с точки зрениях штрафов за большое количество комбинаций (на </a:t>
            </a:r>
            <a:r>
              <a:rPr lang="en-US" dirty="0"/>
              <a:t>CPU </a:t>
            </a:r>
            <a:r>
              <a:rPr lang="ru-RU" dirty="0"/>
              <a:t>оптимизировано). Выход: </a:t>
            </a:r>
            <a:r>
              <a:rPr lang="en-US" dirty="0" err="1"/>
              <a:t>max_ctr_complexity</a:t>
            </a:r>
            <a:r>
              <a:rPr lang="en-US" dirty="0"/>
              <a:t> = 1 </a:t>
            </a:r>
            <a:r>
              <a:rPr lang="ru-RU" dirty="0"/>
              <a:t>или 2 вам помогут, по точности ударить не должно (наверное).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gpu_ram_part</a:t>
            </a:r>
            <a:r>
              <a:rPr lang="en-US" dirty="0"/>
              <a:t> – </a:t>
            </a:r>
            <a:r>
              <a:rPr lang="ru-RU" dirty="0"/>
              <a:t>ограничит % </a:t>
            </a:r>
            <a:r>
              <a:rPr lang="ru-RU" dirty="0" smtClean="0"/>
              <a:t>занима</a:t>
            </a:r>
            <a:r>
              <a:rPr lang="ru-RU" dirty="0"/>
              <a:t>е</a:t>
            </a:r>
            <a:r>
              <a:rPr lang="ru-RU" dirty="0" smtClean="0"/>
              <a:t>мой </a:t>
            </a:r>
            <a:r>
              <a:rPr lang="ru-RU" dirty="0"/>
              <a:t>памяти на </a:t>
            </a:r>
            <a:r>
              <a:rPr lang="en-US" dirty="0"/>
              <a:t>GPU</a:t>
            </a:r>
            <a:r>
              <a:rPr lang="ru-RU" dirty="0"/>
              <a:t>, по умолчанию берет 95%.</a:t>
            </a:r>
          </a:p>
          <a:p>
            <a:pPr marL="342900" indent="-342900">
              <a:buAutoNum type="arabicParenR"/>
            </a:pPr>
            <a:r>
              <a:rPr lang="ru-RU" dirty="0"/>
              <a:t>Используйте </a:t>
            </a:r>
            <a:r>
              <a:rPr lang="en-US" dirty="0"/>
              <a:t>Pool. </a:t>
            </a:r>
            <a:r>
              <a:rPr lang="ru-RU" dirty="0"/>
              <a:t>Да,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ru-RU" dirty="0"/>
              <a:t>всеяден, внутри все равно переведет в </a:t>
            </a:r>
            <a:r>
              <a:rPr lang="en-US" dirty="0"/>
              <a:t>Pool</a:t>
            </a:r>
            <a:r>
              <a:rPr lang="ru-RU" dirty="0"/>
              <a:t>, но это же лишние проверки)</a:t>
            </a:r>
          </a:p>
          <a:p>
            <a:pPr marL="342900" indent="-342900">
              <a:buAutoNum type="arabicParenR"/>
            </a:pPr>
            <a:r>
              <a:rPr lang="ru-RU" dirty="0"/>
              <a:t>Чем больше фичей, тем быстрее </a:t>
            </a:r>
            <a:r>
              <a:rPr lang="en-US" dirty="0" err="1"/>
              <a:t>Catboost</a:t>
            </a:r>
            <a:r>
              <a:rPr lang="ru-RU" dirty="0"/>
              <a:t>, но злее валидаторы)</a:t>
            </a:r>
          </a:p>
          <a:p>
            <a:pPr marL="342900" indent="-342900">
              <a:buAutoNum type="arabicParenR"/>
            </a:pPr>
            <a:r>
              <a:rPr lang="ru-RU" dirty="0"/>
              <a:t>В некоторых задачах, когда </a:t>
            </a:r>
            <a:r>
              <a:rPr lang="en-US" dirty="0" err="1"/>
              <a:t>LightGBM</a:t>
            </a:r>
            <a:r>
              <a:rPr lang="en-US" dirty="0"/>
              <a:t> </a:t>
            </a:r>
            <a:r>
              <a:rPr lang="ru-RU" dirty="0"/>
              <a:t>показывал смещение прогноза,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ru-RU" dirty="0"/>
              <a:t>хорошо справлялся.</a:t>
            </a:r>
          </a:p>
        </p:txBody>
      </p:sp>
    </p:spTree>
    <p:extLst>
      <p:ext uri="{BB962C8B-B14F-4D97-AF65-F5344CB8AC3E}">
        <p14:creationId xmlns:p14="http://schemas.microsoft.com/office/powerpoint/2010/main" val="189190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Отсылка к уже известному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72" y="2318761"/>
            <a:ext cx="6838373" cy="3177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199" y="2780145"/>
            <a:ext cx="3953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мы хорошо знаем, как работают и учатся </a:t>
            </a:r>
            <a:r>
              <a:rPr lang="ru-RU" dirty="0" err="1" smtClean="0"/>
              <a:t>бустинги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Учим итеративно, оптимизируя любую непрерывную целевую функцию.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D00F1-5294-4152-B15B-EC5A93E50C1F}"/>
              </a:ext>
            </a:extLst>
          </p:cNvPr>
          <p:cNvSpPr txBox="1"/>
          <p:nvPr/>
        </p:nvSpPr>
        <p:spPr>
          <a:xfrm>
            <a:off x="333375" y="62865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https://developer.nvidia.com/blog/catboost-fast-gradient-boosting-decision-trees/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9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учим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50982" y="2269193"/>
            <a:ext cx="11490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Считаем градиенты оптимизируемой функции потерь по каждому наблюдению</a:t>
            </a:r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r>
              <a:rPr lang="ru-RU" dirty="0" smtClean="0"/>
              <a:t>Учим дерево решений, которое предсказывает градиенты функции потерь (часто еще называют корректирующим вектором)</a:t>
            </a:r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1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сложность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60219" y="2296716"/>
            <a:ext cx="1127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Градиенты считать легко, тут на </a:t>
            </a:r>
            <a:r>
              <a:rPr lang="en-US" dirty="0" smtClean="0"/>
              <a:t>CPU </a:t>
            </a:r>
            <a:r>
              <a:rPr lang="ru-RU" dirty="0" smtClean="0"/>
              <a:t>и </a:t>
            </a:r>
            <a:r>
              <a:rPr lang="en-US" dirty="0" smtClean="0"/>
              <a:t>GPU </a:t>
            </a:r>
            <a:r>
              <a:rPr lang="ru-RU" dirty="0" smtClean="0"/>
              <a:t>проблем нет</a:t>
            </a:r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r>
              <a:rPr lang="ru-RU" dirty="0" smtClean="0"/>
              <a:t>А вот поиск наилучшего дерева решений является вычислительно очень затратной операцией, занимающей почти все время работы алгоритма</a:t>
            </a:r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 smtClean="0"/>
          </a:p>
          <a:p>
            <a:r>
              <a:rPr lang="ru-RU" dirty="0" smtClean="0"/>
              <a:t>Да и как найти тот уровень отсечения, который будет наилучшим для листа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21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A389-22D5-4455-B805-9DCEE382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зачем дискретизация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F79477-F7FA-49B7-8662-D9C0F333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2321B3-2AB0-4464-86F3-271E5590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29625" cy="367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ED00F1-5294-4152-B15B-EC5A93E50C1F}"/>
              </a:ext>
            </a:extLst>
          </p:cNvPr>
          <p:cNvSpPr txBox="1"/>
          <p:nvPr/>
        </p:nvSpPr>
        <p:spPr>
          <a:xfrm>
            <a:off x="333375" y="62865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https://developer.nvidia.com/blog/catboost-fast-gradient-boosting-decision-trees/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774545" y="1376218"/>
            <a:ext cx="309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определяем то разделение, которое наибольшим образом оптимизирует нашу функцию потерь.</a:t>
            </a:r>
          </a:p>
          <a:p>
            <a:endParaRPr lang="ru-RU" dirty="0"/>
          </a:p>
          <a:p>
            <a:r>
              <a:rPr lang="ru-RU" dirty="0" smtClean="0"/>
              <a:t>Фиксируем разделение.</a:t>
            </a:r>
          </a:p>
          <a:p>
            <a:endParaRPr lang="ru-RU" dirty="0"/>
          </a:p>
          <a:p>
            <a:r>
              <a:rPr lang="ru-RU" dirty="0" smtClean="0"/>
              <a:t>Исходя из него ищем следующее.</a:t>
            </a:r>
          </a:p>
          <a:p>
            <a:endParaRPr lang="ru-RU" dirty="0"/>
          </a:p>
          <a:p>
            <a:r>
              <a:rPr lang="ru-RU" dirty="0" smtClean="0"/>
              <a:t>А если переменная непрерывная</a:t>
            </a:r>
            <a:r>
              <a:rPr lang="en-US" dirty="0" smtClean="0"/>
              <a:t>?</a:t>
            </a:r>
            <a:r>
              <a:rPr lang="ru-RU" dirty="0" smtClean="0"/>
              <a:t> Верно, дискретизация (аналог квантизации для </a:t>
            </a:r>
            <a:r>
              <a:rPr lang="ru-RU" dirty="0" err="1" smtClean="0"/>
              <a:t>нейронок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8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F42B6-EE97-4F6F-AB1F-D11DCEF3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зачем дискретизация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27C6C4-13AB-4143-B50B-35117E16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14AF9C-21C3-4B08-8F02-21801AFF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25" y="1601772"/>
            <a:ext cx="7117025" cy="3599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111FF-CDA3-4A51-BCF7-61FDBE72C648}"/>
              </a:ext>
            </a:extLst>
          </p:cNvPr>
          <p:cNvSpPr txBox="1"/>
          <p:nvPr/>
        </p:nvSpPr>
        <p:spPr>
          <a:xfrm>
            <a:off x="7955225" y="1466850"/>
            <a:ext cx="3638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Алгорит</a:t>
            </a:r>
            <a:r>
              <a:rPr lang="ru-RU" dirty="0"/>
              <a:t> жадный, </a:t>
            </a:r>
            <a:r>
              <a:rPr lang="ru-RU" dirty="0" err="1"/>
              <a:t>анализиурем</a:t>
            </a:r>
            <a:r>
              <a:rPr lang="ru-RU" dirty="0"/>
              <a:t> гистограммы по всем фичам. Для классификации анализируется отношение классов. </a:t>
            </a:r>
            <a:endParaRPr lang="en-US" dirty="0"/>
          </a:p>
          <a:p>
            <a:r>
              <a:rPr lang="ru-RU" dirty="0"/>
              <a:t>Но фичи также могут объединяться в группы по 4, чтобы экономить память.</a:t>
            </a:r>
          </a:p>
          <a:p>
            <a:r>
              <a:rPr lang="ru-RU" dirty="0"/>
              <a:t>Для обучения дерева считается сумма весов и сумма градиентов.</a:t>
            </a:r>
          </a:p>
          <a:p>
            <a:r>
              <a:rPr lang="ru-RU" dirty="0"/>
              <a:t>Все это позволяет оптимально реализовать алгоритм обучения.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32EA5-AD5B-47B9-9AFC-502086E6C839}"/>
              </a:ext>
            </a:extLst>
          </p:cNvPr>
          <p:cNvSpPr txBox="1"/>
          <p:nvPr/>
        </p:nvSpPr>
        <p:spPr>
          <a:xfrm>
            <a:off x="419100" y="630134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https://developer.nvidia.com/blog/catboost-fast-gradient-boosting-decision-trees/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A2197C-CD6F-40AE-AA4A-8BD1DA45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5114058"/>
            <a:ext cx="8924925" cy="12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9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DA18E-8C5C-403A-A6E2-7AF1BE95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Pytorch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B22B6D-D18E-481F-B1B7-5F262C458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853115"/>
            <a:ext cx="11548872" cy="314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AA3C8D-7FCA-428E-8F41-A3D07A00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935CE-CB83-4F39-9776-BA1CEE03E07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1501A-388E-4DD6-9FE2-0EF91357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Pytorch</a:t>
            </a:r>
            <a:r>
              <a:rPr lang="en-US" sz="3400" dirty="0"/>
              <a:t>-lightning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A42E8-66EA-492C-8A8E-42494A1B144B}"/>
              </a:ext>
            </a:extLst>
          </p:cNvPr>
          <p:cNvSpPr txBox="1"/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 err="1"/>
              <a:t>Pytorch</a:t>
            </a:r>
            <a:r>
              <a:rPr lang="en-US" sz="1500" dirty="0"/>
              <a:t>-lightning </a:t>
            </a:r>
            <a:r>
              <a:rPr lang="en-US" sz="1500" dirty="0" err="1"/>
              <a:t>это</a:t>
            </a:r>
            <a:r>
              <a:rPr lang="en-US" sz="1500" dirty="0"/>
              <a:t> </a:t>
            </a:r>
            <a:r>
              <a:rPr lang="en-US" sz="1500" dirty="0" err="1"/>
              <a:t>что-то</a:t>
            </a:r>
            <a:r>
              <a:rPr lang="en-US" sz="1500" dirty="0"/>
              <a:t> </a:t>
            </a:r>
            <a:r>
              <a:rPr lang="en-US" sz="1500" dirty="0" err="1"/>
              <a:t>вроде</a:t>
            </a:r>
            <a:r>
              <a:rPr lang="en-US" sz="1500" dirty="0"/>
              <a:t> </a:t>
            </a:r>
            <a:r>
              <a:rPr lang="en-US" sz="1500" dirty="0" err="1"/>
              <a:t>tf.keras</a:t>
            </a:r>
            <a:r>
              <a:rPr lang="en-US" sz="1500" dirty="0"/>
              <a:t>, </a:t>
            </a:r>
            <a:r>
              <a:rPr lang="en-US" sz="1500" dirty="0" err="1"/>
              <a:t>но</a:t>
            </a:r>
            <a:r>
              <a:rPr lang="en-US" sz="1500" dirty="0"/>
              <a:t> с </a:t>
            </a:r>
            <a:r>
              <a:rPr lang="en-US" sz="1500" dirty="0" err="1"/>
              <a:t>большей</a:t>
            </a:r>
            <a:r>
              <a:rPr lang="en-US" sz="1500" dirty="0"/>
              <a:t> </a:t>
            </a:r>
            <a:r>
              <a:rPr lang="en-US" sz="1500" dirty="0" err="1"/>
              <a:t>степенью</a:t>
            </a:r>
            <a:r>
              <a:rPr lang="en-US" sz="1500" dirty="0"/>
              <a:t> </a:t>
            </a:r>
            <a:r>
              <a:rPr lang="en-US" sz="1500" dirty="0" err="1"/>
              <a:t>свободы</a:t>
            </a:r>
            <a:r>
              <a:rPr lang="en-US" sz="1500" dirty="0"/>
              <a:t> и, </a:t>
            </a:r>
            <a:r>
              <a:rPr lang="en-US" sz="1500" dirty="0" err="1"/>
              <a:t>соответственно</a:t>
            </a:r>
            <a:r>
              <a:rPr lang="en-US" sz="1500" dirty="0"/>
              <a:t>, </a:t>
            </a:r>
            <a:r>
              <a:rPr lang="en-US" sz="1500" dirty="0" err="1"/>
              <a:t>необходимостью</a:t>
            </a:r>
            <a:r>
              <a:rPr lang="en-US" sz="1500" dirty="0"/>
              <a:t> </a:t>
            </a:r>
            <a:r>
              <a:rPr lang="en-US" sz="1500" dirty="0" err="1"/>
              <a:t>покодить</a:t>
            </a:r>
            <a:r>
              <a:rPr lang="en-US" sz="1500" dirty="0"/>
              <a:t>. </a:t>
            </a:r>
            <a:r>
              <a:rPr lang="en-US" sz="1500" dirty="0" err="1"/>
              <a:t>Но</a:t>
            </a:r>
            <a:r>
              <a:rPr lang="en-US" sz="1500" dirty="0"/>
              <a:t> </a:t>
            </a:r>
            <a:r>
              <a:rPr lang="en-US" sz="1500" dirty="0" err="1"/>
              <a:t>не</a:t>
            </a:r>
            <a:r>
              <a:rPr lang="en-US" sz="1500" dirty="0"/>
              <a:t> </a:t>
            </a:r>
            <a:r>
              <a:rPr lang="en-US" sz="1500" dirty="0" err="1"/>
              <a:t>так</a:t>
            </a:r>
            <a:r>
              <a:rPr lang="en-US" sz="1500" dirty="0"/>
              <a:t>, </a:t>
            </a:r>
            <a:r>
              <a:rPr lang="en-US" sz="1500" dirty="0" err="1"/>
              <a:t>как</a:t>
            </a:r>
            <a:r>
              <a:rPr lang="en-US" sz="1500" dirty="0"/>
              <a:t> в </a:t>
            </a:r>
            <a:r>
              <a:rPr lang="en-US" sz="1500" dirty="0" err="1"/>
              <a:t>ванильном</a:t>
            </a:r>
            <a:r>
              <a:rPr lang="en-US" sz="1500" dirty="0"/>
              <a:t> </a:t>
            </a:r>
            <a:r>
              <a:rPr lang="en-US" sz="1500" dirty="0" err="1"/>
              <a:t>pytorch</a:t>
            </a:r>
            <a:r>
              <a:rPr lang="en-US" sz="15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 err="1"/>
              <a:t>Что</a:t>
            </a:r>
            <a:r>
              <a:rPr lang="en-US" sz="1500" dirty="0"/>
              <a:t> </a:t>
            </a:r>
            <a:r>
              <a:rPr lang="en-US" sz="1500" dirty="0" err="1"/>
              <a:t>дает</a:t>
            </a:r>
            <a:r>
              <a:rPr lang="en-US" sz="1500" dirty="0"/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Все</a:t>
            </a:r>
            <a:r>
              <a:rPr lang="en-US" sz="1500" dirty="0"/>
              <a:t> </a:t>
            </a:r>
            <a:r>
              <a:rPr lang="en-US" sz="1500" dirty="0" err="1"/>
              <a:t>нужное</a:t>
            </a:r>
            <a:r>
              <a:rPr lang="en-US" sz="1500" dirty="0"/>
              <a:t> </a:t>
            </a:r>
            <a:r>
              <a:rPr lang="en-US" sz="1500" dirty="0" err="1"/>
              <a:t>собрано</a:t>
            </a:r>
            <a:r>
              <a:rPr lang="en-US" sz="1500" dirty="0"/>
              <a:t> в </a:t>
            </a:r>
            <a:r>
              <a:rPr lang="en-US" sz="1500" dirty="0" err="1"/>
              <a:t>одном</a:t>
            </a:r>
            <a:r>
              <a:rPr lang="en-US" sz="1500" dirty="0"/>
              <a:t> </a:t>
            </a:r>
            <a:r>
              <a:rPr lang="en-US" sz="1500" dirty="0" err="1"/>
              <a:t>классе</a:t>
            </a:r>
            <a:r>
              <a:rPr lang="en-US" sz="1500" dirty="0"/>
              <a:t>, </a:t>
            </a:r>
            <a:r>
              <a:rPr lang="en-US" sz="1500" dirty="0" err="1"/>
              <a:t>переопределяй</a:t>
            </a:r>
            <a:r>
              <a:rPr lang="en-US" sz="1500" dirty="0"/>
              <a:t> </a:t>
            </a:r>
            <a:r>
              <a:rPr lang="en-US" sz="1500" dirty="0" err="1"/>
              <a:t>методы</a:t>
            </a:r>
            <a:r>
              <a:rPr lang="en-US" sz="1500" dirty="0"/>
              <a:t> и </a:t>
            </a:r>
            <a:r>
              <a:rPr lang="en-US" sz="1500" dirty="0" err="1"/>
              <a:t>все</a:t>
            </a:r>
            <a:endParaRPr lang="en-US" sz="15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Встроено</a:t>
            </a:r>
            <a:r>
              <a:rPr lang="en-US" sz="1500" dirty="0"/>
              <a:t> </a:t>
            </a:r>
            <a:r>
              <a:rPr lang="en-US" sz="1500" dirty="0" err="1"/>
              <a:t>логирование</a:t>
            </a:r>
            <a:r>
              <a:rPr lang="en-US" sz="1500" dirty="0"/>
              <a:t> в </a:t>
            </a:r>
            <a:r>
              <a:rPr lang="en-US" sz="1500" dirty="0" err="1"/>
              <a:t>tensorboard</a:t>
            </a:r>
            <a:r>
              <a:rPr lang="en-US" sz="1500" dirty="0"/>
              <a:t>, в </a:t>
            </a:r>
            <a:r>
              <a:rPr lang="en-US" sz="1500" dirty="0" err="1"/>
              <a:t>том</a:t>
            </a:r>
            <a:r>
              <a:rPr lang="en-US" sz="1500" dirty="0"/>
              <a:t> </a:t>
            </a:r>
            <a:r>
              <a:rPr lang="en-US" sz="1500" dirty="0" err="1"/>
              <a:t>числе</a:t>
            </a:r>
            <a:r>
              <a:rPr lang="en-US" sz="1500" dirty="0"/>
              <a:t> </a:t>
            </a:r>
            <a:r>
              <a:rPr lang="en-US" sz="1500" dirty="0" err="1"/>
              <a:t>можно</a:t>
            </a:r>
            <a:r>
              <a:rPr lang="en-US" sz="1500" dirty="0"/>
              <a:t> </a:t>
            </a:r>
            <a:r>
              <a:rPr lang="en-US" sz="1500" dirty="0" err="1"/>
              <a:t>логировать</a:t>
            </a:r>
            <a:r>
              <a:rPr lang="en-US" sz="1500" dirty="0"/>
              <a:t> </a:t>
            </a:r>
            <a:r>
              <a:rPr lang="en-US" sz="1500" dirty="0" err="1"/>
              <a:t>потребление</a:t>
            </a:r>
            <a:r>
              <a:rPr lang="en-US" sz="1500" dirty="0"/>
              <a:t> </a:t>
            </a:r>
            <a:r>
              <a:rPr lang="en-US" sz="1500" dirty="0" err="1"/>
              <a:t>ресурсов</a:t>
            </a:r>
            <a:endParaRPr lang="en-US" sz="15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Переключение</a:t>
            </a:r>
            <a:r>
              <a:rPr lang="en-US" sz="1500" dirty="0"/>
              <a:t> </a:t>
            </a:r>
            <a:r>
              <a:rPr lang="en-US" sz="1500" dirty="0" err="1"/>
              <a:t>между</a:t>
            </a:r>
            <a:r>
              <a:rPr lang="en-US" sz="1500" dirty="0"/>
              <a:t> CPU и 1 GPU </a:t>
            </a:r>
            <a:r>
              <a:rPr lang="en-US" sz="1500" dirty="0" err="1"/>
              <a:t>буквально</a:t>
            </a:r>
            <a:r>
              <a:rPr lang="en-US" sz="1500" dirty="0"/>
              <a:t> в </a:t>
            </a:r>
            <a:r>
              <a:rPr lang="en-US" sz="1500" dirty="0" err="1"/>
              <a:t>одной</a:t>
            </a:r>
            <a:r>
              <a:rPr lang="en-US" sz="1500" dirty="0"/>
              <a:t> </a:t>
            </a:r>
            <a:r>
              <a:rPr lang="en-US" sz="1500" dirty="0" err="1"/>
              <a:t>строчке</a:t>
            </a:r>
            <a:r>
              <a:rPr lang="en-US" sz="1500" dirty="0"/>
              <a:t> </a:t>
            </a:r>
            <a:r>
              <a:rPr lang="en-US" sz="1500" dirty="0" err="1"/>
              <a:t>кода</a:t>
            </a:r>
            <a:r>
              <a:rPr lang="en-US" sz="1500" dirty="0"/>
              <a:t>, </a:t>
            </a:r>
            <a:r>
              <a:rPr lang="en-US" sz="1500" dirty="0" err="1"/>
              <a:t>никаких</a:t>
            </a:r>
            <a:r>
              <a:rPr lang="en-US" sz="1500" dirty="0"/>
              <a:t> .</a:t>
            </a:r>
            <a:r>
              <a:rPr lang="en-US" sz="1500" dirty="0" err="1"/>
              <a:t>cuda</a:t>
            </a:r>
            <a:r>
              <a:rPr lang="en-US" sz="1500" dirty="0"/>
              <a:t>()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Переключение</a:t>
            </a:r>
            <a:r>
              <a:rPr lang="en-US" sz="1500" dirty="0"/>
              <a:t> </a:t>
            </a:r>
            <a:r>
              <a:rPr lang="en-US" sz="1500" dirty="0" err="1"/>
              <a:t>на</a:t>
            </a:r>
            <a:r>
              <a:rPr lang="en-US" sz="1500" dirty="0"/>
              <a:t> Multi-GPU и TPU </a:t>
            </a:r>
            <a:r>
              <a:rPr lang="en-US" sz="1500" dirty="0" err="1"/>
              <a:t>требует</a:t>
            </a:r>
            <a:r>
              <a:rPr lang="en-US" sz="1500" dirty="0"/>
              <a:t> </a:t>
            </a:r>
            <a:r>
              <a:rPr lang="en-US" sz="1500" dirty="0" err="1"/>
              <a:t>небольшого</a:t>
            </a:r>
            <a:r>
              <a:rPr lang="en-US" sz="1500" dirty="0"/>
              <a:t> </a:t>
            </a:r>
            <a:r>
              <a:rPr lang="en-US" sz="1500" dirty="0" err="1"/>
              <a:t>рефакторинга</a:t>
            </a:r>
            <a:r>
              <a:rPr lang="en-US" sz="1500" dirty="0"/>
              <a:t> </a:t>
            </a:r>
            <a:r>
              <a:rPr lang="en-US" sz="1500" dirty="0" err="1"/>
              <a:t>кода</a:t>
            </a:r>
            <a:r>
              <a:rPr lang="en-US" sz="1500" dirty="0"/>
              <a:t>, </a:t>
            </a:r>
            <a:r>
              <a:rPr lang="en-US" sz="1500" dirty="0" err="1"/>
              <a:t>но</a:t>
            </a:r>
            <a:r>
              <a:rPr lang="en-US" sz="1500" dirty="0"/>
              <a:t> </a:t>
            </a:r>
            <a:r>
              <a:rPr lang="en-US" sz="1500" dirty="0" err="1"/>
              <a:t>не</a:t>
            </a:r>
            <a:r>
              <a:rPr lang="en-US" sz="1500" dirty="0"/>
              <a:t> </a:t>
            </a:r>
            <a:r>
              <a:rPr lang="en-US" sz="1500" dirty="0" err="1"/>
              <a:t>критично</a:t>
            </a:r>
            <a:endParaRPr lang="en-US" sz="15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258027E-3EB8-40D3-A685-D132E0322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3EDD0D-ABF4-4D68-B11E-3BAF7DB2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8935CE-CB83-4F39-9776-BA1CEE03E07C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7796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Изображение выглядит как электроника, лазер&#10;&#10;Автоматически созданное описание">
            <a:extLst>
              <a:ext uri="{FF2B5EF4-FFF2-40B4-BE49-F238E27FC236}">
                <a16:creationId xmlns:a16="http://schemas.microsoft.com/office/drawing/2014/main" id="{7571E9B2-5572-40D4-97CB-015B1EA85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" r="23298" b="83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9DE3C-CAB1-4D90-8870-EEE5916F5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/>
              <a:t>О чем поговорим?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E444-7130-4F22-A5E8-B2F5746F302D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CuML</a:t>
            </a:r>
            <a:r>
              <a:rPr lang="en-US" sz="1700" dirty="0"/>
              <a:t> и Scikit-learn (CPU, GPU, Multi-GPU)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 smtClean="0"/>
              <a:t>Catboost</a:t>
            </a:r>
            <a:r>
              <a:rPr lang="en-US" sz="1700" dirty="0" smtClean="0"/>
              <a:t> </a:t>
            </a:r>
            <a:r>
              <a:rPr lang="en-US" sz="1700" dirty="0"/>
              <a:t>(CPU, GPU, Multi-GPU)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Tensorflow</a:t>
            </a:r>
            <a:r>
              <a:rPr lang="en-US" sz="1700" dirty="0"/>
              <a:t> и </a:t>
            </a:r>
            <a:r>
              <a:rPr lang="en-US" sz="1700" dirty="0" err="1"/>
              <a:t>Pytorch</a:t>
            </a:r>
            <a:r>
              <a:rPr lang="en-US" sz="1700" dirty="0"/>
              <a:t> (CPU, GPU, Multi-GPU)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6017A-AD39-4222-8D28-3C905BD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E8935CE-CB83-4F39-9776-BA1CEE03E07C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529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366D0-15A6-4CB5-8FD8-2438C70E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pytorch_lightning.Trainer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CED4BB-84D3-41E4-8538-C6178480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7305E-2382-4F87-8A82-17303105E8F6}"/>
              </a:ext>
            </a:extLst>
          </p:cNvPr>
          <p:cNvSpPr txBox="1"/>
          <p:nvPr/>
        </p:nvSpPr>
        <p:spPr>
          <a:xfrm>
            <a:off x="965200" y="1690688"/>
            <a:ext cx="1022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gpus</a:t>
            </a:r>
            <a:r>
              <a:rPr lang="en-US" dirty="0"/>
              <a:t> – </a:t>
            </a:r>
            <a:r>
              <a:rPr lang="ru-RU" dirty="0" err="1"/>
              <a:t>пареметр</a:t>
            </a:r>
            <a:r>
              <a:rPr lang="ru-RU" dirty="0"/>
              <a:t> выбора </a:t>
            </a:r>
            <a:r>
              <a:rPr lang="en-US" dirty="0"/>
              <a:t>GPU.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 – </a:t>
            </a:r>
            <a:r>
              <a:rPr lang="ru-RU" dirty="0"/>
              <a:t>обучение на </a:t>
            </a:r>
            <a:r>
              <a:rPr lang="en-US" dirty="0"/>
              <a:t>CPU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-1 – </a:t>
            </a:r>
            <a:r>
              <a:rPr lang="ru-RU" dirty="0"/>
              <a:t>все доступные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 – обучение на одном </a:t>
            </a:r>
            <a:r>
              <a:rPr lang="en-US" dirty="0"/>
              <a:t>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– </a:t>
            </a:r>
            <a:r>
              <a:rPr lang="ru-RU" dirty="0"/>
              <a:t>на двух </a:t>
            </a:r>
            <a:r>
              <a:rPr lang="en-US" dirty="0"/>
              <a:t>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[0] – </a:t>
            </a:r>
            <a:r>
              <a:rPr lang="ru-RU" dirty="0"/>
              <a:t>на </a:t>
            </a:r>
            <a:r>
              <a:rPr lang="en-US" dirty="0"/>
              <a:t>GPU </a:t>
            </a:r>
            <a:r>
              <a:rPr lang="ru-RU" dirty="0"/>
              <a:t>и индексом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[1, 2] – </a:t>
            </a:r>
            <a:r>
              <a:rPr lang="ru-RU" dirty="0"/>
              <a:t>на </a:t>
            </a:r>
            <a:r>
              <a:rPr lang="en-US" dirty="0"/>
              <a:t>GPU </a:t>
            </a:r>
            <a:r>
              <a:rPr lang="ru-RU" dirty="0"/>
              <a:t>с индексами 1 и 2</a:t>
            </a:r>
          </a:p>
          <a:p>
            <a:endParaRPr lang="ru-RU" dirty="0"/>
          </a:p>
          <a:p>
            <a:r>
              <a:rPr lang="en-US" dirty="0" err="1"/>
              <a:t>auto_select_gpus</a:t>
            </a:r>
            <a:r>
              <a:rPr lang="ru-RU" dirty="0"/>
              <a:t> – если указали в </a:t>
            </a:r>
            <a:r>
              <a:rPr lang="en-US" dirty="0" err="1"/>
              <a:t>gpus</a:t>
            </a:r>
            <a:r>
              <a:rPr lang="en-US" dirty="0"/>
              <a:t> </a:t>
            </a:r>
            <a:r>
              <a:rPr lang="ru-RU" dirty="0"/>
              <a:t>2, например, то будут выбраны наименее загруженные 2 </a:t>
            </a:r>
            <a:r>
              <a:rPr lang="en-US" dirty="0"/>
              <a:t>GPU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B0D0E-0055-4DA5-A5D1-139854906304}"/>
              </a:ext>
            </a:extLst>
          </p:cNvPr>
          <p:cNvSpPr txBox="1"/>
          <p:nvPr/>
        </p:nvSpPr>
        <p:spPr>
          <a:xfrm>
            <a:off x="589280" y="6356350"/>
            <a:ext cx="1034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https://pytorch-lightning.readthedocs.io/en/stable/multi_gpu.html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55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86917-8938-4BCD-ACCA-2B901B60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accelerator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292899-79AA-42A8-9FD7-A219193E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21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00768-00E6-40EE-82CE-0518258AA9ED}"/>
              </a:ext>
            </a:extLst>
          </p:cNvPr>
          <p:cNvSpPr txBox="1"/>
          <p:nvPr/>
        </p:nvSpPr>
        <p:spPr>
          <a:xfrm>
            <a:off x="838200" y="1355408"/>
            <a:ext cx="10439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accelerator – </a:t>
            </a:r>
            <a:r>
              <a:rPr lang="ru-RU" dirty="0"/>
              <a:t>тип распределенного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dp</a:t>
            </a:r>
            <a:r>
              <a:rPr lang="en-US" dirty="0"/>
              <a:t>’ – </a:t>
            </a:r>
            <a:r>
              <a:rPr lang="ru-RU" dirty="0"/>
              <a:t>основной тип, 1 машина, несколько </a:t>
            </a:r>
            <a:r>
              <a:rPr lang="en-US" dirty="0"/>
              <a:t>GPU</a:t>
            </a:r>
            <a:r>
              <a:rPr lang="ru-RU" dirty="0"/>
              <a:t> (делим </a:t>
            </a:r>
            <a:r>
              <a:rPr lang="ru-RU" dirty="0" err="1"/>
              <a:t>батч</a:t>
            </a:r>
            <a:r>
              <a:rPr lang="ru-RU" dirty="0"/>
              <a:t> между </a:t>
            </a:r>
            <a:r>
              <a:rPr lang="en-US" dirty="0"/>
              <a:t>GPU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ddp</a:t>
            </a:r>
            <a:r>
              <a:rPr lang="en-US" dirty="0"/>
              <a:t>’ – </a:t>
            </a:r>
            <a:r>
              <a:rPr lang="ru-RU" dirty="0"/>
              <a:t>несколько машин и несколько </a:t>
            </a:r>
            <a:r>
              <a:rPr lang="en-US" dirty="0"/>
              <a:t>GPU</a:t>
            </a:r>
            <a:r>
              <a:rPr lang="ru-RU" dirty="0"/>
              <a:t>, каждая </a:t>
            </a:r>
            <a:r>
              <a:rPr lang="ru-RU" dirty="0" err="1"/>
              <a:t>нода</a:t>
            </a:r>
            <a:r>
              <a:rPr lang="ru-RU" dirty="0"/>
              <a:t> видит только </a:t>
            </a:r>
            <a:r>
              <a:rPr lang="ru-RU" dirty="0" err="1"/>
              <a:t>подвыборку</a:t>
            </a:r>
            <a:r>
              <a:rPr lang="ru-RU" dirty="0"/>
              <a:t>, градиенты усредняются по всем </a:t>
            </a:r>
            <a:r>
              <a:rPr lang="ru-RU" dirty="0" err="1"/>
              <a:t>нодам</a:t>
            </a:r>
            <a:r>
              <a:rPr lang="ru-RU" dirty="0"/>
              <a:t>. В </a:t>
            </a:r>
            <a:r>
              <a:rPr lang="en-US" dirty="0"/>
              <a:t>JN,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Kaggle </a:t>
            </a:r>
            <a:r>
              <a:rPr lang="ru-RU" dirty="0"/>
              <a:t>применять не получится из-за ограничений, поэтому рекомендуется использовать </a:t>
            </a:r>
            <a:r>
              <a:rPr lang="en-US" dirty="0" err="1"/>
              <a:t>dp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ddp_spawn</a:t>
            </a:r>
            <a:r>
              <a:rPr lang="ru-RU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ddp_spawn</a:t>
            </a:r>
            <a:r>
              <a:rPr lang="en-US" dirty="0"/>
              <a:t>’ – </a:t>
            </a:r>
            <a:r>
              <a:rPr lang="en-US" dirty="0" err="1"/>
              <a:t>ddp</a:t>
            </a:r>
            <a:r>
              <a:rPr lang="ru-RU" dirty="0"/>
              <a:t>, но не на основе </a:t>
            </a:r>
            <a:r>
              <a:rPr lang="en-US" dirty="0"/>
              <a:t>python</a:t>
            </a:r>
            <a:r>
              <a:rPr lang="ru-RU" dirty="0"/>
              <a:t>, а на основе </a:t>
            </a:r>
            <a:r>
              <a:rPr lang="en-US" dirty="0"/>
              <a:t>spawn</a:t>
            </a:r>
            <a:r>
              <a:rPr lang="ru-RU" dirty="0"/>
              <a:t>. Все модели обучаются отдельно и модель в основном процессе не обновляется, нужно делать </a:t>
            </a:r>
            <a:r>
              <a:rPr lang="en-US" dirty="0"/>
              <a:t>checkpoints</a:t>
            </a:r>
            <a:r>
              <a:rPr lang="ru-RU" dirty="0"/>
              <a:t>, чтобы потом «достать» модель.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‘ddp2’ – </a:t>
            </a:r>
            <a:r>
              <a:rPr lang="ru-RU" dirty="0"/>
              <a:t>смесь </a:t>
            </a:r>
            <a:r>
              <a:rPr lang="en-US" dirty="0"/>
              <a:t>‘</a:t>
            </a:r>
            <a:r>
              <a:rPr lang="en-US" dirty="0" err="1"/>
              <a:t>dp</a:t>
            </a:r>
            <a:r>
              <a:rPr lang="en-US" dirty="0"/>
              <a:t>’ </a:t>
            </a:r>
            <a:r>
              <a:rPr lang="ru-RU" dirty="0"/>
              <a:t>и </a:t>
            </a:r>
            <a:r>
              <a:rPr lang="en-US" dirty="0"/>
              <a:t>‘</a:t>
            </a:r>
            <a:r>
              <a:rPr lang="en-US" dirty="0" err="1"/>
              <a:t>ddp</a:t>
            </a:r>
            <a:r>
              <a:rPr lang="en-US" dirty="0"/>
              <a:t>’</a:t>
            </a:r>
            <a:r>
              <a:rPr lang="ru-RU" dirty="0"/>
              <a:t>, где каждая машина видит весь объем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horovod</a:t>
            </a:r>
            <a:r>
              <a:rPr lang="en-US" dirty="0"/>
              <a:t>’ – </a:t>
            </a:r>
            <a:r>
              <a:rPr lang="ru-RU" dirty="0"/>
              <a:t>все вышеописанное на основе библиотеки </a:t>
            </a:r>
            <a:r>
              <a:rPr lang="en-US" dirty="0" err="1"/>
              <a:t>horovod</a:t>
            </a:r>
            <a:endParaRPr lang="ru-RU" dirty="0"/>
          </a:p>
          <a:p>
            <a:endParaRPr lang="en-US" dirty="0"/>
          </a:p>
          <a:p>
            <a:r>
              <a:rPr lang="ru-RU" dirty="0"/>
              <a:t>Отдельно есть параметр для обучения на </a:t>
            </a:r>
            <a:r>
              <a:rPr lang="en-US" dirty="0"/>
              <a:t>TPU:</a:t>
            </a:r>
          </a:p>
          <a:p>
            <a:r>
              <a:rPr lang="en-US" dirty="0" err="1"/>
              <a:t>tpu_cores</a:t>
            </a:r>
            <a:r>
              <a:rPr lang="en-US" dirty="0"/>
              <a:t>=8|x</a:t>
            </a:r>
          </a:p>
          <a:p>
            <a:endParaRPr lang="en-US" dirty="0"/>
          </a:p>
          <a:p>
            <a:r>
              <a:rPr lang="ru-RU" dirty="0"/>
              <a:t>Еще говорят есть </a:t>
            </a:r>
            <a:r>
              <a:rPr lang="ru-RU" dirty="0" err="1"/>
              <a:t>хак</a:t>
            </a:r>
            <a:r>
              <a:rPr lang="ru-RU" dirty="0"/>
              <a:t>, что если использовать </a:t>
            </a:r>
            <a:r>
              <a:rPr lang="en-US" dirty="0"/>
              <a:t>‘</a:t>
            </a:r>
            <a:r>
              <a:rPr lang="en-US" dirty="0" err="1"/>
              <a:t>ddp</a:t>
            </a:r>
            <a:r>
              <a:rPr lang="en-US" dirty="0"/>
              <a:t>’ </a:t>
            </a:r>
            <a:r>
              <a:rPr lang="ru-RU" dirty="0"/>
              <a:t>на 1 машине, то это будет быстрее </a:t>
            </a:r>
            <a:r>
              <a:rPr lang="en-US" dirty="0"/>
              <a:t>‘</a:t>
            </a:r>
            <a:r>
              <a:rPr lang="en-US" dirty="0" err="1"/>
              <a:t>dp</a:t>
            </a:r>
            <a:r>
              <a:rPr lang="en-US" dirty="0"/>
              <a:t>’</a:t>
            </a:r>
            <a:r>
              <a:rPr lang="ru-RU" dirty="0"/>
              <a:t>, но только придется расстаться с </a:t>
            </a:r>
            <a:r>
              <a:rPr lang="en-US" dirty="0"/>
              <a:t>JN.</a:t>
            </a:r>
          </a:p>
          <a:p>
            <a:r>
              <a:rPr lang="en-US" dirty="0">
                <a:hlinkClick r:id="rId2"/>
              </a:rPr>
              <a:t>https://towardsdatascience.com/9-tips-for-training-lightning-fast-neural-networks-in-pytorch-8e63a502f565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9BB6C-EB83-40FC-87F4-BD79F7FFDEC5}"/>
              </a:ext>
            </a:extLst>
          </p:cNvPr>
          <p:cNvSpPr txBox="1"/>
          <p:nvPr/>
        </p:nvSpPr>
        <p:spPr>
          <a:xfrm>
            <a:off x="589280" y="6356350"/>
            <a:ext cx="1034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https://pytorch-lightning.readthedocs.io/en/stable/multi_gpu.html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16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08F0F-03DD-407C-9F69-AD9A4F6A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Tensorflow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A898625-9CF1-4948-9965-8BEBF238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2637" y="2633472"/>
            <a:ext cx="5603677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C37DC0-7695-4AE0-A4A6-18D3A9F4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935CE-CB83-4F39-9776-BA1CEE03E07C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6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2432-097C-498C-82F5-065BB2B9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tf.distribute.Strategy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A062EA-B591-4593-9B70-B9BE1855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23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651D4-F438-4B57-9AD2-8DD83DDAF000}"/>
              </a:ext>
            </a:extLst>
          </p:cNvPr>
          <p:cNvSpPr txBox="1"/>
          <p:nvPr/>
        </p:nvSpPr>
        <p:spPr>
          <a:xfrm>
            <a:off x="767080" y="1611233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</a:t>
            </a:r>
            <a:r>
              <a:rPr lang="en-US" dirty="0"/>
              <a:t>API</a:t>
            </a:r>
            <a:r>
              <a:rPr lang="ru-RU" dirty="0"/>
              <a:t> для распределенного обучения </a:t>
            </a:r>
            <a:r>
              <a:rPr lang="en-US" dirty="0"/>
              <a:t>Multi-GPU</a:t>
            </a:r>
            <a:r>
              <a:rPr lang="ru-RU" dirty="0"/>
              <a:t> как на одной машине, так и на нескольких. Также это </a:t>
            </a:r>
            <a:r>
              <a:rPr lang="en-US" dirty="0"/>
              <a:t>API </a:t>
            </a:r>
            <a:r>
              <a:rPr lang="ru-RU" dirty="0"/>
              <a:t>дает возможность обучения на </a:t>
            </a:r>
            <a:r>
              <a:rPr lang="en-US" dirty="0"/>
              <a:t>TPU.</a:t>
            </a:r>
            <a:endParaRPr lang="ru-RU" dirty="0"/>
          </a:p>
          <a:p>
            <a:r>
              <a:rPr lang="ru-RU" dirty="0"/>
              <a:t>Можно использовать как с </a:t>
            </a:r>
            <a:r>
              <a:rPr lang="en-US" dirty="0" err="1"/>
              <a:t>tf.keras</a:t>
            </a:r>
            <a:r>
              <a:rPr lang="ru-RU" dirty="0"/>
              <a:t>, так и любыми другими операциями внутри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r>
              <a:rPr lang="ru-RU" dirty="0"/>
              <a:t>Пока все стратегии кроме </a:t>
            </a:r>
            <a:r>
              <a:rPr lang="en-US" dirty="0" err="1"/>
              <a:t>tf.distribute.MirroredStrategy</a:t>
            </a:r>
            <a:r>
              <a:rPr lang="en-US" dirty="0"/>
              <a:t> </a:t>
            </a:r>
            <a:r>
              <a:rPr lang="ru-RU" dirty="0"/>
              <a:t>являются </a:t>
            </a:r>
            <a:r>
              <a:rPr lang="ru-RU" dirty="0" err="1"/>
              <a:t>экспреиментальными</a:t>
            </a:r>
            <a:r>
              <a:rPr lang="ru-RU" dirty="0"/>
              <a:t>, либо с ограниченной поддержкой.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tf.distribute.MirroredStrategy</a:t>
            </a:r>
            <a:r>
              <a:rPr lang="ru-RU" dirty="0"/>
              <a:t> – синхронное распределенное обучение </a:t>
            </a:r>
            <a:r>
              <a:rPr lang="en-US" dirty="0"/>
              <a:t>Multi-GPU </a:t>
            </a:r>
            <a:r>
              <a:rPr lang="ru-RU" dirty="0"/>
              <a:t>в рамках 1 машины, реплика модели есть на каждом </a:t>
            </a:r>
            <a:r>
              <a:rPr lang="en-US" dirty="0"/>
              <a:t>GPU</a:t>
            </a:r>
            <a:r>
              <a:rPr lang="ru-RU" dirty="0"/>
              <a:t>, </a:t>
            </a:r>
            <a:r>
              <a:rPr lang="ru-RU" dirty="0" err="1"/>
              <a:t>батч</a:t>
            </a:r>
            <a:r>
              <a:rPr lang="ru-RU" dirty="0"/>
              <a:t> делится на количество </a:t>
            </a:r>
            <a:r>
              <a:rPr lang="en-US" dirty="0"/>
              <a:t>GPU </a:t>
            </a:r>
            <a:r>
              <a:rPr lang="ru-RU" dirty="0"/>
              <a:t>(аналог </a:t>
            </a:r>
            <a:r>
              <a:rPr lang="en-US" dirty="0"/>
              <a:t>‘</a:t>
            </a:r>
            <a:r>
              <a:rPr lang="en-US" dirty="0" err="1"/>
              <a:t>dp</a:t>
            </a:r>
            <a:r>
              <a:rPr lang="en-US" dirty="0"/>
              <a:t>’ </a:t>
            </a:r>
            <a:r>
              <a:rPr lang="ru-RU" dirty="0"/>
              <a:t>в </a:t>
            </a:r>
            <a:r>
              <a:rPr lang="en-US" dirty="0" err="1"/>
              <a:t>pytorch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tf.distribute.TPUStrategy</a:t>
            </a:r>
            <a:r>
              <a:rPr lang="en-US" dirty="0"/>
              <a:t> – </a:t>
            </a:r>
            <a:r>
              <a:rPr lang="ru-RU" dirty="0"/>
              <a:t>с </a:t>
            </a:r>
            <a:r>
              <a:rPr lang="ru-RU" dirty="0" err="1"/>
              <a:t>верхнеровневой</a:t>
            </a:r>
            <a:r>
              <a:rPr lang="ru-RU" dirty="0"/>
              <a:t> точки зрения это </a:t>
            </a:r>
            <a:r>
              <a:rPr lang="en-US" dirty="0" err="1"/>
              <a:t>MirroredStrategy</a:t>
            </a:r>
            <a:r>
              <a:rPr lang="ru-RU" dirty="0"/>
              <a:t> на </a:t>
            </a:r>
            <a:r>
              <a:rPr lang="en-US" dirty="0"/>
              <a:t>TPU;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tf.distribute.MultiWorkerMirroredStrategy</a:t>
            </a:r>
            <a:r>
              <a:rPr lang="en-US" dirty="0"/>
              <a:t> – </a:t>
            </a:r>
            <a:r>
              <a:rPr lang="en-US" dirty="0" err="1"/>
              <a:t>MirroredStrategy</a:t>
            </a:r>
            <a:r>
              <a:rPr lang="ru-RU" dirty="0"/>
              <a:t> на большом количестве </a:t>
            </a:r>
            <a:r>
              <a:rPr lang="en-US" dirty="0"/>
              <a:t>GPU </a:t>
            </a:r>
            <a:r>
              <a:rPr lang="ru-RU" dirty="0"/>
              <a:t>на разных машинах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tf.distribute.ParameterServerStrategy</a:t>
            </a:r>
            <a:r>
              <a:rPr lang="en-US" dirty="0"/>
              <a:t> – </a:t>
            </a:r>
            <a:r>
              <a:rPr lang="ru-RU" dirty="0"/>
              <a:t>на одних </a:t>
            </a:r>
            <a:r>
              <a:rPr lang="ru-RU" dirty="0" err="1"/>
              <a:t>нодах</a:t>
            </a:r>
            <a:r>
              <a:rPr lang="ru-RU" dirty="0"/>
              <a:t> лежат параметры (серверы параметров), другие считают и обновляют параметры (рабочие серверы).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tf.distribute.CentralStorageStrategy</a:t>
            </a:r>
            <a:r>
              <a:rPr lang="ru-RU" dirty="0"/>
              <a:t> – все параметры находятся на ЦП, а расчеты ведутся на </a:t>
            </a:r>
            <a:r>
              <a:rPr lang="en-US" dirty="0"/>
              <a:t>GPU.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B34B2-DCAC-4CD6-967A-4FDA1661B652}"/>
              </a:ext>
            </a:extLst>
          </p:cNvPr>
          <p:cNvSpPr txBox="1"/>
          <p:nvPr/>
        </p:nvSpPr>
        <p:spPr>
          <a:xfrm>
            <a:off x="355600" y="635635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https://www.tensorflow.org/guide/distributed_training#using_tfdistributestrategy_with_keras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106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2247F-EBC5-4490-8AB0-08C275C5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tf.distribute.MirroredStrategy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525296-8BC0-4125-8DE7-6DD313DD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24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9E5D9-2802-4046-974F-7438CC0F07AA}"/>
              </a:ext>
            </a:extLst>
          </p:cNvPr>
          <p:cNvSpPr txBox="1"/>
          <p:nvPr/>
        </p:nvSpPr>
        <p:spPr>
          <a:xfrm>
            <a:off x="838200" y="1690688"/>
            <a:ext cx="1062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распределенного обучения необходимо создать стратегию: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70492E-A80E-4A9A-BA24-93ED63F40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2562"/>
            <a:ext cx="6953250" cy="6762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2338E8-A04C-466D-B6D4-9243D8BF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0723"/>
            <a:ext cx="4016335" cy="3311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5D7BCC-443B-4974-A19C-7A25BE09D617}"/>
              </a:ext>
            </a:extLst>
          </p:cNvPr>
          <p:cNvSpPr txBox="1"/>
          <p:nvPr/>
        </p:nvSpPr>
        <p:spPr>
          <a:xfrm>
            <a:off x="731520" y="2861391"/>
            <a:ext cx="1062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Внутри стратегии определить модель: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EF5DD2-DC8E-48B4-A6F6-45040376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793" y="4528537"/>
            <a:ext cx="4611687" cy="2536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C3780-B76C-492E-9A41-3B98E59C45F4}"/>
              </a:ext>
            </a:extLst>
          </p:cNvPr>
          <p:cNvSpPr txBox="1"/>
          <p:nvPr/>
        </p:nvSpPr>
        <p:spPr>
          <a:xfrm>
            <a:off x="6372860" y="4054158"/>
            <a:ext cx="46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Использовать классический </a:t>
            </a:r>
            <a:r>
              <a:rPr lang="en-US" dirty="0"/>
              <a:t>.fit()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0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C1FFC-EA3A-40DE-A54E-F31DDF41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CuML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6D3DA7-537C-4169-8750-B179482E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B5AB2-3023-4FA0-A177-249CA25D90F2}"/>
              </a:ext>
            </a:extLst>
          </p:cNvPr>
          <p:cNvSpPr txBox="1"/>
          <p:nvPr/>
        </p:nvSpPr>
        <p:spPr>
          <a:xfrm>
            <a:off x="559293" y="1690688"/>
            <a:ext cx="10990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CuML</a:t>
            </a:r>
            <a:r>
              <a:rPr lang="en-US" dirty="0"/>
              <a:t> – scikit-learn </a:t>
            </a:r>
            <a:r>
              <a:rPr lang="ru-RU" dirty="0"/>
              <a:t>на </a:t>
            </a:r>
            <a:r>
              <a:rPr lang="ru-RU" strike="sngStrike" dirty="0"/>
              <a:t>максималках</a:t>
            </a:r>
            <a:r>
              <a:rPr lang="ru-RU" dirty="0"/>
              <a:t> </a:t>
            </a:r>
            <a:r>
              <a:rPr lang="en-US" dirty="0"/>
              <a:t>GPU. </a:t>
            </a:r>
            <a:r>
              <a:rPr lang="ru-RU" dirty="0"/>
              <a:t>Реализовано много различных методов, использовать которые очень удобно.</a:t>
            </a:r>
          </a:p>
          <a:p>
            <a:r>
              <a:rPr lang="ru-RU" dirty="0"/>
              <a:t>Опять синтаксис </a:t>
            </a:r>
            <a:r>
              <a:rPr lang="en-US" dirty="0"/>
              <a:t>scikit-learn </a:t>
            </a:r>
            <a:r>
              <a:rPr lang="ru-RU" dirty="0"/>
              <a:t>и </a:t>
            </a:r>
            <a:r>
              <a:rPr lang="en-US" dirty="0" err="1"/>
              <a:t>cuml</a:t>
            </a:r>
            <a:r>
              <a:rPr lang="en-US" dirty="0"/>
              <a:t> </a:t>
            </a:r>
            <a:r>
              <a:rPr lang="ru-RU" dirty="0"/>
              <a:t>очень похожи между собой, что не может не радовать, только используйте.</a:t>
            </a:r>
          </a:p>
          <a:p>
            <a:endParaRPr lang="ru-RU" dirty="0"/>
          </a:p>
          <a:p>
            <a:r>
              <a:rPr lang="ru-RU" dirty="0"/>
              <a:t>Не все возможности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ru-RU" dirty="0"/>
              <a:t>есть, но все же, очень полезная библиотека и ее функционала часто будет достаточно. Ну а если нет, то в курсе еще поговорим о том, где взять недостающее)</a:t>
            </a:r>
          </a:p>
          <a:p>
            <a:endParaRPr lang="ru-RU" dirty="0"/>
          </a:p>
          <a:p>
            <a:r>
              <a:rPr lang="ru-RU" dirty="0"/>
              <a:t>Найдите ниже 10 отличий: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31DFCA-AF4A-4D79-9F19-E8495F79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50" y="4119562"/>
            <a:ext cx="94964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0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3B20F-F718-4603-ACDC-49AF1060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есть в </a:t>
            </a:r>
            <a:r>
              <a:rPr lang="en-US" dirty="0" err="1"/>
              <a:t>CuML</a:t>
            </a:r>
            <a:r>
              <a:rPr lang="ru-RU" dirty="0"/>
              <a:t> из сферы </a:t>
            </a:r>
            <a:r>
              <a:rPr lang="en-US" dirty="0"/>
              <a:t>ML?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8326CE-4FB8-4336-B15F-7B260334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4C523-3D47-4DF1-A431-C4FB6C688407}"/>
              </a:ext>
            </a:extLst>
          </p:cNvPr>
          <p:cNvSpPr txBox="1"/>
          <p:nvPr/>
        </p:nvSpPr>
        <p:spPr>
          <a:xfrm>
            <a:off x="426128" y="6356350"/>
            <a:ext cx="1063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https://github.com/rapidsai/cuml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CE552-08EB-4B75-8865-3CF3B5BCF84B}"/>
              </a:ext>
            </a:extLst>
          </p:cNvPr>
          <p:cNvSpPr txBox="1"/>
          <p:nvPr/>
        </p:nvSpPr>
        <p:spPr>
          <a:xfrm>
            <a:off x="486052" y="1832731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Кластеризация: </a:t>
            </a:r>
            <a:r>
              <a:rPr lang="en-US" dirty="0"/>
              <a:t>K-Means, </a:t>
            </a:r>
            <a:r>
              <a:rPr lang="en-US" dirty="0" smtClean="0"/>
              <a:t>DBSCAN, HDBSCAN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Снижение размерности: </a:t>
            </a:r>
            <a:r>
              <a:rPr lang="en-US" dirty="0"/>
              <a:t>PCA, Incremental PCA,  </a:t>
            </a:r>
            <a:r>
              <a:rPr lang="en-US" dirty="0" err="1"/>
              <a:t>tSVD</a:t>
            </a:r>
            <a:r>
              <a:rPr lang="en-US" dirty="0"/>
              <a:t>, UMAP, Random Projection, </a:t>
            </a:r>
            <a:r>
              <a:rPr lang="en-US" dirty="0" err="1"/>
              <a:t>tSNE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Линейные модели: </a:t>
            </a:r>
            <a:r>
              <a:rPr lang="en-US" dirty="0"/>
              <a:t>Linear Regression (L1, L2, </a:t>
            </a:r>
            <a:r>
              <a:rPr lang="en-US" dirty="0" err="1"/>
              <a:t>ElasticNet</a:t>
            </a:r>
            <a:r>
              <a:rPr lang="en-US" dirty="0"/>
              <a:t>), Logistic Regression, Naïve </a:t>
            </a:r>
            <a:r>
              <a:rPr lang="en-US" dirty="0" err="1"/>
              <a:t>Bayess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Нелинейные модели: </a:t>
            </a:r>
            <a:r>
              <a:rPr lang="en-US" dirty="0"/>
              <a:t>Random Forest, KNN, SVM</a:t>
            </a:r>
            <a:r>
              <a:rPr lang="ru-RU" dirty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Временные ряды: </a:t>
            </a:r>
            <a:r>
              <a:rPr lang="en-US" dirty="0"/>
              <a:t>Holt-Winters Exponential Smoothing, ARIMA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 Values (</a:t>
            </a:r>
            <a:r>
              <a:rPr lang="ru-RU" dirty="0"/>
              <a:t>экспериментально пока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54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2CD8-4450-4B34-9EF5-79254C61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бенчмарков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038527-CDC8-482B-80D6-C4AB7FF9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67A13-AD40-411B-8FFF-6FEC69D08A99}"/>
              </a:ext>
            </a:extLst>
          </p:cNvPr>
          <p:cNvSpPr txBox="1"/>
          <p:nvPr/>
        </p:nvSpPr>
        <p:spPr>
          <a:xfrm>
            <a:off x="758301" y="160685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чем тестировались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32 ядра, 256 ГБ </a:t>
            </a:r>
            <a:r>
              <a:rPr lang="ru-RU" dirty="0" err="1"/>
              <a:t>оперативы</a:t>
            </a:r>
            <a:r>
              <a:rPr lang="ru-RU" dirty="0"/>
              <a:t>, 4 </a:t>
            </a:r>
            <a:r>
              <a:rPr lang="en-US" dirty="0"/>
              <a:t>Tesla V100 16</a:t>
            </a:r>
            <a:r>
              <a:rPr lang="ru-RU" dirty="0"/>
              <a:t>ГБ</a:t>
            </a:r>
          </a:p>
          <a:p>
            <a:endParaRPr lang="ru-RU" dirty="0"/>
          </a:p>
          <a:p>
            <a:r>
              <a:rPr lang="ru-RU" dirty="0"/>
              <a:t>Генерировались </a:t>
            </a:r>
            <a:r>
              <a:rPr lang="ru-RU" dirty="0" err="1"/>
              <a:t>датасеты</a:t>
            </a:r>
            <a:r>
              <a:rPr lang="ru-RU" dirty="0"/>
              <a:t> для классификации, 2 класса, 20 фичей. Ниже 200к наблюдений, но тестируем на разных объемах). Обучали </a:t>
            </a:r>
            <a:r>
              <a:rPr lang="en-US" dirty="0" err="1"/>
              <a:t>RandomForest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63943C-8142-4393-8F70-1FCD7CF0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76" y="3266514"/>
            <a:ext cx="10515600" cy="255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3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9AC71-1B5F-4CDC-ABBD-1326F908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бенчмарков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C4276-2409-40CB-897D-3E7FF2C3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F869FC-E07E-4281-9399-72666E7F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2" y="1273483"/>
            <a:ext cx="7691253" cy="486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F2E38-FB92-4FBF-A912-25F36C8010BA}"/>
              </a:ext>
            </a:extLst>
          </p:cNvPr>
          <p:cNvSpPr txBox="1"/>
          <p:nvPr/>
        </p:nvSpPr>
        <p:spPr>
          <a:xfrm>
            <a:off x="8391525" y="1381125"/>
            <a:ext cx="32526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времени шкала логарифмическая.</a:t>
            </a:r>
          </a:p>
          <a:p>
            <a:endParaRPr lang="ru-RU" dirty="0"/>
          </a:p>
          <a:p>
            <a:r>
              <a:rPr lang="ru-RU" dirty="0"/>
              <a:t>Какие выводы</a:t>
            </a:r>
            <a:r>
              <a:rPr lang="en-US" dirty="0"/>
              <a:t>?</a:t>
            </a:r>
            <a:r>
              <a:rPr lang="ru-RU" dirty="0"/>
              <a:t> Если </a:t>
            </a:r>
            <a:r>
              <a:rPr lang="ru-RU" dirty="0" err="1"/>
              <a:t>датасет</a:t>
            </a:r>
            <a:r>
              <a:rPr lang="ru-RU" dirty="0"/>
              <a:t> не очень большой, то 1 </a:t>
            </a:r>
            <a:r>
              <a:rPr lang="en-US" dirty="0"/>
              <a:t>GPU </a:t>
            </a:r>
            <a:r>
              <a:rPr lang="ru-RU" dirty="0"/>
              <a:t>сойдет за глаза и будет очень шустрым. </a:t>
            </a:r>
          </a:p>
          <a:p>
            <a:r>
              <a:rPr lang="ru-RU" dirty="0"/>
              <a:t>Использовать 4 </a:t>
            </a:r>
            <a:r>
              <a:rPr lang="en-US" dirty="0"/>
              <a:t>GPU </a:t>
            </a:r>
            <a:r>
              <a:rPr lang="ru-RU" dirty="0"/>
              <a:t>стало целесообразно при наличии от 2к наблюдений.</a:t>
            </a:r>
          </a:p>
        </p:txBody>
      </p:sp>
    </p:spTree>
    <p:extLst>
      <p:ext uri="{BB962C8B-B14F-4D97-AF65-F5344CB8AC3E}">
        <p14:creationId xmlns:p14="http://schemas.microsoft.com/office/powerpoint/2010/main" val="325368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0AA13-34BC-4509-98B8-4BB947F2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бенчмарков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FBD771-4E80-4413-A25A-BDCB98F5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314E63-67E4-4F5B-B064-6D32F60F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17" y="1265485"/>
            <a:ext cx="7779383" cy="5144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DDB3DC-E4C8-44E9-9C13-800CB12BE993}"/>
              </a:ext>
            </a:extLst>
          </p:cNvPr>
          <p:cNvSpPr txBox="1"/>
          <p:nvPr/>
        </p:nvSpPr>
        <p:spPr>
          <a:xfrm>
            <a:off x="8429625" y="2257425"/>
            <a:ext cx="31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уже обычная шкала по времени. Для сравнения </a:t>
            </a:r>
            <a:r>
              <a:rPr lang="en-US" dirty="0"/>
              <a:t>1 GPU vs 4 GPU.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98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370B2-0D92-495F-856B-80AA1374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бенчмарков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448273-8918-4D5F-89A5-B976CE41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2940A-D26F-4262-8A91-79A5EC9C97B4}"/>
              </a:ext>
            </a:extLst>
          </p:cNvPr>
          <p:cNvSpPr txBox="1"/>
          <p:nvPr/>
        </p:nvSpPr>
        <p:spPr>
          <a:xfrm>
            <a:off x="838200" y="1690688"/>
            <a:ext cx="10347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мы хотим посмотреть на пространство размерности больше 3. И все мы знаем алгоритм </a:t>
            </a:r>
            <a:r>
              <a:rPr lang="en-US" dirty="0"/>
              <a:t>UMAP</a:t>
            </a:r>
            <a:r>
              <a:rPr lang="ru-RU" dirty="0"/>
              <a:t>, который считается довольно точным и намного быстрее, чем </a:t>
            </a:r>
            <a:r>
              <a:rPr lang="en-US" dirty="0" err="1"/>
              <a:t>tSNE</a:t>
            </a:r>
            <a:r>
              <a:rPr lang="en-US" dirty="0"/>
              <a:t>. </a:t>
            </a:r>
            <a:r>
              <a:rPr lang="ru-RU" dirty="0"/>
              <a:t>Итак, 20 фичей, 200к наблюдений. </a:t>
            </a:r>
            <a:r>
              <a:rPr lang="en-US" dirty="0"/>
              <a:t>UMAP </a:t>
            </a:r>
            <a:r>
              <a:rPr lang="ru-RU" dirty="0"/>
              <a:t>из </a:t>
            </a:r>
            <a:r>
              <a:rPr lang="en-US" dirty="0" err="1"/>
              <a:t>CuML</a:t>
            </a:r>
            <a:r>
              <a:rPr lang="en-US" dirty="0"/>
              <a:t> </a:t>
            </a:r>
            <a:r>
              <a:rPr lang="ru-RU" dirty="0"/>
              <a:t>или из одноименной библиотеки</a:t>
            </a:r>
            <a:r>
              <a:rPr lang="en-US" dirty="0"/>
              <a:t>?</a:t>
            </a:r>
            <a:r>
              <a:rPr lang="ru-RU" dirty="0"/>
              <a:t> Используем 1 </a:t>
            </a:r>
            <a:r>
              <a:rPr lang="en-US" dirty="0"/>
              <a:t>GPU=)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42C81-004F-4FBF-8701-CB4530F2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6912"/>
            <a:ext cx="4233862" cy="32721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0BC1E8-B46C-41CF-9C17-37EEA3066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587" y="2618780"/>
            <a:ext cx="4138613" cy="379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0C1FB-05A9-41D0-9875-33647A08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4AB7CD-FBD1-42DF-81E2-58C0BD9D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719C4-AB5B-43F0-972B-FD08C35C8B51}"/>
              </a:ext>
            </a:extLst>
          </p:cNvPr>
          <p:cNvSpPr txBox="1"/>
          <p:nvPr/>
        </p:nvSpPr>
        <p:spPr>
          <a:xfrm>
            <a:off x="727969" y="1615736"/>
            <a:ext cx="10625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Использовать </a:t>
            </a:r>
            <a:r>
              <a:rPr lang="en-US" dirty="0"/>
              <a:t>GPU </a:t>
            </a:r>
            <a:r>
              <a:rPr lang="ru-RU" dirty="0"/>
              <a:t>классно и просто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Несколько </a:t>
            </a:r>
            <a:r>
              <a:rPr lang="en-US" dirty="0"/>
              <a:t>GPU </a:t>
            </a:r>
            <a:r>
              <a:rPr lang="ru-RU" dirty="0"/>
              <a:t>посложнее, но тоже можно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вам хватает 1 </a:t>
            </a:r>
            <a:r>
              <a:rPr lang="en-US" dirty="0"/>
              <a:t>GPU</a:t>
            </a:r>
            <a:r>
              <a:rPr lang="ru-RU" dirty="0"/>
              <a:t>, то больше и не надо, берите несколько только тогда, когда действительно иначе не хватает памяти, либо </a:t>
            </a:r>
            <a:r>
              <a:rPr lang="en-US" dirty="0"/>
              <a:t>GPU </a:t>
            </a:r>
            <a:r>
              <a:rPr lang="ru-RU" dirty="0"/>
              <a:t>больше никому не нужна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en-US" dirty="0"/>
              <a:t>P.S. </a:t>
            </a:r>
            <a:r>
              <a:rPr lang="ru-RU" dirty="0"/>
              <a:t>Лучше использовать </a:t>
            </a:r>
            <a:r>
              <a:rPr lang="en-US" dirty="0"/>
              <a:t>float32, int32</a:t>
            </a:r>
            <a:r>
              <a:rPr lang="ru-RU" dirty="0"/>
              <a:t>. На 64 будет ругаться)</a:t>
            </a:r>
          </a:p>
        </p:txBody>
      </p:sp>
    </p:spTree>
    <p:extLst>
      <p:ext uri="{BB962C8B-B14F-4D97-AF65-F5344CB8AC3E}">
        <p14:creationId xmlns:p14="http://schemas.microsoft.com/office/powerpoint/2010/main" val="29008965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1418</Words>
  <Application>Microsoft Office PowerPoint</Application>
  <PresentationFormat>Широкоэкранный</PresentationFormat>
  <Paragraphs>176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CuML и не только</vt:lpstr>
      <vt:lpstr>О чем поговорим?</vt:lpstr>
      <vt:lpstr>CuML</vt:lpstr>
      <vt:lpstr>Что есть в CuML из сферы ML?</vt:lpstr>
      <vt:lpstr>Немного бенчмарков</vt:lpstr>
      <vt:lpstr>Немного бенчмарков</vt:lpstr>
      <vt:lpstr>Немного бенчмарков</vt:lpstr>
      <vt:lpstr>Немного бенчмарков</vt:lpstr>
      <vt:lpstr>Выводы</vt:lpstr>
      <vt:lpstr>Презентация PowerPoint</vt:lpstr>
      <vt:lpstr>Catboost</vt:lpstr>
      <vt:lpstr>Catboost интересные моменты</vt:lpstr>
      <vt:lpstr>Отсылка к уже известному</vt:lpstr>
      <vt:lpstr>Как учим?</vt:lpstr>
      <vt:lpstr>В чем сложность?</vt:lpstr>
      <vt:lpstr>А зачем дискретизация?</vt:lpstr>
      <vt:lpstr>А зачем дискретизация?</vt:lpstr>
      <vt:lpstr>Pytorch</vt:lpstr>
      <vt:lpstr>Pytorch-lightning</vt:lpstr>
      <vt:lpstr>pytorch_lightning.Trainer</vt:lpstr>
      <vt:lpstr>accelerator</vt:lpstr>
      <vt:lpstr>Tensorflow</vt:lpstr>
      <vt:lpstr>tf.distribute.Strategy</vt:lpstr>
      <vt:lpstr>tf.distribute.MirroredStrategy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Rapids</dc:title>
  <dc:creator>Кузнецов Максим Дмитриевич</dc:creator>
  <cp:lastModifiedBy>Кузнецов Максим Дмитриевич</cp:lastModifiedBy>
  <cp:revision>129</cp:revision>
  <dcterms:created xsi:type="dcterms:W3CDTF">2021-01-17T19:04:13Z</dcterms:created>
  <dcterms:modified xsi:type="dcterms:W3CDTF">2021-07-20T12:23:23Z</dcterms:modified>
</cp:coreProperties>
</file>