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72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226CB-8658-4EC7-89BC-DE84D46DCDF0}" type="datetimeFigureOut">
              <a:rPr lang="ru-RU" smtClean="0"/>
              <a:t>15.07.2021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49A26-BB2C-4FFA-A677-C90C1D588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2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http://150DA5403AC32A92F0C97808523858BC.dms.sberbank.ru/150DA5403AC32A92F0C97808523858BC-10E14AAD3677D52E2DAF384EEC0D9C46-5D8482B96D397C2E04E2C030EC4A6B60/1.png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150DA5403AC32A92F0C97808523858BC.dms.sberbank.ru/150DA5403AC32A92F0C97808523858BC-10E14AAD3677D52E2DAF384EEC0D9C46-5D8482B96D397C2E04E2C030EC4A6B60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F7FE7-CCC8-4AAD-AB5E-000EF8B59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52A062-A0FD-445A-957F-8B8404092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90438-2726-4F31-A12E-63AD2484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9E51-3B40-4A6D-836D-1FD7F3B3E9CF}" type="datetime1">
              <a:rPr lang="ru-RU" smtClean="0"/>
              <a:t>15.07.2021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21CB1F-DBC6-44CF-8F44-279FF0AC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DC348B-6769-4082-A754-C1E92F20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 descr="http://150DA5403AC32A92F0C97808523858BC.dms.sberbank.ru/150DA5403AC32A92F0C97808523858BC-10E14AAD3677D52E2DAF384EEC0D9C46-5D8482B96D397C2E04E2C030EC4A6B60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150DA5403AC32A92F0C97808523858BC.dms.sberbank.ru/150DA5403AC32A92F0C97808523858BC-10E14AAD3677D52E2DAF384EEC0D9C46-5D8482B96D397C2E04E2C030EC4A6B60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8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97C44-0213-4A85-ADEA-1A9ACA33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7DB57D-7C5A-4BA0-B22F-260E6D593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BFAE5E-D576-4944-A122-E638C965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3D3D-A783-40F8-8193-B9D526D6F784}" type="datetime1">
              <a:rPr lang="ru-RU" smtClean="0"/>
              <a:t>15.07.2021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376199-958D-4981-B58A-35055F78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3BEE5F-66A4-4EEE-AD1F-5DC5D40A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88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76264F-CF6F-442E-ADBA-2C4B37BFF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9B1581-B875-4E9B-A3D2-4A1804CB4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C67E33-3712-46E0-8F5D-62A98130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4A0C-5806-4322-A49E-99C136154403}" type="datetime1">
              <a:rPr lang="ru-RU" smtClean="0"/>
              <a:t>15.07.2021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4D8684-159C-4DB0-902D-741FFB4F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0008B8-19EF-4AA6-ABB6-D82DE3CF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33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F4431-5353-44FC-8B1C-C809980B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A71BDD-5350-4411-A133-899F8D77B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4852BA-7608-4C47-A0DE-84FB0922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A7F6-A66C-4637-8510-98A8FA1CC032}" type="datetime1">
              <a:rPr lang="ru-RU" smtClean="0"/>
              <a:t>15.07.2021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998002-A307-4BA0-80EC-B9C22DAB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507AC5-C91D-4F03-9FDF-35A3B9E5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 descr="http://150DA5403AC32A92F0C97808523858BC.dms.sberbank.ru/150DA5403AC32A92F0C97808523858BC-10E14AAD3677D52E2DAF384EEC0D9C46-5D8482B96D397C2E04E2C030EC4A6B60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150DA5403AC32A92F0C97808523858BC.dms.sberbank.ru/150DA5403AC32A92F0C97808523858BC-10E14AAD3677D52E2DAF384EEC0D9C46-5D8482B96D397C2E04E2C030EC4A6B60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9" name="Рисунок 8" descr="http://150DA5403AC32A92F0C97808523858BC.dms.sberbank.ru/150DA5403AC32A92F0C97808523858BC-10E14AAD3677D52E2DAF384EEC0D9C46-5D8482B96D397C2E04E2C030EC4A6B60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0" name="Рисунок 9" descr="http://150DA5403AC32A92F0C97808523858BC.dms.sberbank.ru/150DA5403AC32A92F0C97808523858BC-10E14AAD3677D52E2DAF384EEC0D9C46-5D8482B96D397C2E04E2C030EC4A6B60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1" name="Рисунок 10" descr="http://150DA5403AC32A92F0C97808523858BC.dms.sberbank.ru/150DA5403AC32A92F0C97808523858BC-10E14AAD3677D52E2DAF384EEC0D9C46-5D8482B96D397C2E04E2C030EC4A6B60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2" name="Рисунок 11" descr="http://150DA5403AC32A92F0C97808523858BC.dms.sberbank.ru/150DA5403AC32A92F0C97808523858BC-10E14AAD3677D52E2DAF384EEC0D9C46-5D8482B96D397C2E04E2C030EC4A6B60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3" name="Рисунок 12" descr="http://150DA5403AC32A92F0C97808523858BC.dms.sberbank.ru/150DA5403AC32A92F0C97808523858BC-10E14AAD3677D52E2DAF384EEC0D9C46-5D8482B96D397C2E04E2C030EC4A6B60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4" name="Рисунок 13" descr="http://150DA5403AC32A92F0C97808523858BC.dms.sberbank.ru/150DA5403AC32A92F0C97808523858BC-10E14AAD3677D52E2DAF384EEC0D9C46-5D8482B96D397C2E04E2C030EC4A6B60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5" name="Рисунок 14" descr="http://150DA5403AC32A92F0C97808523858BC.dms.sberbank.ru/150DA5403AC32A92F0C97808523858BC-10E14AAD3677D52E2DAF384EEC0D9C46-5D8482B96D397C2E04E2C030EC4A6B60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150DA5403AC32A92F0C97808523858BC.dms.sberbank.ru/150DA5403AC32A92F0C97808523858BC-10E14AAD3677D52E2DAF384EEC0D9C46-5D8482B96D397C2E04E2C030EC4A6B60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150DA5403AC32A92F0C97808523858BC.dms.sberbank.ru/150DA5403AC32A92F0C97808523858BC-10E14AAD3677D52E2DAF384EEC0D9C46-5D8482B96D397C2E04E2C030EC4A6B60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150DA5403AC32A92F0C97808523858BC.dms.sberbank.ru/150DA5403AC32A92F0C97808523858BC-10E14AAD3677D52E2DAF384EEC0D9C46-5D8482B96D397C2E04E2C030EC4A6B60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150DA5403AC32A92F0C97808523858BC.dms.sberbank.ru/150DA5403AC32A92F0C97808523858BC-10E14AAD3677D52E2DAF384EEC0D9C46-5D8482B96D397C2E04E2C030EC4A6B60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0" name="Рисунок 19" descr="http://150DA5403AC32A92F0C97808523858BC.dms.sberbank.ru/150DA5403AC32A92F0C97808523858BC-10E14AAD3677D52E2DAF384EEC0D9C46-5D8482B96D397C2E04E2C030EC4A6B60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8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C377C-270F-416B-AF29-D94E2460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F51B9F-06D5-49AA-9DAB-DFAB6132E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62DB7A-EB32-42A4-815D-DAF9CD80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256D-8E98-4FC0-B19C-8A2A89BDBBF5}" type="datetime1">
              <a:rPr lang="ru-RU" smtClean="0"/>
              <a:t>15.07.2021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024EDA-64E2-4948-87C8-A987B56B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82CA46-F4BE-4823-B9D7-AA71BE8C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86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C4E9F-339D-43CD-A7CE-0229BDC7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34915E-0875-4AC8-A14B-A96D0FC6A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9015FD-9394-492E-B06D-55A9849EF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242AC2-3AD7-45D5-80F9-0CC8CEE5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45C5-8AD2-4B8C-B951-FCD701E7AFFE}" type="datetime1">
              <a:rPr lang="ru-RU" smtClean="0"/>
              <a:t>15.07.2021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056E09-72F0-4FB6-9ECA-C4A7A78B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867AA0-F7DA-40C1-84CC-D18EB1B0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91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86DD7-7546-4AF2-9E31-491398E8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F7374-0F6D-4A69-82D8-32539C73F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482026-A0FE-4CB8-AA9C-5DB1C02FD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493AE2-2EE6-4B65-80B3-7DB89364B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4DAC60-8BDD-452B-8E03-79A59668D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75DB43-1816-478D-AD60-E1C74219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85BE-FC87-4F26-8CB6-151C91255068}" type="datetime1">
              <a:rPr lang="ru-RU" smtClean="0"/>
              <a:t>15.07.2021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14A32F-5A50-45E1-87BE-6D76B4C2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F1E97D-8D51-4B77-A162-69FC77B2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96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5F39C-DBD5-4C3D-8635-4A44922E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A466453-2753-4AD5-B88C-0464DBF0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DEB3-1085-4898-80EE-195F358B7AEA}" type="datetime1">
              <a:rPr lang="ru-RU" smtClean="0"/>
              <a:t>15.07.2021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55336D-F262-467C-B8D5-1AC153C7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B3CD83-10B8-4AB7-8313-F45EA7C7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85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B016A0-53C1-41A2-9A6F-70D36644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49FD-4033-4DA9-9212-8E7F943EC3A5}" type="datetime1">
              <a:rPr lang="ru-RU" smtClean="0"/>
              <a:t>15.07.2021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B28BF2-D3E9-4F66-974A-61DA1445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AC4430-7637-47D0-BD7B-27FFE103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5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D4C4B-FC5B-41D1-A2B7-D52EAB6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A882B0-CD6F-44F3-9A21-2AFF8A17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E40332-4778-42C4-BF94-D5E1E7F42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873835-9CAE-4568-BEC9-DF3FC7DA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958-09CE-4A8D-8373-478B2D5EF333}" type="datetime1">
              <a:rPr lang="ru-RU" smtClean="0"/>
              <a:t>15.07.2021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9A0D8F-4BDA-4C9F-B955-B1D4F3B0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C4D552-1EF3-4D8A-897A-0556614B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08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34F71-14C1-4A76-A2AA-5512AF97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1A5322-8F9E-4616-81C2-2C75917AB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F77209-E8F8-4763-8BD4-A3F9F29B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4BC304-5754-4393-84BF-E7E539AF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1D94-9008-4064-A648-B7275E0AB0F0}" type="datetime1">
              <a:rPr lang="ru-RU" smtClean="0"/>
              <a:t>15.07.2021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C48272-5D8B-4F33-973D-7F517618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C9ABE3-924A-4A21-AEED-D671F24C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90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6D388-974A-4201-A970-F4048339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7837AA-5BE7-451A-84E6-40704B90A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9D22A8-6F3A-42DB-B2FF-ABF1B3C98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31D75-49CD-49FF-A52C-E1591E08A2E1}" type="datetime1">
              <a:rPr lang="ru-RU" smtClean="0"/>
              <a:t>15.07.2021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98AC48-20C0-4F78-ACAE-8C68EA254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747FCA-DF96-41CF-8447-9462175B2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35CE-CB83-4F39-9776-BA1CEE03E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88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umba.pydata.org/numba-doc/latest/reference/numpysupported.html" TargetMode="External"/><Relationship Id="rId2" Type="http://schemas.openxmlformats.org/officeDocument/2006/relationships/hyperlink" Target="http://numba.pydata.org/numba-doc/latest/reference/pysupported.html#pysupported-builtin-typ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numba.readthedocs.io/en/stable/user/parallel.html#numba-paralle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numba.pydata.org/numba-doc/latest/cuda/cudapysupported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B1BD1-5366-47FF-83AE-FBC81961B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4" y="4494130"/>
            <a:ext cx="10640754" cy="775845"/>
          </a:xfrm>
        </p:spPr>
        <p:txBody>
          <a:bodyPr anchor="b">
            <a:normAutofit/>
          </a:bodyPr>
          <a:lstStyle/>
          <a:p>
            <a:r>
              <a:rPr lang="ru-RU" sz="37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Оптимизация кода при помощи </a:t>
            </a:r>
            <a:r>
              <a:rPr lang="en-US" sz="37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Numba</a:t>
            </a:r>
            <a:r>
              <a:rPr lang="en-US" sz="37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(CPU </a:t>
            </a:r>
            <a:r>
              <a:rPr lang="ru-RU" sz="37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и </a:t>
            </a:r>
            <a:r>
              <a:rPr lang="en-US" sz="37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GPU)</a:t>
            </a:r>
            <a:endParaRPr lang="ru-RU" sz="3700" dirty="0">
              <a:ln w="13462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" name="Graphic 5" descr="Процессор">
            <a:extLst>
              <a:ext uri="{FF2B5EF4-FFF2-40B4-BE49-F238E27FC236}">
                <a16:creationId xmlns:a16="http://schemas.microsoft.com/office/drawing/2014/main" id="{B49C7271-02D6-4D7A-A283-18EF19495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495172" y="371721"/>
            <a:ext cx="3201657" cy="3201657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16C6AF-A14D-49F2-B3EA-82221DA0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89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DDBF2-743E-4DBD-8B52-CE3724F4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Бэнчмарк применения логистического преобразования</a:t>
            </a:r>
            <a:endParaRPr lang="en-US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72AFAA-B194-450B-840A-FBB33553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29" y="2957665"/>
            <a:ext cx="5148270" cy="334637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84C752-47C9-4FAA-BD05-B083BF76C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61" y="2957665"/>
            <a:ext cx="5168149" cy="3346376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65DC4B-B04D-435D-82F3-DC7AD1BC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8935CE-CB83-4F39-9776-BA1CEE03E07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F9548-C136-4B70-99C9-B6337F0E1BA0}"/>
              </a:ext>
            </a:extLst>
          </p:cNvPr>
          <p:cNvSpPr txBox="1"/>
          <p:nvPr/>
        </p:nvSpPr>
        <p:spPr>
          <a:xfrm>
            <a:off x="2552700" y="2324100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10</a:t>
            </a:r>
            <a:r>
              <a:rPr lang="en-US" dirty="0"/>
              <a:t>^8 </a:t>
            </a:r>
            <a:r>
              <a:rPr lang="ru-RU" dirty="0"/>
              <a:t>чисел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5C59AD-0DEB-401C-9555-24277F51BB39}"/>
              </a:ext>
            </a:extLst>
          </p:cNvPr>
          <p:cNvSpPr txBox="1"/>
          <p:nvPr/>
        </p:nvSpPr>
        <p:spPr>
          <a:xfrm>
            <a:off x="8334375" y="2324100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число</a:t>
            </a:r>
          </a:p>
        </p:txBody>
      </p:sp>
    </p:spTree>
    <p:extLst>
      <p:ext uri="{BB962C8B-B14F-4D97-AF65-F5344CB8AC3E}">
        <p14:creationId xmlns:p14="http://schemas.microsoft.com/office/powerpoint/2010/main" val="240498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77D89-0E26-4502-B0E0-EEFBAEFD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Декораторы </a:t>
            </a:r>
            <a:r>
              <a:rPr lang="en-US"/>
              <a:t>Numba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586DB5-5CC3-48D1-957C-A7026279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11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1969E-3BA6-49F2-9E6E-53DD7C1C375A}"/>
              </a:ext>
            </a:extLst>
          </p:cNvPr>
          <p:cNvSpPr txBox="1"/>
          <p:nvPr/>
        </p:nvSpPr>
        <p:spPr>
          <a:xfrm>
            <a:off x="838200" y="1775026"/>
            <a:ext cx="10223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99"/>
                </a:solidFill>
              </a:rPr>
              <a:t>@guvectorize</a:t>
            </a:r>
            <a:endParaRPr lang="en-US" dirty="0"/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 то время как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vectorize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() позволяет писать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ufuncs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, которые работают с одним элементом за один раз, декоратор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guvectorize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() делает еще один шаг вперед и позволяет писать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ufuncs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, которые будут работать с произвольным числом элементов входных массивов, а также принимать и возвращать массивы различных размеров. Например, он полезен при расчете скользящего среднего.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DF25AD-2453-4F29-B9D3-82EA1B53B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1815"/>
            <a:ext cx="49149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5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Rectangle 7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77D89-0E26-4502-B0E0-EEFBAEFD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Декораторы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Numba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506D3D2-C60D-4E3E-87BA-38A56E10C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186"/>
          <a:stretch/>
        </p:blipFill>
        <p:spPr bwMode="auto"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01969E-3BA6-49F2-9E6E-53DD7C1C375A}"/>
              </a:ext>
            </a:extLst>
          </p:cNvPr>
          <p:cNvSpPr txBox="1"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rgbClr val="FF3399"/>
                </a:solidFill>
              </a:rPr>
              <a:t>@cuda.jit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rgbClr val="000000"/>
                </a:solidFill>
              </a:rPr>
              <a:t>Вычисления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на</a:t>
            </a:r>
            <a:r>
              <a:rPr lang="en-US" sz="1700" dirty="0">
                <a:solidFill>
                  <a:srgbClr val="000000"/>
                </a:solidFill>
              </a:rPr>
              <a:t> GPU </a:t>
            </a:r>
            <a:r>
              <a:rPr lang="en-US" sz="1700" dirty="0" err="1">
                <a:solidFill>
                  <a:srgbClr val="000000"/>
                </a:solidFill>
              </a:rPr>
              <a:t>отличаются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от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привычного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процесса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на</a:t>
            </a:r>
            <a:r>
              <a:rPr lang="en-US" sz="1700" dirty="0">
                <a:solidFill>
                  <a:srgbClr val="000000"/>
                </a:solidFill>
              </a:rPr>
              <a:t> GPU. </a:t>
            </a:r>
            <a:r>
              <a:rPr lang="en-US" sz="1700" dirty="0" err="1">
                <a:solidFill>
                  <a:srgbClr val="000000"/>
                </a:solidFill>
              </a:rPr>
              <a:t>Код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выполняется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большим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количеством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потоков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одновременно</a:t>
            </a:r>
            <a:r>
              <a:rPr lang="en-US" sz="1700" dirty="0">
                <a:solidFill>
                  <a:srgbClr val="000000"/>
                </a:solidFill>
              </a:rPr>
              <a:t> с </a:t>
            </a:r>
            <a:r>
              <a:rPr lang="en-US" sz="1700" dirty="0" err="1">
                <a:solidFill>
                  <a:srgbClr val="000000"/>
                </a:solidFill>
              </a:rPr>
              <a:t>учетом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иерарх</a:t>
            </a:r>
            <a:r>
              <a:rPr lang="ru-RU" sz="1700" dirty="0">
                <a:solidFill>
                  <a:srgbClr val="000000"/>
                </a:solidFill>
              </a:rPr>
              <a:t>и</a:t>
            </a:r>
            <a:r>
              <a:rPr lang="en-US" sz="1700" dirty="0">
                <a:solidFill>
                  <a:srgbClr val="000000"/>
                </a:solidFill>
              </a:rPr>
              <a:t>и </a:t>
            </a:r>
            <a:r>
              <a:rPr lang="en-US" sz="1700" dirty="0" err="1">
                <a:solidFill>
                  <a:srgbClr val="000000"/>
                </a:solidFill>
              </a:rPr>
              <a:t>сетки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вычислений</a:t>
            </a:r>
            <a:r>
              <a:rPr lang="en-US" sz="1700" dirty="0">
                <a:solidFill>
                  <a:srgbClr val="000000"/>
                </a:solidFill>
              </a:rPr>
              <a:t>, </a:t>
            </a:r>
            <a:r>
              <a:rPr lang="en-US" sz="1700" dirty="0" err="1">
                <a:solidFill>
                  <a:srgbClr val="000000"/>
                </a:solidFill>
              </a:rPr>
              <a:t>блоков</a:t>
            </a:r>
            <a:r>
              <a:rPr lang="en-US" sz="1700" dirty="0">
                <a:solidFill>
                  <a:srgbClr val="000000"/>
                </a:solidFill>
              </a:rPr>
              <a:t> и </a:t>
            </a:r>
            <a:r>
              <a:rPr lang="en-US" sz="1700" dirty="0" err="1">
                <a:solidFill>
                  <a:srgbClr val="000000"/>
                </a:solidFill>
              </a:rPr>
              <a:t>самих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потоков</a:t>
            </a:r>
            <a:r>
              <a:rPr lang="en-US" sz="1700" dirty="0">
                <a:solidFill>
                  <a:srgbClr val="000000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rgbClr val="000000"/>
                </a:solidFill>
              </a:rPr>
              <a:t>Основа</a:t>
            </a:r>
            <a:r>
              <a:rPr lang="en-US" sz="1700" dirty="0">
                <a:solidFill>
                  <a:srgbClr val="000000"/>
                </a:solidFill>
              </a:rPr>
              <a:t> – </a:t>
            </a:r>
            <a:r>
              <a:rPr lang="en-US" sz="1700" dirty="0" err="1">
                <a:solidFill>
                  <a:srgbClr val="000000"/>
                </a:solidFill>
              </a:rPr>
              <a:t>функция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ядра</a:t>
            </a:r>
            <a:r>
              <a:rPr lang="en-US" sz="1700" dirty="0">
                <a:solidFill>
                  <a:srgbClr val="000000"/>
                </a:solidFill>
              </a:rPr>
              <a:t> (kernel function).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ru-RU" sz="1700" dirty="0">
                <a:solidFill>
                  <a:srgbClr val="000000"/>
                </a:solidFill>
              </a:rPr>
              <a:t>1. </a:t>
            </a:r>
            <a:r>
              <a:rPr lang="en-US" sz="1700" dirty="0" err="1">
                <a:solidFill>
                  <a:srgbClr val="000000"/>
                </a:solidFill>
              </a:rPr>
              <a:t>Функция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ядра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не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может</a:t>
            </a:r>
            <a:r>
              <a:rPr lang="en-US" sz="1700" dirty="0">
                <a:solidFill>
                  <a:srgbClr val="000000"/>
                </a:solidFill>
              </a:rPr>
              <a:t> в </a:t>
            </a:r>
            <a:r>
              <a:rPr lang="en-US" sz="1700" dirty="0" err="1">
                <a:solidFill>
                  <a:srgbClr val="000000"/>
                </a:solidFill>
              </a:rPr>
              <a:t>явном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виде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возвращать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значение</a:t>
            </a:r>
            <a:r>
              <a:rPr lang="en-US" sz="1700" dirty="0">
                <a:solidFill>
                  <a:srgbClr val="000000"/>
                </a:solidFill>
              </a:rPr>
              <a:t>, </a:t>
            </a:r>
            <a:r>
              <a:rPr lang="en-US" sz="1700" dirty="0" err="1">
                <a:solidFill>
                  <a:srgbClr val="000000"/>
                </a:solidFill>
              </a:rPr>
              <a:t>она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может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только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записать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его</a:t>
            </a:r>
            <a:r>
              <a:rPr lang="en-US" sz="1700" dirty="0">
                <a:solidFill>
                  <a:srgbClr val="000000"/>
                </a:solidFill>
              </a:rPr>
              <a:t> в </a:t>
            </a:r>
            <a:r>
              <a:rPr lang="en-US" sz="1700" dirty="0" err="1">
                <a:solidFill>
                  <a:srgbClr val="000000"/>
                </a:solidFill>
              </a:rPr>
              <a:t>переданный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функции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массив</a:t>
            </a:r>
            <a:r>
              <a:rPr lang="en-US" sz="1700" dirty="0">
                <a:solidFill>
                  <a:srgbClr val="000000"/>
                </a:solidFill>
              </a:rPr>
              <a:t>;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ru-RU" sz="1700" dirty="0">
                <a:solidFill>
                  <a:srgbClr val="000000"/>
                </a:solidFill>
              </a:rPr>
              <a:t>2. </a:t>
            </a:r>
            <a:r>
              <a:rPr lang="en-US" sz="1700" dirty="0" err="1">
                <a:solidFill>
                  <a:srgbClr val="000000"/>
                </a:solidFill>
              </a:rPr>
              <a:t>Функции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ядра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явно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определяют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иерархию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потоков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при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вызове</a:t>
            </a:r>
            <a:r>
              <a:rPr lang="en-US" sz="1700" dirty="0">
                <a:solidFill>
                  <a:srgbClr val="000000"/>
                </a:solidFill>
              </a:rPr>
              <a:t>: </a:t>
            </a:r>
            <a:r>
              <a:rPr lang="en-US" sz="1700" dirty="0" err="1">
                <a:solidFill>
                  <a:srgbClr val="000000"/>
                </a:solidFill>
              </a:rPr>
              <a:t>количество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блоков</a:t>
            </a:r>
            <a:r>
              <a:rPr lang="en-US" sz="1700" dirty="0">
                <a:solidFill>
                  <a:srgbClr val="000000"/>
                </a:solidFill>
              </a:rPr>
              <a:t> и </a:t>
            </a:r>
            <a:r>
              <a:rPr lang="en-US" sz="1700" dirty="0" err="1">
                <a:solidFill>
                  <a:srgbClr val="000000"/>
                </a:solidFill>
              </a:rPr>
              <a:t>количество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потоков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на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блок</a:t>
            </a:r>
            <a:r>
              <a:rPr lang="en-US" sz="17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586DB5-5CC3-48D1-957C-A7026279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E8935CE-CB83-4F39-9776-BA1CEE03E07C}" type="slidenum">
              <a:rPr lang="en-US" sz="1100" smtClean="0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 sz="1100">
              <a:solidFill>
                <a:srgbClr val="898989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82861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E7EC6-2987-4E17-A33D-0E9092A3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838200"/>
            <a:ext cx="5291663" cy="7905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3399"/>
                </a:solidFill>
              </a:rPr>
              <a:t>@cuda.jit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A1AEE0-841E-4C1B-8157-0CB24C30C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459"/>
          <a:stretch/>
        </p:blipFill>
        <p:spPr>
          <a:xfrm>
            <a:off x="3" y="1588"/>
            <a:ext cx="5562598" cy="6256476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EA6CD1-AEC1-4DF7-B537-51CF046F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013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fld id="{9E8935CE-CB83-4F39-9776-BA1CEE03E07C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algn="l">
                <a:spcAft>
                  <a:spcPts val="600"/>
                </a:spcAft>
                <a:defRPr/>
              </a:pPr>
              <a:t>13</a:t>
            </a:fld>
            <a:endParaRPr lang="en-US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04726-1313-4515-811B-88F6C894EDC6}"/>
              </a:ext>
            </a:extLst>
          </p:cNvPr>
          <p:cNvSpPr txBox="1"/>
          <p:nvPr/>
        </p:nvSpPr>
        <p:spPr>
          <a:xfrm>
            <a:off x="6417733" y="1747837"/>
            <a:ext cx="5291663" cy="3362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 err="1"/>
              <a:t>Основные</a:t>
            </a:r>
            <a:r>
              <a:rPr lang="en-US" sz="1500" dirty="0"/>
              <a:t> </a:t>
            </a:r>
            <a:r>
              <a:rPr lang="en-US" sz="1500" dirty="0" err="1"/>
              <a:t>шаги</a:t>
            </a:r>
            <a:r>
              <a:rPr lang="en-US" sz="1500" dirty="0"/>
              <a:t>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Создание</a:t>
            </a:r>
            <a:r>
              <a:rPr lang="en-US" sz="1500" dirty="0"/>
              <a:t> </a:t>
            </a:r>
            <a:r>
              <a:rPr lang="en-US" sz="1500" dirty="0" err="1"/>
              <a:t>экземпляра</a:t>
            </a:r>
            <a:r>
              <a:rPr lang="en-US" sz="1500" dirty="0"/>
              <a:t> kernel </a:t>
            </a:r>
            <a:r>
              <a:rPr lang="en-US" sz="1500" dirty="0" err="1"/>
              <a:t>functin</a:t>
            </a:r>
            <a:r>
              <a:rPr lang="en-US" sz="1500" dirty="0"/>
              <a:t>, </a:t>
            </a:r>
            <a:r>
              <a:rPr lang="en-US" sz="1500" dirty="0" err="1"/>
              <a:t>указав</a:t>
            </a:r>
            <a:r>
              <a:rPr lang="en-US" sz="1500" dirty="0"/>
              <a:t> </a:t>
            </a:r>
            <a:r>
              <a:rPr lang="en-US" sz="1500" dirty="0" err="1"/>
              <a:t>количество</a:t>
            </a:r>
            <a:r>
              <a:rPr lang="en-US" sz="1500" dirty="0"/>
              <a:t> </a:t>
            </a:r>
            <a:r>
              <a:rPr lang="en-US" sz="1500" dirty="0" err="1"/>
              <a:t>блоков</a:t>
            </a:r>
            <a:r>
              <a:rPr lang="en-US" sz="1500" dirty="0"/>
              <a:t> </a:t>
            </a:r>
            <a:r>
              <a:rPr lang="en-US" sz="1500" dirty="0" err="1"/>
              <a:t>на</a:t>
            </a:r>
            <a:r>
              <a:rPr lang="en-US" sz="1500" dirty="0"/>
              <a:t> </a:t>
            </a:r>
            <a:r>
              <a:rPr lang="en-US" sz="1500" dirty="0" err="1"/>
              <a:t>сетку</a:t>
            </a:r>
            <a:r>
              <a:rPr lang="en-US" sz="1500" dirty="0"/>
              <a:t> и </a:t>
            </a:r>
            <a:r>
              <a:rPr lang="en-US" sz="1500" dirty="0" err="1"/>
              <a:t>количество</a:t>
            </a:r>
            <a:r>
              <a:rPr lang="en-US" sz="1500" dirty="0"/>
              <a:t> </a:t>
            </a:r>
            <a:r>
              <a:rPr lang="en-US" sz="1500" dirty="0" err="1"/>
              <a:t>потоков</a:t>
            </a:r>
            <a:r>
              <a:rPr lang="en-US" sz="1500" dirty="0"/>
              <a:t> </a:t>
            </a:r>
            <a:r>
              <a:rPr lang="en-US" sz="1500" dirty="0" err="1"/>
              <a:t>на</a:t>
            </a:r>
            <a:r>
              <a:rPr lang="en-US" sz="1500" dirty="0"/>
              <a:t> </a:t>
            </a:r>
            <a:r>
              <a:rPr lang="en-US" sz="1500" dirty="0" err="1"/>
              <a:t>блок</a:t>
            </a:r>
            <a:r>
              <a:rPr lang="en-US" sz="1500" dirty="0"/>
              <a:t>. </a:t>
            </a:r>
            <a:r>
              <a:rPr lang="en-US" sz="1500" dirty="0" err="1"/>
              <a:t>Их</a:t>
            </a:r>
            <a:r>
              <a:rPr lang="en-US" sz="1500" dirty="0"/>
              <a:t> </a:t>
            </a:r>
            <a:r>
              <a:rPr lang="en-US" sz="1500" dirty="0" err="1"/>
              <a:t>произведение</a:t>
            </a:r>
            <a:r>
              <a:rPr lang="en-US" sz="1500" dirty="0"/>
              <a:t> </a:t>
            </a:r>
            <a:r>
              <a:rPr lang="en-US" sz="1500" dirty="0" err="1"/>
              <a:t>даст</a:t>
            </a:r>
            <a:r>
              <a:rPr lang="en-US" sz="1500" dirty="0"/>
              <a:t> </a:t>
            </a:r>
            <a:r>
              <a:rPr lang="en-US" sz="1500" dirty="0" err="1"/>
              <a:t>общее</a:t>
            </a:r>
            <a:r>
              <a:rPr lang="en-US" sz="1500" dirty="0"/>
              <a:t> </a:t>
            </a:r>
            <a:r>
              <a:rPr lang="en-US" sz="1500" dirty="0" err="1"/>
              <a:t>количество</a:t>
            </a:r>
            <a:r>
              <a:rPr lang="en-US" sz="1500" dirty="0"/>
              <a:t> </a:t>
            </a:r>
            <a:r>
              <a:rPr lang="en-US" sz="1500" dirty="0" err="1"/>
              <a:t>запущенных</a:t>
            </a:r>
            <a:r>
              <a:rPr lang="en-US" sz="1500" dirty="0"/>
              <a:t> </a:t>
            </a:r>
            <a:r>
              <a:rPr lang="en-US" sz="1500" dirty="0" err="1"/>
              <a:t>потоков</a:t>
            </a:r>
            <a:r>
              <a:rPr lang="en-US" sz="1500" dirty="0"/>
              <a:t>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Запуск</a:t>
            </a:r>
            <a:r>
              <a:rPr lang="en-US" sz="1500" dirty="0"/>
              <a:t> </a:t>
            </a:r>
            <a:r>
              <a:rPr lang="en-US" sz="1500" dirty="0" err="1"/>
              <a:t>ядра</a:t>
            </a:r>
            <a:r>
              <a:rPr lang="en-US" sz="1500" dirty="0"/>
              <a:t>, </a:t>
            </a:r>
            <a:r>
              <a:rPr lang="en-US" sz="1500" dirty="0" err="1"/>
              <a:t>передавая</a:t>
            </a:r>
            <a:r>
              <a:rPr lang="en-US" sz="1500" dirty="0"/>
              <a:t> </a:t>
            </a:r>
            <a:r>
              <a:rPr lang="en-US" sz="1500" dirty="0" err="1"/>
              <a:t>ему</a:t>
            </a:r>
            <a:r>
              <a:rPr lang="en-US" sz="1500" dirty="0"/>
              <a:t> </a:t>
            </a:r>
            <a:r>
              <a:rPr lang="en-US" sz="1500" dirty="0" err="1"/>
              <a:t>входной</a:t>
            </a:r>
            <a:r>
              <a:rPr lang="en-US" sz="1500" dirty="0"/>
              <a:t> </a:t>
            </a:r>
            <a:r>
              <a:rPr lang="en-US" sz="1500" dirty="0" err="1"/>
              <a:t>массив</a:t>
            </a:r>
            <a:r>
              <a:rPr lang="en-US" sz="1500" dirty="0"/>
              <a:t> (и </a:t>
            </a:r>
            <a:r>
              <a:rPr lang="en-US" sz="1500" dirty="0" err="1"/>
              <a:t>любые</a:t>
            </a:r>
            <a:r>
              <a:rPr lang="en-US" sz="1500" dirty="0"/>
              <a:t> </a:t>
            </a:r>
            <a:r>
              <a:rPr lang="en-US" sz="1500" dirty="0" err="1"/>
              <a:t>отдельные</a:t>
            </a:r>
            <a:r>
              <a:rPr lang="en-US" sz="1500" dirty="0"/>
              <a:t> </a:t>
            </a:r>
            <a:r>
              <a:rPr lang="en-US" sz="1500" dirty="0" err="1"/>
              <a:t>выходные</a:t>
            </a:r>
            <a:r>
              <a:rPr lang="en-US" sz="1500" dirty="0"/>
              <a:t> </a:t>
            </a:r>
            <a:r>
              <a:rPr lang="en-US" sz="1500" dirty="0" err="1"/>
              <a:t>массивы</a:t>
            </a:r>
            <a:r>
              <a:rPr lang="en-US" sz="1500" dirty="0"/>
              <a:t>, </a:t>
            </a:r>
            <a:r>
              <a:rPr lang="en-US" sz="1500" dirty="0" err="1"/>
              <a:t>если</a:t>
            </a:r>
            <a:r>
              <a:rPr lang="en-US" sz="1500" dirty="0"/>
              <a:t> </a:t>
            </a:r>
            <a:r>
              <a:rPr lang="en-US" sz="1500" dirty="0" err="1"/>
              <a:t>это</a:t>
            </a:r>
            <a:r>
              <a:rPr lang="en-US" sz="1500" dirty="0"/>
              <a:t> </a:t>
            </a:r>
            <a:r>
              <a:rPr lang="en-US" sz="1500" dirty="0" err="1"/>
              <a:t>необходимо</a:t>
            </a:r>
            <a:r>
              <a:rPr lang="en-US" sz="1500" dirty="0"/>
              <a:t>). </a:t>
            </a:r>
            <a:r>
              <a:rPr lang="en-US" sz="1500" dirty="0" err="1"/>
              <a:t>По</a:t>
            </a:r>
            <a:r>
              <a:rPr lang="en-US" sz="1500" dirty="0"/>
              <a:t> </a:t>
            </a:r>
            <a:r>
              <a:rPr lang="en-US" sz="1500" dirty="0" err="1"/>
              <a:t>умолчанию</a:t>
            </a:r>
            <a:r>
              <a:rPr lang="en-US" sz="1500" dirty="0"/>
              <a:t> </a:t>
            </a:r>
            <a:r>
              <a:rPr lang="en-US" sz="1500" dirty="0" err="1"/>
              <a:t>запуск</a:t>
            </a:r>
            <a:r>
              <a:rPr lang="en-US" sz="1500" dirty="0"/>
              <a:t> </a:t>
            </a:r>
            <a:r>
              <a:rPr lang="en-US" sz="1500" dirty="0" err="1"/>
              <a:t>ядра</a:t>
            </a:r>
            <a:r>
              <a:rPr lang="en-US" sz="1500" dirty="0"/>
              <a:t> </a:t>
            </a:r>
            <a:r>
              <a:rPr lang="en-US" sz="1500" dirty="0" err="1"/>
              <a:t>выполняется</a:t>
            </a:r>
            <a:r>
              <a:rPr lang="en-US" sz="1500" dirty="0"/>
              <a:t> </a:t>
            </a:r>
            <a:r>
              <a:rPr lang="en-US" sz="1500" dirty="0" err="1"/>
              <a:t>синхронно</a:t>
            </a:r>
            <a:r>
              <a:rPr lang="en-US" sz="1500" dirty="0"/>
              <a:t>: </a:t>
            </a:r>
            <a:r>
              <a:rPr lang="en-US" sz="1500" dirty="0" err="1"/>
              <a:t>функция</a:t>
            </a:r>
            <a:r>
              <a:rPr lang="en-US" sz="1500" dirty="0"/>
              <a:t> </a:t>
            </a:r>
            <a:r>
              <a:rPr lang="en-US" sz="1500" dirty="0" err="1"/>
              <a:t>возвращается</a:t>
            </a:r>
            <a:r>
              <a:rPr lang="en-US" sz="1500" dirty="0"/>
              <a:t>, </a:t>
            </a:r>
            <a:r>
              <a:rPr lang="en-US" sz="1500" dirty="0" err="1"/>
              <a:t>когда</a:t>
            </a:r>
            <a:r>
              <a:rPr lang="en-US" sz="1500" dirty="0"/>
              <a:t> </a:t>
            </a:r>
            <a:r>
              <a:rPr lang="en-US" sz="1500" dirty="0" err="1"/>
              <a:t>ядро</a:t>
            </a:r>
            <a:r>
              <a:rPr lang="en-US" sz="1500" dirty="0"/>
              <a:t> </a:t>
            </a:r>
            <a:r>
              <a:rPr lang="en-US" sz="1500" dirty="0" err="1"/>
              <a:t>завершает</a:t>
            </a:r>
            <a:r>
              <a:rPr lang="en-US" sz="1500" dirty="0"/>
              <a:t> </a:t>
            </a:r>
            <a:r>
              <a:rPr lang="en-US" sz="1500" dirty="0" err="1"/>
              <a:t>выполнение</a:t>
            </a:r>
            <a:r>
              <a:rPr lang="en-US" sz="1500" dirty="0"/>
              <a:t> и </a:t>
            </a:r>
            <a:r>
              <a:rPr lang="en-US" sz="1500" dirty="0" err="1"/>
              <a:t>данные</a:t>
            </a:r>
            <a:r>
              <a:rPr lang="en-US" sz="1500" dirty="0"/>
              <a:t> </a:t>
            </a:r>
            <a:r>
              <a:rPr lang="en-US" sz="1500" dirty="0" err="1"/>
              <a:t>синхронизируются</a:t>
            </a:r>
            <a:r>
              <a:rPr lang="en-US" sz="1500" dirty="0"/>
              <a:t> </a:t>
            </a:r>
            <a:r>
              <a:rPr lang="en-US" sz="1500" dirty="0" err="1"/>
              <a:t>обратно</a:t>
            </a:r>
            <a:r>
              <a:rPr lang="en-US" sz="1500" dirty="0"/>
              <a:t>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Grid(</a:t>
            </a:r>
            <a:r>
              <a:rPr lang="en-US" sz="1500" dirty="0" err="1"/>
              <a:t>сетка</a:t>
            </a:r>
            <a:r>
              <a:rPr lang="en-US" sz="1500" dirty="0"/>
              <a:t>) – </a:t>
            </a:r>
            <a:r>
              <a:rPr lang="en-US" sz="1500" dirty="0" err="1"/>
              <a:t>совокупность</a:t>
            </a:r>
            <a:r>
              <a:rPr lang="en-US" sz="1500" dirty="0"/>
              <a:t> </a:t>
            </a:r>
            <a:r>
              <a:rPr lang="en-US" sz="1500" dirty="0" err="1"/>
              <a:t>всех</a:t>
            </a:r>
            <a:r>
              <a:rPr lang="en-US" sz="1500" dirty="0"/>
              <a:t> </a:t>
            </a:r>
            <a:r>
              <a:rPr lang="en-US" sz="1500" dirty="0" err="1"/>
              <a:t>потоков</a:t>
            </a:r>
            <a:r>
              <a:rPr lang="en-US" sz="1500" dirty="0"/>
              <a:t>, </a:t>
            </a:r>
            <a:r>
              <a:rPr lang="en-US" sz="1500" dirty="0" err="1"/>
              <a:t>запущенных</a:t>
            </a:r>
            <a:r>
              <a:rPr lang="en-US" sz="1500" dirty="0"/>
              <a:t> в </a:t>
            </a:r>
            <a:r>
              <a:rPr lang="en-US" sz="1500" dirty="0" err="1"/>
              <a:t>рамках</a:t>
            </a:r>
            <a:r>
              <a:rPr lang="en-US" sz="1500" dirty="0"/>
              <a:t> </a:t>
            </a:r>
            <a:r>
              <a:rPr lang="en-US" sz="1500" dirty="0" err="1"/>
              <a:t>одной</a:t>
            </a:r>
            <a:r>
              <a:rPr lang="en-US" sz="1500" dirty="0"/>
              <a:t> </a:t>
            </a:r>
            <a:r>
              <a:rPr lang="en-US" sz="1500" dirty="0" err="1"/>
              <a:t>задачи</a:t>
            </a:r>
            <a:r>
              <a:rPr lang="en-US" sz="1500" dirty="0"/>
              <a:t>, </a:t>
            </a:r>
            <a:r>
              <a:rPr lang="en-US" sz="1500" dirty="0" err="1"/>
              <a:t>выполняющих</a:t>
            </a:r>
            <a:r>
              <a:rPr lang="en-US" sz="1500" dirty="0"/>
              <a:t> </a:t>
            </a:r>
            <a:r>
              <a:rPr lang="en-US" sz="1500" dirty="0" err="1"/>
              <a:t>одинаковую</a:t>
            </a:r>
            <a:r>
              <a:rPr lang="en-US" sz="1500" dirty="0"/>
              <a:t> </a:t>
            </a:r>
            <a:r>
              <a:rPr lang="en-US" sz="1500" dirty="0" err="1"/>
              <a:t>операцию</a:t>
            </a:r>
            <a:r>
              <a:rPr lang="en-US" sz="1500" dirty="0"/>
              <a:t> «</a:t>
            </a:r>
            <a:r>
              <a:rPr lang="en-US" sz="1500" dirty="0" err="1"/>
              <a:t>независимо</a:t>
            </a:r>
            <a:r>
              <a:rPr lang="en-US" sz="1500" dirty="0"/>
              <a:t>».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A805E0-9DB1-439E-95FE-93540740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013" y="6356350"/>
            <a:ext cx="7672387" cy="365125"/>
          </a:xfrm>
        </p:spPr>
        <p:txBody>
          <a:bodyPr/>
          <a:lstStyle/>
          <a:p>
            <a:r>
              <a:rPr lang="en-US" dirty="0"/>
              <a:t>http://developer.download.nvidia.com/compute/DevZone/docs/html/C/doc/CUDA_C_Programming_Guide.pdf</a:t>
            </a:r>
            <a:endParaRPr lang="ru-RU" dirty="0"/>
          </a:p>
        </p:txBody>
      </p:sp>
      <p:sp>
        <p:nvSpPr>
          <p:cNvPr id="21" name="Нижний колонтитул 7">
            <a:extLst>
              <a:ext uri="{FF2B5EF4-FFF2-40B4-BE49-F238E27FC236}">
                <a16:creationId xmlns:a16="http://schemas.microsoft.com/office/drawing/2014/main" id="{A678A520-D4BF-4B0C-849C-CD28ADF40CEA}"/>
              </a:ext>
            </a:extLst>
          </p:cNvPr>
          <p:cNvSpPr txBox="1">
            <a:spLocks/>
          </p:cNvSpPr>
          <p:nvPr/>
        </p:nvSpPr>
        <p:spPr>
          <a:xfrm>
            <a:off x="10963921" y="6356350"/>
            <a:ext cx="597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19440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2112D-A933-4109-B70B-FD9BB723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US" sz="4400" dirty="0">
                <a:solidFill>
                  <a:srgbClr val="FF3399"/>
                </a:solidFill>
              </a:rPr>
              <a:t>@cuda.jit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823816-9774-4F75-A9C9-7B841589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14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189BE-E5D1-4272-B972-B5A239A8E4BD}"/>
              </a:ext>
            </a:extLst>
          </p:cNvPr>
          <p:cNvSpPr txBox="1"/>
          <p:nvPr/>
        </p:nvSpPr>
        <p:spPr>
          <a:xfrm>
            <a:off x="452761" y="1349406"/>
            <a:ext cx="113456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1-d array:</a:t>
            </a:r>
          </a:p>
          <a:p>
            <a:r>
              <a:rPr lang="ru-RU" altLang="ru-RU" dirty="0" err="1"/>
              <a:t>threadsperblock</a:t>
            </a:r>
            <a:r>
              <a:rPr lang="ru-RU" altLang="ru-RU" dirty="0"/>
              <a:t> = 256</a:t>
            </a:r>
            <a:endParaRPr lang="en-US" altLang="ru-RU" dirty="0"/>
          </a:p>
          <a:p>
            <a:r>
              <a:rPr lang="ru-RU" altLang="ru-RU" dirty="0" err="1"/>
              <a:t>blockspergrid</a:t>
            </a:r>
            <a:r>
              <a:rPr lang="ru-RU" altLang="ru-RU" dirty="0"/>
              <a:t> = </a:t>
            </a:r>
            <a:r>
              <a:rPr lang="ru-RU" altLang="ru-RU" dirty="0" err="1"/>
              <a:t>math.ceil</a:t>
            </a:r>
            <a:r>
              <a:rPr lang="ru-RU" altLang="ru-RU" dirty="0"/>
              <a:t>(</a:t>
            </a:r>
            <a:r>
              <a:rPr lang="ru-RU" altLang="ru-RU" dirty="0" err="1"/>
              <a:t>data.shape</a:t>
            </a:r>
            <a:r>
              <a:rPr lang="ru-RU" altLang="ru-RU" dirty="0"/>
              <a:t>[0] / </a:t>
            </a:r>
            <a:r>
              <a:rPr lang="ru-RU" altLang="ru-RU" dirty="0" err="1"/>
              <a:t>threadsperblock</a:t>
            </a:r>
            <a:r>
              <a:rPr lang="ru-RU" altLang="ru-RU" dirty="0"/>
              <a:t>) </a:t>
            </a:r>
            <a:endParaRPr lang="en-US" altLang="ru-RU" dirty="0"/>
          </a:p>
          <a:p>
            <a:r>
              <a:rPr lang="ru-RU" altLang="ru-RU" dirty="0" err="1"/>
              <a:t>my_kernel</a:t>
            </a:r>
            <a:r>
              <a:rPr lang="ru-RU" altLang="ru-RU" dirty="0"/>
              <a:t>[</a:t>
            </a:r>
            <a:r>
              <a:rPr lang="ru-RU" altLang="ru-RU" dirty="0" err="1"/>
              <a:t>blockspergrid</a:t>
            </a:r>
            <a:r>
              <a:rPr lang="ru-RU" altLang="ru-RU" dirty="0"/>
              <a:t>, </a:t>
            </a:r>
            <a:r>
              <a:rPr lang="ru-RU" altLang="ru-RU" dirty="0" err="1"/>
              <a:t>threadsperblock</a:t>
            </a:r>
            <a:r>
              <a:rPr lang="ru-RU" altLang="ru-RU" dirty="0"/>
              <a:t>](</a:t>
            </a:r>
            <a:r>
              <a:rPr lang="en-US" altLang="ru-RU" dirty="0"/>
              <a:t>*</a:t>
            </a:r>
            <a:r>
              <a:rPr lang="en-US" altLang="ru-RU" dirty="0" err="1"/>
              <a:t>args</a:t>
            </a:r>
            <a:r>
              <a:rPr lang="ru-RU" altLang="ru-RU" dirty="0"/>
              <a:t>) </a:t>
            </a:r>
            <a:endParaRPr lang="en-US" altLang="ru-RU" dirty="0"/>
          </a:p>
          <a:p>
            <a:endParaRPr lang="en-US" dirty="0"/>
          </a:p>
          <a:p>
            <a:r>
              <a:rPr lang="en-US" b="1" dirty="0"/>
              <a:t>2-d array:</a:t>
            </a:r>
          </a:p>
          <a:p>
            <a:r>
              <a:rPr lang="en-US" dirty="0" err="1"/>
              <a:t>threadsperblock</a:t>
            </a:r>
            <a:r>
              <a:rPr lang="en-US" dirty="0"/>
              <a:t> = (16, 16)</a:t>
            </a:r>
          </a:p>
          <a:p>
            <a:r>
              <a:rPr lang="en-US" dirty="0" err="1"/>
              <a:t>blockspergrid_x</a:t>
            </a:r>
            <a:r>
              <a:rPr lang="en-US" dirty="0"/>
              <a:t> = int(</a:t>
            </a:r>
            <a:r>
              <a:rPr lang="en-US" dirty="0" err="1"/>
              <a:t>math.ceil</a:t>
            </a:r>
            <a:r>
              <a:rPr lang="en-US" dirty="0"/>
              <a:t>(</a:t>
            </a:r>
            <a:r>
              <a:rPr lang="en-US" dirty="0" err="1"/>
              <a:t>x.shape</a:t>
            </a:r>
            <a:r>
              <a:rPr lang="en-US" dirty="0"/>
              <a:t>[0] / </a:t>
            </a:r>
            <a:r>
              <a:rPr lang="en-US" dirty="0" err="1"/>
              <a:t>threadsperblock</a:t>
            </a:r>
            <a:r>
              <a:rPr lang="en-US" dirty="0"/>
              <a:t>[0]))</a:t>
            </a:r>
          </a:p>
          <a:p>
            <a:r>
              <a:rPr lang="en-US" dirty="0" err="1"/>
              <a:t>blockspergrid_y</a:t>
            </a:r>
            <a:r>
              <a:rPr lang="en-US" dirty="0"/>
              <a:t> = int(</a:t>
            </a:r>
            <a:r>
              <a:rPr lang="en-US" dirty="0" err="1"/>
              <a:t>math.ceil</a:t>
            </a:r>
            <a:r>
              <a:rPr lang="en-US" dirty="0"/>
              <a:t>(</a:t>
            </a:r>
            <a:r>
              <a:rPr lang="en-US" dirty="0" err="1"/>
              <a:t>y.shape</a:t>
            </a:r>
            <a:r>
              <a:rPr lang="en-US" dirty="0"/>
              <a:t>[1] / </a:t>
            </a:r>
            <a:r>
              <a:rPr lang="en-US" dirty="0" err="1"/>
              <a:t>threadsperblock</a:t>
            </a:r>
            <a:r>
              <a:rPr lang="en-US" dirty="0"/>
              <a:t>[1]))</a:t>
            </a:r>
          </a:p>
          <a:p>
            <a:r>
              <a:rPr lang="en-US" dirty="0" err="1"/>
              <a:t>blockspergrid</a:t>
            </a:r>
            <a:r>
              <a:rPr lang="en-US" dirty="0"/>
              <a:t> = (</a:t>
            </a:r>
            <a:r>
              <a:rPr lang="en-US" dirty="0" err="1"/>
              <a:t>blockspergrid_x</a:t>
            </a:r>
            <a:r>
              <a:rPr lang="en-US" dirty="0"/>
              <a:t>, </a:t>
            </a:r>
            <a:r>
              <a:rPr lang="en-US" dirty="0" err="1"/>
              <a:t>blockspergrid_y</a:t>
            </a:r>
            <a:r>
              <a:rPr lang="en-US" dirty="0"/>
              <a:t>)</a:t>
            </a:r>
          </a:p>
          <a:p>
            <a:r>
              <a:rPr lang="ru-RU" altLang="ru-RU" dirty="0" err="1"/>
              <a:t>my_kernel</a:t>
            </a:r>
            <a:r>
              <a:rPr lang="ru-RU" altLang="ru-RU" dirty="0"/>
              <a:t>[</a:t>
            </a:r>
            <a:r>
              <a:rPr lang="ru-RU" altLang="ru-RU" dirty="0" err="1"/>
              <a:t>blockspergrid</a:t>
            </a:r>
            <a:r>
              <a:rPr lang="ru-RU" altLang="ru-RU" dirty="0"/>
              <a:t>, </a:t>
            </a:r>
            <a:r>
              <a:rPr lang="ru-RU" altLang="ru-RU" dirty="0" err="1"/>
              <a:t>threadsperblock</a:t>
            </a:r>
            <a:r>
              <a:rPr lang="ru-RU" altLang="ru-RU" dirty="0"/>
              <a:t>](</a:t>
            </a:r>
            <a:r>
              <a:rPr lang="en-US" altLang="ru-RU" dirty="0"/>
              <a:t>*</a:t>
            </a:r>
            <a:r>
              <a:rPr lang="en-US" altLang="ru-RU" dirty="0" err="1"/>
              <a:t>args</a:t>
            </a:r>
            <a:r>
              <a:rPr lang="ru-RU" altLang="ru-RU" dirty="0"/>
              <a:t>) </a:t>
            </a:r>
            <a:endParaRPr lang="en-US" altLang="ru-RU" dirty="0"/>
          </a:p>
          <a:p>
            <a:endParaRPr lang="en-US" dirty="0"/>
          </a:p>
          <a:p>
            <a:r>
              <a:rPr lang="ru-RU" dirty="0"/>
              <a:t>Помимо переменных функции также необходимо передать массив, в который будет записан ответ.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07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DFE61-01EE-445C-8B94-B0D67A25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C5F1BB-0826-498F-8366-1E458B79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15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DCEDC-504B-43BF-A4A5-F6CDD2239642}"/>
              </a:ext>
            </a:extLst>
          </p:cNvPr>
          <p:cNvSpPr txBox="1"/>
          <p:nvPr/>
        </p:nvSpPr>
        <p:spPr>
          <a:xfrm>
            <a:off x="585926" y="1690688"/>
            <a:ext cx="51934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Плюсы:</a:t>
            </a:r>
          </a:p>
          <a:p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Хорошо оптимизирует </a:t>
            </a:r>
            <a:r>
              <a:rPr lang="en-US" dirty="0"/>
              <a:t>CPU </a:t>
            </a:r>
            <a:r>
              <a:rPr lang="ru-RU" dirty="0"/>
              <a:t>код</a:t>
            </a:r>
            <a:r>
              <a:rPr lang="en-US" dirty="0"/>
              <a:t>, </a:t>
            </a:r>
            <a:r>
              <a:rPr lang="ru-RU" dirty="0"/>
              <a:t>отлично оптимизирует циклы</a:t>
            </a:r>
          </a:p>
          <a:p>
            <a:pPr marL="342900" indent="-342900">
              <a:buAutoNum type="arabicParenR"/>
            </a:pPr>
            <a:r>
              <a:rPr lang="ru-RU" dirty="0"/>
              <a:t>Легко применять</a:t>
            </a:r>
          </a:p>
          <a:p>
            <a:pPr marL="342900" indent="-342900">
              <a:buAutoNum type="arabicParenR"/>
            </a:pPr>
            <a:r>
              <a:rPr lang="ru-RU" dirty="0"/>
              <a:t>Позволяет производить вычисления на </a:t>
            </a:r>
            <a:r>
              <a:rPr lang="en-US" dirty="0"/>
              <a:t>GPU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Поддерживает и хорошо оптимизирует многие функции библиотеки </a:t>
            </a:r>
            <a:r>
              <a:rPr lang="en-US" dirty="0" err="1"/>
              <a:t>Numpy</a:t>
            </a:r>
            <a:r>
              <a:rPr lang="ru-RU" dirty="0"/>
              <a:t>, в том числе легко распараллеливает код, если это возможно</a:t>
            </a:r>
            <a:endParaRPr lang="en-US" dirty="0"/>
          </a:p>
          <a:p>
            <a:pPr marL="342900" indent="-342900">
              <a:buAutoNum type="arabicParenR"/>
            </a:pPr>
            <a:r>
              <a:rPr lang="ru-RU" dirty="0"/>
              <a:t>Вроде как есть </a:t>
            </a:r>
            <a:r>
              <a:rPr lang="en-US" dirty="0"/>
              <a:t>@roc.jit </a:t>
            </a:r>
            <a:r>
              <a:rPr lang="ru-RU" dirty="0"/>
              <a:t>для </a:t>
            </a:r>
            <a:r>
              <a:rPr lang="en-US" dirty="0"/>
              <a:t>AMD</a:t>
            </a:r>
            <a:r>
              <a:rPr lang="ru-RU" dirty="0"/>
              <a:t> видеокарт</a:t>
            </a:r>
          </a:p>
          <a:p>
            <a:pPr marL="342900" indent="-342900">
              <a:buAutoNum type="arabicParenR"/>
            </a:pPr>
            <a:r>
              <a:rPr lang="ru-RU" dirty="0"/>
              <a:t>Больше данных – больше скорость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BA866-AA0A-481C-9D15-5AD60FA7038F}"/>
              </a:ext>
            </a:extLst>
          </p:cNvPr>
          <p:cNvSpPr txBox="1"/>
          <p:nvPr/>
        </p:nvSpPr>
        <p:spPr>
          <a:xfrm>
            <a:off x="5969863" y="1690688"/>
            <a:ext cx="51934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Минусы:</a:t>
            </a:r>
          </a:p>
          <a:p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Не любит наш любимый </a:t>
            </a:r>
            <a:r>
              <a:rPr lang="en-US" dirty="0"/>
              <a:t>list, </a:t>
            </a:r>
            <a:r>
              <a:rPr lang="ru-RU" dirty="0"/>
              <a:t>ругается, если в нем объекты разных типов</a:t>
            </a:r>
          </a:p>
          <a:p>
            <a:pPr marL="342900" indent="-342900">
              <a:buAutoNum type="arabicParenR"/>
            </a:pPr>
            <a:r>
              <a:rPr lang="ru-RU" dirty="0"/>
              <a:t>Поддерживает только часть объектов и функций </a:t>
            </a:r>
            <a:r>
              <a:rPr lang="en-US" dirty="0"/>
              <a:t>Python</a:t>
            </a:r>
            <a:r>
              <a:rPr lang="ru-RU" dirty="0"/>
              <a:t>, что-то отдельно реализовано в </a:t>
            </a:r>
            <a:r>
              <a:rPr lang="en-US" dirty="0" err="1"/>
              <a:t>numba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Написание функций на </a:t>
            </a:r>
            <a:r>
              <a:rPr lang="en-US" dirty="0"/>
              <a:t>GPU </a:t>
            </a:r>
            <a:r>
              <a:rPr lang="ru-RU" dirty="0"/>
              <a:t>сильно отличается от </a:t>
            </a:r>
            <a:r>
              <a:rPr lang="en-US" dirty="0"/>
              <a:t>CPU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При первом вызове функции происходит компиляция, что замедляет код =</a:t>
            </a:r>
            <a:r>
              <a:rPr lang="en-US" dirty="0"/>
              <a:t>&gt;</a:t>
            </a:r>
            <a:r>
              <a:rPr lang="ru-RU" dirty="0"/>
              <a:t> «подогреваем кэш» и вводим строгую типизацию</a:t>
            </a:r>
          </a:p>
          <a:p>
            <a:pPr marL="342900" indent="-342900">
              <a:buAutoNum type="arabicParenR"/>
            </a:pPr>
            <a:r>
              <a:rPr lang="ru-RU" dirty="0"/>
              <a:t>Делать </a:t>
            </a:r>
            <a:r>
              <a:rPr lang="en-US" dirty="0"/>
              <a:t>return </a:t>
            </a:r>
            <a:r>
              <a:rPr lang="ru-RU" dirty="0"/>
              <a:t>внутри цикла не стоит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ABF20-3300-4F7A-AE4D-A9E1DF8212ED}"/>
              </a:ext>
            </a:extLst>
          </p:cNvPr>
          <p:cNvSpPr txBox="1"/>
          <p:nvPr/>
        </p:nvSpPr>
        <p:spPr>
          <a:xfrm>
            <a:off x="490676" y="5846544"/>
            <a:ext cx="1057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P.S. </a:t>
            </a:r>
            <a:r>
              <a:rPr lang="ru-RU" dirty="0"/>
              <a:t>Разогнанная функция может быть вызвана внутри обычной функции, но внутри разогнанной могут быть только также разогнанные функции. </a:t>
            </a:r>
          </a:p>
        </p:txBody>
      </p:sp>
    </p:spTree>
    <p:extLst>
      <p:ext uri="{BB962C8B-B14F-4D97-AF65-F5344CB8AC3E}">
        <p14:creationId xmlns:p14="http://schemas.microsoft.com/office/powerpoint/2010/main" val="1321231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99579-5503-4ED7-969C-6BF91962A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О чем не поговорили?</a:t>
            </a: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0D6326A-4474-4C42-81FB-5964681693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8" r="1" b="10731"/>
          <a:stretch/>
        </p:blipFill>
        <p:spPr bwMode="auto"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C3ABE3-A91A-4333-AED6-2E78FB69E66E}"/>
              </a:ext>
            </a:extLst>
          </p:cNvPr>
          <p:cNvSpPr txBox="1"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Поддержка классов в Numba @jitclass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@generated_jit если нужна функция, поведение которой зависит от типа входной переменной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@cfunc, @overload, @stencil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AMD видеокарты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AOT компиляция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CEC857-66BD-4E7A-89CA-EFF54583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E8935CE-CB83-4F39-9776-BA1CEE03E07C}" type="slidenum">
              <a:rPr lang="en-US" sz="1100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16</a:t>
            </a:fld>
            <a:endParaRPr lang="en-US" sz="1100">
              <a:solidFill>
                <a:srgbClr val="898989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6660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9DE3C-CAB1-4D90-8870-EEE5916F5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1264" y="353057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Python </a:t>
            </a:r>
            <a:r>
              <a:rPr lang="ru-RU" sz="4400" dirty="0">
                <a:solidFill>
                  <a:srgbClr val="000000"/>
                </a:solidFill>
              </a:rPr>
              <a:t>никуда не торопится</a:t>
            </a: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35D131-EDAB-423C-9B77-DA2826C6E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5" r="20740" b="1"/>
          <a:stretch/>
        </p:blipFill>
        <p:spPr bwMode="auto"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21E444-7130-4F22-A5E8-B2F5746F302D}"/>
              </a:ext>
            </a:extLst>
          </p:cNvPr>
          <p:cNvSpPr txBox="1"/>
          <p:nvPr/>
        </p:nvSpPr>
        <p:spPr>
          <a:xfrm>
            <a:off x="6649375" y="1899821"/>
            <a:ext cx="48059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Интерпретируемый, а не компилируемый язык</a:t>
            </a:r>
            <a:endParaRPr lang="en-US" dirty="0"/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Динамическая типизация</a:t>
            </a:r>
            <a:r>
              <a:rPr lang="en-US" dirty="0"/>
              <a:t> (</a:t>
            </a:r>
            <a:r>
              <a:rPr lang="ru-RU" dirty="0"/>
              <a:t>очень удобно и универсально, но это сложно оптимизировать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en-US" dirty="0"/>
              <a:t>GIL (Global Interpreter Lock)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16017A-AD39-4222-8D28-3C905BDC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9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72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19F16-37FB-49EF-BCA6-8A2BA247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CPython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что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не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так</a:t>
            </a:r>
            <a:r>
              <a:rPr lang="en-US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77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7C97FB2-E74B-4831-9CE4-F8D02AD033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" r="2940" b="-3"/>
          <a:stretch/>
        </p:blipFill>
        <p:spPr bwMode="auto"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57AEE0-DBC0-4A94-AC1E-BA05DF540F6E}"/>
              </a:ext>
            </a:extLst>
          </p:cNvPr>
          <p:cNvSpPr txBox="1"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rgbClr val="000000"/>
                </a:solidFill>
              </a:rPr>
              <a:t>CPython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выполняет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байт-код</a:t>
            </a:r>
            <a:r>
              <a:rPr lang="en-US" sz="1900" dirty="0">
                <a:solidFill>
                  <a:srgbClr val="000000"/>
                </a:solidFill>
              </a:rPr>
              <a:t>, а </a:t>
            </a:r>
            <a:r>
              <a:rPr lang="en-US" sz="1900" dirty="0" err="1">
                <a:solidFill>
                  <a:srgbClr val="000000"/>
                </a:solidFill>
              </a:rPr>
              <a:t>как</a:t>
            </a:r>
            <a:r>
              <a:rPr lang="en-US" sz="1900" dirty="0">
                <a:solidFill>
                  <a:srgbClr val="000000"/>
                </a:solidFill>
              </a:rPr>
              <a:t> в </a:t>
            </a:r>
            <a:r>
              <a:rPr lang="en-US" sz="1900" dirty="0" err="1">
                <a:solidFill>
                  <a:srgbClr val="000000"/>
                </a:solidFill>
              </a:rPr>
              <a:t>других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языках</a:t>
            </a:r>
            <a:r>
              <a:rPr lang="en-US" sz="1900" dirty="0">
                <a:solidFill>
                  <a:srgbClr val="000000"/>
                </a:solidFill>
              </a:rPr>
              <a:t>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</a:rPr>
              <a:t>Java </a:t>
            </a:r>
            <a:r>
              <a:rPr lang="en-US" sz="1900" dirty="0" err="1">
                <a:solidFill>
                  <a:srgbClr val="000000"/>
                </a:solidFill>
              </a:rPr>
              <a:t>компилирует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свою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программу</a:t>
            </a:r>
            <a:r>
              <a:rPr lang="en-US" sz="1900" dirty="0">
                <a:solidFill>
                  <a:srgbClr val="000000"/>
                </a:solidFill>
              </a:rPr>
              <a:t> в «</a:t>
            </a:r>
            <a:r>
              <a:rPr lang="en-US" sz="1900" dirty="0" err="1">
                <a:solidFill>
                  <a:srgbClr val="000000"/>
                </a:solidFill>
              </a:rPr>
              <a:t>промежуточный</a:t>
            </a:r>
            <a:r>
              <a:rPr lang="en-US" sz="1900" dirty="0">
                <a:solidFill>
                  <a:srgbClr val="000000"/>
                </a:solidFill>
              </a:rPr>
              <a:t>» </a:t>
            </a:r>
            <a:r>
              <a:rPr lang="en-US" sz="1900" dirty="0" err="1">
                <a:solidFill>
                  <a:srgbClr val="000000"/>
                </a:solidFill>
              </a:rPr>
              <a:t>язык</a:t>
            </a:r>
            <a:r>
              <a:rPr lang="en-US" sz="1900" dirty="0">
                <a:solidFill>
                  <a:srgbClr val="000000"/>
                </a:solidFill>
              </a:rPr>
              <a:t>, </a:t>
            </a:r>
            <a:r>
              <a:rPr lang="en-US" sz="1900" dirty="0" err="1">
                <a:solidFill>
                  <a:srgbClr val="000000"/>
                </a:solidFill>
              </a:rPr>
              <a:t>виртуальная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машина</a:t>
            </a:r>
            <a:r>
              <a:rPr lang="en-US" sz="1900" dirty="0">
                <a:solidFill>
                  <a:srgbClr val="000000"/>
                </a:solidFill>
              </a:rPr>
              <a:t> Java </a:t>
            </a:r>
            <a:r>
              <a:rPr lang="en-US" sz="1900" dirty="0" err="1">
                <a:solidFill>
                  <a:srgbClr val="000000"/>
                </a:solidFill>
              </a:rPr>
              <a:t>читает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байт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код</a:t>
            </a:r>
            <a:r>
              <a:rPr lang="en-US" sz="1900" dirty="0">
                <a:solidFill>
                  <a:srgbClr val="000000"/>
                </a:solidFill>
              </a:rPr>
              <a:t> и </a:t>
            </a:r>
            <a:r>
              <a:rPr lang="en-US" sz="1900" dirty="0" err="1">
                <a:solidFill>
                  <a:srgbClr val="000000"/>
                </a:solidFill>
              </a:rPr>
              <a:t>выполняет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его</a:t>
            </a:r>
            <a:r>
              <a:rPr lang="en-US" sz="1900" dirty="0">
                <a:solidFill>
                  <a:srgbClr val="000000"/>
                </a:solidFill>
              </a:rPr>
              <a:t> JIT-</a:t>
            </a:r>
            <a:r>
              <a:rPr lang="en-US" sz="1900" dirty="0" err="1">
                <a:solidFill>
                  <a:srgbClr val="000000"/>
                </a:solidFill>
              </a:rPr>
              <a:t>компиляцию</a:t>
            </a:r>
            <a:r>
              <a:rPr lang="en-US" sz="1900" dirty="0">
                <a:solidFill>
                  <a:srgbClr val="000000"/>
                </a:solidFill>
              </a:rPr>
              <a:t> в </a:t>
            </a:r>
            <a:r>
              <a:rPr lang="en-US" sz="1900" dirty="0" err="1">
                <a:solidFill>
                  <a:srgbClr val="000000"/>
                </a:solidFill>
              </a:rPr>
              <a:t>машинный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код</a:t>
            </a:r>
            <a:r>
              <a:rPr lang="en-US" sz="1900" dirty="0">
                <a:solidFill>
                  <a:srgbClr val="000000"/>
                </a:solidFill>
              </a:rPr>
              <a:t>. </a:t>
            </a:r>
            <a:r>
              <a:rPr lang="en-US" sz="1900" dirty="0" err="1">
                <a:solidFill>
                  <a:srgbClr val="000000"/>
                </a:solidFill>
              </a:rPr>
              <a:t>Такой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же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подход</a:t>
            </a:r>
            <a:r>
              <a:rPr lang="en-US" sz="1900" dirty="0">
                <a:solidFill>
                  <a:srgbClr val="000000"/>
                </a:solidFill>
              </a:rPr>
              <a:t> и у C#.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</a:rPr>
              <a:t>«</a:t>
            </a:r>
            <a:r>
              <a:rPr lang="en-US" sz="1900" dirty="0" err="1">
                <a:solidFill>
                  <a:srgbClr val="000000"/>
                </a:solidFill>
              </a:rPr>
              <a:t>Промежуточные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языки</a:t>
            </a:r>
            <a:r>
              <a:rPr lang="en-US" sz="1900" dirty="0">
                <a:solidFill>
                  <a:srgbClr val="000000"/>
                </a:solidFill>
              </a:rPr>
              <a:t>», </a:t>
            </a:r>
            <a:r>
              <a:rPr lang="en-US" sz="1900" dirty="0" err="1">
                <a:solidFill>
                  <a:srgbClr val="000000"/>
                </a:solidFill>
              </a:rPr>
              <a:t>виртуальные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машины</a:t>
            </a:r>
            <a:r>
              <a:rPr lang="en-US" sz="1900" dirty="0">
                <a:solidFill>
                  <a:srgbClr val="000000"/>
                </a:solidFill>
              </a:rPr>
              <a:t>, </a:t>
            </a:r>
            <a:r>
              <a:rPr lang="en-US" sz="1900" dirty="0" err="1">
                <a:solidFill>
                  <a:srgbClr val="000000"/>
                </a:solidFill>
              </a:rPr>
              <a:t>машинный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код</a:t>
            </a:r>
            <a:r>
              <a:rPr lang="en-US" sz="1900" dirty="0">
                <a:solidFill>
                  <a:srgbClr val="000000"/>
                </a:solidFill>
              </a:rPr>
              <a:t>…</a:t>
            </a:r>
            <a:r>
              <a:rPr lang="en-US" sz="1900" dirty="0" err="1">
                <a:solidFill>
                  <a:srgbClr val="000000"/>
                </a:solidFill>
              </a:rPr>
              <a:t>почему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это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быстрее</a:t>
            </a:r>
            <a:r>
              <a:rPr lang="en-US" sz="19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8607D4-FF1C-4B04-BF9E-F83BFBCB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E8935CE-CB83-4F39-9776-BA1CEE03E07C}" type="slidenum">
              <a:rPr lang="en-US" sz="1100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sz="1100">
              <a:solidFill>
                <a:srgbClr val="898989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7111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2606D-5AAF-4D33-B2E1-3C962573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магия </a:t>
            </a:r>
            <a:r>
              <a:rPr lang="en-US" dirty="0"/>
              <a:t>JIT</a:t>
            </a:r>
            <a:r>
              <a:rPr lang="ru-RU" dirty="0"/>
              <a:t>-компиляции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01C144-EFF9-4EEE-A31D-8578070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126B4-6CB2-47D6-936A-367B8B463D30}"/>
              </a:ext>
            </a:extLst>
          </p:cNvPr>
          <p:cNvSpPr txBox="1"/>
          <p:nvPr/>
        </p:nvSpPr>
        <p:spPr>
          <a:xfrm>
            <a:off x="428625" y="1609725"/>
            <a:ext cx="113347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JIT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-компилятор требует наличия промежуточного языка, чтобы была возможность разбивать код на фрагменты.</a:t>
            </a:r>
          </a:p>
          <a:p>
            <a:r>
              <a:rPr lang="ru-RU" dirty="0">
                <a:solidFill>
                  <a:srgbClr val="222222"/>
                </a:solidFill>
                <a:latin typeface="-apple-system"/>
              </a:rPr>
              <a:t>Сам компилятор ничего не ускоряет, но позволяет проанализировать код и оптимизировать его участки.</a:t>
            </a:r>
            <a:endParaRPr lang="en-US" dirty="0">
              <a:solidFill>
                <a:srgbClr val="222222"/>
              </a:solidFill>
              <a:latin typeface="-apple-system"/>
            </a:endParaRPr>
          </a:p>
          <a:p>
            <a:endParaRPr lang="en-US" dirty="0">
              <a:solidFill>
                <a:srgbClr val="222222"/>
              </a:solidFill>
              <a:latin typeface="-apple-system"/>
            </a:endParaRPr>
          </a:p>
          <a:p>
            <a:r>
              <a:rPr lang="en-US" dirty="0">
                <a:solidFill>
                  <a:srgbClr val="222222"/>
                </a:solidFill>
                <a:latin typeface="-apple-system"/>
              </a:rPr>
              <a:t>JIT – Just-in-time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компиляция в момент исполнения в отличии от </a:t>
            </a:r>
            <a:r>
              <a:rPr lang="en-US" dirty="0">
                <a:solidFill>
                  <a:srgbClr val="222222"/>
                </a:solidFill>
                <a:latin typeface="-apple-system"/>
              </a:rPr>
              <a:t>AOT(Ahead-of-time).</a:t>
            </a:r>
            <a:endParaRPr lang="ru-RU" dirty="0">
              <a:solidFill>
                <a:srgbClr val="222222"/>
              </a:solidFill>
              <a:latin typeface="-apple-system"/>
            </a:endParaRPr>
          </a:p>
          <a:p>
            <a:endParaRPr lang="ru-RU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ru-RU" dirty="0">
                <a:solidFill>
                  <a:srgbClr val="222222"/>
                </a:solidFill>
                <a:latin typeface="-apple-system"/>
              </a:rPr>
              <a:t>Если какие-то операции часто выполняются, их надо оптимизировать!</a:t>
            </a:r>
          </a:p>
          <a:p>
            <a:endParaRPr lang="ru-RU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222222"/>
                </a:solidFill>
                <a:latin typeface="-apple-system"/>
              </a:rPr>
              <a:t>JIT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-компилятор кстати есть в интерпретаторе </a:t>
            </a:r>
            <a:r>
              <a:rPr lang="en-US" dirty="0" err="1">
                <a:solidFill>
                  <a:srgbClr val="222222"/>
                </a:solidFill>
                <a:latin typeface="-apple-system"/>
              </a:rPr>
              <a:t>PyPy</a:t>
            </a:r>
            <a:r>
              <a:rPr lang="en-US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ru-RU" b="1" i="0" dirty="0">
                <a:solidFill>
                  <a:srgbClr val="222222"/>
                </a:solidFill>
                <a:effectLst/>
                <a:latin typeface="-apple-system"/>
              </a:rPr>
              <a:t>Недостатки:</a:t>
            </a:r>
          </a:p>
          <a:p>
            <a:endParaRPr lang="ru-RU" b="1" dirty="0">
              <a:solidFill>
                <a:srgbClr val="22222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-apple-system"/>
              </a:rPr>
              <a:t>Долго запускается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-apple-system"/>
              </a:rPr>
              <a:t>Нужен «промежуточный язык»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-apple-system"/>
              </a:rPr>
              <a:t>При строгой типизации работает быстрее за счет больших «предположений о программе» (спорный недостаток =) )</a:t>
            </a:r>
            <a:endParaRPr lang="ru-RU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7158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3BC85-E9FB-42AE-8701-643040F8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596625"/>
            <a:ext cx="4805996" cy="7732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Numba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5B4220-D46E-4A1E-807F-7E96C9FE7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0" r="25909" b="1"/>
          <a:stretch/>
        </p:blipFill>
        <p:spPr bwMode="auto"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77306E-C8C0-428E-B7D9-9471CE5E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E8935CE-CB83-4F39-9776-BA1CEE03E07C}" type="slidenum">
              <a:rPr lang="en-US" sz="1100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sz="110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F2C41-453C-41D4-A0E4-432863C82BAF}"/>
              </a:ext>
            </a:extLst>
          </p:cNvPr>
          <p:cNvSpPr txBox="1"/>
          <p:nvPr/>
        </p:nvSpPr>
        <p:spPr>
          <a:xfrm>
            <a:off x="6477000" y="1466850"/>
            <a:ext cx="49196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для оптимизации </a:t>
            </a:r>
            <a:r>
              <a:rPr lang="en-US" dirty="0" err="1"/>
              <a:t>cpu</a:t>
            </a:r>
            <a:r>
              <a:rPr lang="en-US" dirty="0"/>
              <a:t> bound </a:t>
            </a:r>
            <a:r>
              <a:rPr lang="ru-RU" dirty="0"/>
              <a:t>задач. В отличии от </a:t>
            </a:r>
            <a:r>
              <a:rPr lang="en-US" dirty="0" err="1"/>
              <a:t>PyPy</a:t>
            </a:r>
            <a:r>
              <a:rPr lang="en-US" dirty="0"/>
              <a:t> </a:t>
            </a:r>
            <a:r>
              <a:rPr lang="ru-RU" dirty="0"/>
              <a:t>не ставят задачей поддержку всех типов в </a:t>
            </a:r>
            <a:r>
              <a:rPr lang="en-US" dirty="0"/>
              <a:t>Python.</a:t>
            </a:r>
            <a:r>
              <a:rPr lang="ru-RU" dirty="0"/>
              <a:t> </a:t>
            </a:r>
            <a:endParaRPr lang="en-US" dirty="0"/>
          </a:p>
          <a:p>
            <a:endParaRPr lang="en-US" dirty="0"/>
          </a:p>
          <a:p>
            <a:r>
              <a:rPr lang="ru-RU" dirty="0"/>
              <a:t>Ускоряет не всю программу, а только отдельные ее части.</a:t>
            </a:r>
          </a:p>
          <a:p>
            <a:endParaRPr lang="ru-RU" dirty="0"/>
          </a:p>
          <a:p>
            <a:r>
              <a:rPr lang="ru-RU" dirty="0"/>
              <a:t>Использует </a:t>
            </a:r>
            <a:r>
              <a:rPr lang="en-US" dirty="0"/>
              <a:t>LLVM</a:t>
            </a:r>
            <a:r>
              <a:rPr lang="ru-RU" dirty="0"/>
              <a:t>(</a:t>
            </a:r>
            <a:r>
              <a:rPr lang="en-US" dirty="0"/>
              <a:t>Low Level Virtual Machine</a:t>
            </a:r>
            <a:r>
              <a:rPr lang="ru-RU" dirty="0"/>
              <a:t>), написанный на </a:t>
            </a:r>
            <a:r>
              <a:rPr lang="en-US" dirty="0"/>
              <a:t>C++.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29E17-0489-4BB5-9078-E47D099FE098}"/>
              </a:ext>
            </a:extLst>
          </p:cNvPr>
          <p:cNvSpPr txBox="1"/>
          <p:nvPr/>
        </p:nvSpPr>
        <p:spPr>
          <a:xfrm>
            <a:off x="6477000" y="4172505"/>
            <a:ext cx="102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Python-</a:t>
            </a:r>
            <a:r>
              <a:rPr lang="ru-RU" dirty="0"/>
              <a:t>код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393C132F-1C88-4BEE-B8A8-7CC04D58EC08}"/>
              </a:ext>
            </a:extLst>
          </p:cNvPr>
          <p:cNvSpPr/>
          <p:nvPr/>
        </p:nvSpPr>
        <p:spPr>
          <a:xfrm>
            <a:off x="7400276" y="4412202"/>
            <a:ext cx="603682" cy="163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E180E-F5EB-465B-8017-977E357402ED}"/>
              </a:ext>
            </a:extLst>
          </p:cNvPr>
          <p:cNvSpPr txBox="1"/>
          <p:nvPr/>
        </p:nvSpPr>
        <p:spPr>
          <a:xfrm>
            <a:off x="8064958" y="4309219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LLVM</a:t>
            </a:r>
            <a:endParaRPr lang="ru-RU" dirty="0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AC0DF622-DC1A-4C64-9E87-F329786F85E2}"/>
              </a:ext>
            </a:extLst>
          </p:cNvPr>
          <p:cNvSpPr/>
          <p:nvPr/>
        </p:nvSpPr>
        <p:spPr>
          <a:xfrm>
            <a:off x="8784049" y="4412202"/>
            <a:ext cx="603682" cy="163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D53B9-B181-44BB-8320-9028E60B8378}"/>
              </a:ext>
            </a:extLst>
          </p:cNvPr>
          <p:cNvSpPr txBox="1"/>
          <p:nvPr/>
        </p:nvSpPr>
        <p:spPr>
          <a:xfrm>
            <a:off x="9528008" y="4113904"/>
            <a:ext cx="1867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Компиляция в машинный код, оптимизация</a:t>
            </a:r>
          </a:p>
        </p:txBody>
      </p:sp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31092CDC-00DB-4DF0-BD10-422079AFA623}"/>
              </a:ext>
            </a:extLst>
          </p:cNvPr>
          <p:cNvSpPr/>
          <p:nvPr/>
        </p:nvSpPr>
        <p:spPr>
          <a:xfrm>
            <a:off x="11177957" y="4412202"/>
            <a:ext cx="603682" cy="163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право 27">
            <a:extLst>
              <a:ext uri="{FF2B5EF4-FFF2-40B4-BE49-F238E27FC236}">
                <a16:creationId xmlns:a16="http://schemas.microsoft.com/office/drawing/2014/main" id="{643B0338-9007-4F79-AAEF-05F0A479B3BF}"/>
              </a:ext>
            </a:extLst>
          </p:cNvPr>
          <p:cNvSpPr/>
          <p:nvPr/>
        </p:nvSpPr>
        <p:spPr>
          <a:xfrm>
            <a:off x="6662698" y="5227783"/>
            <a:ext cx="603682" cy="163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97CE2C-D446-4876-BB79-A4C5F2934C31}"/>
              </a:ext>
            </a:extLst>
          </p:cNvPr>
          <p:cNvSpPr txBox="1"/>
          <p:nvPr/>
        </p:nvSpPr>
        <p:spPr>
          <a:xfrm>
            <a:off x="7455876" y="5124800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91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77D89-0E26-4502-B0E0-EEFBAEFD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Декораторы </a:t>
            </a:r>
            <a:r>
              <a:rPr lang="en-US"/>
              <a:t>Numba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586DB5-5CC3-48D1-957C-A7026279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1969E-3BA6-49F2-9E6E-53DD7C1C375A}"/>
              </a:ext>
            </a:extLst>
          </p:cNvPr>
          <p:cNvSpPr txBox="1"/>
          <p:nvPr/>
        </p:nvSpPr>
        <p:spPr>
          <a:xfrm>
            <a:off x="838200" y="2147888"/>
            <a:ext cx="10223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@jit</a:t>
            </a:r>
            <a:endParaRPr lang="en-US"/>
          </a:p>
          <a:p>
            <a:r>
              <a:rPr lang="ru-RU"/>
              <a:t>Самый базовый декоратор, который использует Numba JIT компилятор для оптимизации. Numba сама анализирует код и решает, какие его части можно оптимизировать. Внутри генерируется код, обрабатывающий все значения как объекты Python и использующий Python C API для выполнения всех операций с этими объектами. 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471964-04A5-4235-8BAA-E9C6AACED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4038283"/>
            <a:ext cx="3162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7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77D89-0E26-4502-B0E0-EEFBAEFD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Декораторы </a:t>
            </a:r>
            <a:r>
              <a:rPr lang="en-US"/>
              <a:t>Numba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586DB5-5CC3-48D1-957C-A7026279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1969E-3BA6-49F2-9E6E-53DD7C1C375A}"/>
              </a:ext>
            </a:extLst>
          </p:cNvPr>
          <p:cNvSpPr txBox="1"/>
          <p:nvPr/>
        </p:nvSpPr>
        <p:spPr>
          <a:xfrm>
            <a:off x="838200" y="1775026"/>
            <a:ext cx="102233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99"/>
                </a:solidFill>
              </a:rPr>
              <a:t>@njit </a:t>
            </a:r>
            <a:r>
              <a:rPr lang="ru-RU" dirty="0">
                <a:solidFill>
                  <a:srgbClr val="FF3399"/>
                </a:solidFill>
              </a:rPr>
              <a:t>или </a:t>
            </a:r>
            <a:r>
              <a:rPr lang="en-US" dirty="0">
                <a:solidFill>
                  <a:srgbClr val="FF3399"/>
                </a:solidFill>
              </a:rPr>
              <a:t>@jit(nopython=True)</a:t>
            </a:r>
            <a:endParaRPr lang="en-US" dirty="0"/>
          </a:p>
          <a:p>
            <a:r>
              <a:rPr lang="ru-RU" dirty="0"/>
              <a:t>Режим компиляции </a:t>
            </a:r>
            <a:r>
              <a:rPr lang="ru-RU" dirty="0" err="1"/>
              <a:t>Numba</a:t>
            </a:r>
            <a:r>
              <a:rPr lang="ru-RU" dirty="0"/>
              <a:t>, который генерирует код, не имеющий доступа к </a:t>
            </a:r>
            <a:r>
              <a:rPr lang="ru-RU" dirty="0" err="1"/>
              <a:t>Python</a:t>
            </a:r>
            <a:r>
              <a:rPr lang="ru-RU" dirty="0"/>
              <a:t> C API. Этот режим компиляции создает код с наивысшей производительностью, но может взаимодействовать только с определенными типами объектов.</a:t>
            </a:r>
            <a:r>
              <a:rPr lang="en-US" dirty="0"/>
              <a:t> </a:t>
            </a:r>
            <a:r>
              <a:rPr lang="ru-RU" dirty="0"/>
              <a:t>Особенно любит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ru-RU" dirty="0"/>
              <a:t>и хорошо его оптимизирует, распараллеливает.</a:t>
            </a:r>
          </a:p>
          <a:p>
            <a:r>
              <a:rPr lang="ru-RU" dirty="0">
                <a:hlinkClick r:id="rId2"/>
              </a:rPr>
              <a:t>http://numba.pydata.org/numba-doc/latest/reference/pysupported.html#pysupported-builtin-types</a:t>
            </a:r>
            <a:endParaRPr lang="en-US" dirty="0"/>
          </a:p>
          <a:p>
            <a:r>
              <a:rPr lang="en-US" dirty="0">
                <a:hlinkClick r:id="rId3"/>
              </a:rPr>
              <a:t>http://numba.pydata.org/numba-doc/latest/reference/numpysupported.html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Параметры:</a:t>
            </a:r>
          </a:p>
          <a:p>
            <a:r>
              <a:rPr lang="ru-RU" dirty="0" err="1"/>
              <a:t>nogil</a:t>
            </a:r>
            <a:r>
              <a:rPr lang="ru-RU" dirty="0"/>
              <a:t> - отключает GIL для </a:t>
            </a:r>
            <a:r>
              <a:rPr lang="ru-RU" dirty="0" err="1"/>
              <a:t>nopython</a:t>
            </a:r>
            <a:r>
              <a:rPr lang="ru-RU" dirty="0"/>
              <a:t> </a:t>
            </a:r>
            <a:r>
              <a:rPr lang="ru-RU" dirty="0" err="1"/>
              <a:t>mode</a:t>
            </a:r>
            <a:r>
              <a:rPr lang="ru-RU" dirty="0"/>
              <a:t> и позволяет использовать многопоточность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 err="1"/>
              <a:t>parallel</a:t>
            </a:r>
            <a:r>
              <a:rPr lang="ru-RU" dirty="0"/>
              <a:t> - позволяет автоматически распараллеливать код там, где это возможно (</a:t>
            </a:r>
            <a:r>
              <a:rPr lang="ru-RU" dirty="0">
                <a:hlinkClick r:id="rId4"/>
              </a:rPr>
              <a:t>https://numba.readthedocs.io/en/stable/user/parallel.html#numba-parallel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 err="1"/>
              <a:t>cache</a:t>
            </a:r>
            <a:r>
              <a:rPr lang="ru-RU" dirty="0"/>
              <a:t> - кеширует результат работы функции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5262BE-EA4A-47FB-84D1-799276920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452" y="5464673"/>
            <a:ext cx="31242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3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77D89-0E26-4502-B0E0-EEFBAEFD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Декораторы </a:t>
            </a:r>
            <a:r>
              <a:rPr lang="en-US"/>
              <a:t>Numba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586DB5-5CC3-48D1-957C-A7026279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35CE-CB83-4F39-9776-BA1CEE03E07C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1969E-3BA6-49F2-9E6E-53DD7C1C375A}"/>
              </a:ext>
            </a:extLst>
          </p:cNvPr>
          <p:cNvSpPr txBox="1"/>
          <p:nvPr/>
        </p:nvSpPr>
        <p:spPr>
          <a:xfrm>
            <a:off x="838200" y="1775026"/>
            <a:ext cx="102233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99"/>
                </a:solidFill>
              </a:rPr>
              <a:t>@vectorize</a:t>
            </a:r>
            <a:endParaRPr lang="en-US" dirty="0"/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Данный декоратор позволяет создавать универсальный функции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ufuncs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оперируя синтаксисом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numpy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, достигая производительности, как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ufuncs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написанных на языке C. Функция работает с данными не как с массивами, а отдельно с каждым скаляром, создавая оптимальные циклы для итерирования. Данный вариант не всегда будет быстрее, чем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njit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, но он позволяет работать с GPU. ПО умолчанию параметр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target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='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cpu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', но можно выставить '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parallel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' и '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cuda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’.</a:t>
            </a:r>
          </a:p>
          <a:p>
            <a:r>
              <a:rPr lang="ru-RU" dirty="0">
                <a:solidFill>
                  <a:srgbClr val="000000"/>
                </a:solidFill>
                <a:latin typeface="Helvetica Neue"/>
              </a:rPr>
              <a:t>Не все типы данных и библиотеки поддерживаются одновременно на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CPU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и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GPU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  <a:hlinkClick r:id="rId2"/>
              </a:rPr>
              <a:t>http://numba.pydata.org/numba-doc/latest/cuda/cudapysupported.html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D4E9F5-7A19-4173-A266-D916A8108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6349"/>
            <a:ext cx="44672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3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DDBF2-743E-4DBD-8B52-CE3724F4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err="1"/>
              <a:t>Бэнчмарк</a:t>
            </a:r>
            <a:r>
              <a:rPr lang="en-US" sz="3600" dirty="0"/>
              <a:t> </a:t>
            </a:r>
            <a:r>
              <a:rPr lang="en-US" sz="3600" dirty="0" err="1"/>
              <a:t>применения</a:t>
            </a:r>
            <a:r>
              <a:rPr lang="en-US" sz="3600" dirty="0"/>
              <a:t> </a:t>
            </a:r>
            <a:r>
              <a:rPr lang="en-US" sz="3600" dirty="0" err="1"/>
              <a:t>логистического</a:t>
            </a:r>
            <a:r>
              <a:rPr lang="en-US" sz="3600" dirty="0"/>
              <a:t> </a:t>
            </a:r>
            <a:r>
              <a:rPr lang="en-US" sz="3600" dirty="0" err="1"/>
              <a:t>преобразования</a:t>
            </a:r>
            <a:endParaRPr lang="en-US" sz="3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5F28CB-B5CE-4F15-8044-D66DCAA1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2" y="2957665"/>
            <a:ext cx="5089544" cy="33463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A01F3B-31A5-4AD8-98B0-D601FCAD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500" y="2957665"/>
            <a:ext cx="5148270" cy="3346376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65DC4B-B04D-435D-82F3-DC7AD1BC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8935CE-CB83-4F39-9776-BA1CEE03E07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262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995</Words>
  <Application>Microsoft Office PowerPoint</Application>
  <PresentationFormat>Широкоэкранный</PresentationFormat>
  <Paragraphs>132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Helvetica Neue</vt:lpstr>
      <vt:lpstr>Тема Office</vt:lpstr>
      <vt:lpstr>Оптимизация кода при помощи Numba (CPU и GPU)</vt:lpstr>
      <vt:lpstr>Python никуда не торопится</vt:lpstr>
      <vt:lpstr>CPython, что не так?</vt:lpstr>
      <vt:lpstr>В чем магия JIT-компиляции?</vt:lpstr>
      <vt:lpstr>Numba</vt:lpstr>
      <vt:lpstr>Декораторы Numba</vt:lpstr>
      <vt:lpstr>Декораторы Numba</vt:lpstr>
      <vt:lpstr>Декораторы Numba</vt:lpstr>
      <vt:lpstr>Бэнчмарк применения логистического преобразования</vt:lpstr>
      <vt:lpstr>Бэнчмарк применения логистического преобразования</vt:lpstr>
      <vt:lpstr>Декораторы Numba</vt:lpstr>
      <vt:lpstr>Декораторы Numba</vt:lpstr>
      <vt:lpstr>@cuda.jit</vt:lpstr>
      <vt:lpstr>@cuda.jit</vt:lpstr>
      <vt:lpstr>Выводы</vt:lpstr>
      <vt:lpstr>О чем не поговорили?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кода при помощи Numba (CPU и GPU)</dc:title>
  <dc:creator>Кузнецов Максим Дмитриевич</dc:creator>
  <cp:lastModifiedBy>Кузнецов Максим Дмитриевич</cp:lastModifiedBy>
  <cp:revision>5</cp:revision>
  <dcterms:created xsi:type="dcterms:W3CDTF">2020-12-06T19:57:17Z</dcterms:created>
  <dcterms:modified xsi:type="dcterms:W3CDTF">2021-07-15T13:52:32Z</dcterms:modified>
</cp:coreProperties>
</file>