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59"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A88AA-D37B-41C2-AF52-9E2B7ABAC3E2}" v="1085" dt="2023-12-15T02:16:34.406"/>
    <p1510:client id="{857DDC4D-AF57-475F-8625-FDF144811F8A}" v="46" dt="2023-12-15T11:13:17.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15.12.2023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15.12.2023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15.12.2023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15.12.2023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80882" y="909451"/>
            <a:ext cx="9144000" cy="2387600"/>
          </a:xfrm>
        </p:spPr>
        <p:txBody>
          <a:bodyPr/>
          <a:lstStyle/>
          <a:p>
            <a:r>
              <a:rPr lang="ru-RU" dirty="0">
                <a:ea typeface="Calibri Light"/>
                <a:cs typeface="Calibri Light"/>
              </a:rPr>
              <a:t>Game Down </a:t>
            </a:r>
            <a:endParaRPr lang="ru-RU" dirty="0"/>
          </a:p>
        </p:txBody>
      </p:sp>
      <p:sp>
        <p:nvSpPr>
          <p:cNvPr id="3" name="Подзаголовок 2"/>
          <p:cNvSpPr>
            <a:spLocks noGrp="1"/>
          </p:cNvSpPr>
          <p:nvPr>
            <p:ph type="subTitle" idx="1"/>
          </p:nvPr>
        </p:nvSpPr>
        <p:spPr/>
        <p:txBody>
          <a:bodyPr vert="horz" lIns="91440" tIns="45720" rIns="91440" bIns="45720" rtlCol="0" anchor="t">
            <a:normAutofit/>
          </a:bodyPr>
          <a:lstStyle/>
          <a:p>
            <a:r>
              <a:rPr lang="ru-RU" dirty="0">
                <a:ea typeface="Calibri"/>
                <a:cs typeface="Calibri"/>
              </a:rPr>
              <a:t>Game </a:t>
            </a:r>
            <a:r>
              <a:rPr lang="ru-RU" dirty="0" err="1">
                <a:ea typeface="Calibri"/>
                <a:cs typeface="Calibri"/>
              </a:rPr>
              <a:t>created</a:t>
            </a:r>
            <a:r>
              <a:rPr lang="ru-RU" dirty="0">
                <a:ea typeface="Calibri"/>
                <a:cs typeface="Calibri"/>
              </a:rPr>
              <a:t> </a:t>
            </a:r>
            <a:r>
              <a:rPr lang="ru-RU" dirty="0" err="1">
                <a:ea typeface="Calibri"/>
                <a:cs typeface="Calibri"/>
              </a:rPr>
              <a:t>and</a:t>
            </a:r>
            <a:r>
              <a:rPr lang="ru-RU" dirty="0">
                <a:ea typeface="Calibri"/>
                <a:cs typeface="Calibri"/>
              </a:rPr>
              <a:t> </a:t>
            </a:r>
            <a:r>
              <a:rPr lang="ru-RU" dirty="0" err="1">
                <a:ea typeface="Calibri"/>
                <a:cs typeface="Calibri"/>
              </a:rPr>
              <a:t>designed</a:t>
            </a:r>
            <a:r>
              <a:rPr lang="ru-RU" dirty="0">
                <a:ea typeface="Calibri"/>
                <a:cs typeface="Calibri"/>
              </a:rPr>
              <a:t> </a:t>
            </a:r>
            <a:r>
              <a:rPr lang="ru-RU" dirty="0" err="1">
                <a:ea typeface="Calibri"/>
                <a:cs typeface="Calibri"/>
              </a:rPr>
              <a:t>by</a:t>
            </a:r>
            <a:r>
              <a:rPr lang="ru-RU" dirty="0">
                <a:ea typeface="Calibri"/>
                <a:cs typeface="Calibri"/>
              </a:rPr>
              <a:t> </a:t>
            </a:r>
            <a:r>
              <a:rPr lang="ru-RU" dirty="0" err="1">
                <a:ea typeface="Calibri"/>
                <a:cs typeface="Calibri"/>
              </a:rPr>
              <a:t>Alex</a:t>
            </a:r>
            <a:r>
              <a:rPr lang="ru-RU" dirty="0">
                <a:ea typeface="Calibri"/>
                <a:cs typeface="Calibri"/>
              </a:rPr>
              <a:t> </a:t>
            </a:r>
            <a:r>
              <a:rPr lang="ru-RU" dirty="0" err="1">
                <a:ea typeface="Calibri"/>
                <a:cs typeface="Calibri"/>
              </a:rPr>
              <a:t>Kuzmichev</a:t>
            </a:r>
            <a:r>
              <a:rPr lang="ru-RU" dirty="0">
                <a:ea typeface="Calibri"/>
                <a:cs typeface="Calibri"/>
              </a:rPr>
              <a:t>, </a:t>
            </a:r>
            <a:r>
              <a:rPr lang="ru-RU" dirty="0" err="1">
                <a:ea typeface="Calibri"/>
                <a:cs typeface="Calibri"/>
              </a:rPr>
              <a:t>Artemenko</a:t>
            </a:r>
            <a:r>
              <a:rPr lang="ru-RU" dirty="0">
                <a:ea typeface="Calibri"/>
                <a:cs typeface="Calibri"/>
              </a:rPr>
              <a:t> Michael </a:t>
            </a:r>
            <a:r>
              <a:rPr lang="ru-RU" dirty="0" err="1">
                <a:ea typeface="Calibri"/>
                <a:cs typeface="Calibri"/>
              </a:rPr>
              <a:t>and</a:t>
            </a:r>
            <a:r>
              <a:rPr lang="ru-RU" dirty="0">
                <a:ea typeface="Calibri"/>
                <a:cs typeface="Calibri"/>
              </a:rPr>
              <a:t> </a:t>
            </a:r>
            <a:r>
              <a:rPr lang="ru-RU" dirty="0" err="1">
                <a:ea typeface="Calibri"/>
                <a:cs typeface="Calibri"/>
              </a:rPr>
              <a:t>Saipula</a:t>
            </a:r>
            <a:endParaRPr lang="ru-RU" dirty="0">
              <a:ea typeface="Calibri"/>
              <a:cs typeface="Calibri"/>
            </a:endParaRPr>
          </a:p>
          <a:p>
            <a:endParaRPr lang="ru-RU" dirty="0">
              <a:ea typeface="Calibri"/>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descr="Изображение выглядит как одежда, человек, в помещении&#10;&#10;Автоматически созданное описание">
            <a:extLst>
              <a:ext uri="{FF2B5EF4-FFF2-40B4-BE49-F238E27FC236}">
                <a16:creationId xmlns:a16="http://schemas.microsoft.com/office/drawing/2014/main" id="{1220CAF0-D12E-E10B-70BD-099032A9F010}"/>
              </a:ext>
            </a:extLst>
          </p:cNvPr>
          <p:cNvPicPr>
            <a:picLocks noChangeAspect="1"/>
          </p:cNvPicPr>
          <p:nvPr/>
        </p:nvPicPr>
        <p:blipFill rotWithShape="1">
          <a:blip r:embed="rId2"/>
          <a:srcRect t="5396" b="4604"/>
          <a:stretch/>
        </p:blipFill>
        <p:spPr>
          <a:xfrm>
            <a:off x="20" y="10"/>
            <a:ext cx="12191980" cy="6857990"/>
          </a:xfrm>
          <a:prstGeom prst="rect">
            <a:avLst/>
          </a:prstGeom>
        </p:spPr>
      </p:pic>
      <p:sp>
        <p:nvSpPr>
          <p:cNvPr id="2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A2839D7-D62B-BC0C-BAFF-CC55645A0EE2}"/>
              </a:ext>
            </a:extLst>
          </p:cNvPr>
          <p:cNvSpPr>
            <a:spLocks noGrp="1"/>
          </p:cNvSpPr>
          <p:nvPr>
            <p:ph type="title"/>
          </p:nvPr>
        </p:nvSpPr>
        <p:spPr>
          <a:xfrm>
            <a:off x="523875" y="5317240"/>
            <a:ext cx="11468660" cy="823278"/>
          </a:xfrm>
        </p:spPr>
        <p:txBody>
          <a:bodyPr vert="horz" lIns="91440" tIns="45720" rIns="91440" bIns="45720" rtlCol="0" anchor="ctr">
            <a:noAutofit/>
          </a:bodyPr>
          <a:lstStyle/>
          <a:p>
            <a:pPr algn="ctr"/>
            <a:r>
              <a:rPr lang="en-US" sz="2800" b="1" dirty="0">
                <a:solidFill>
                  <a:schemeClr val="tx1">
                    <a:lumMod val="85000"/>
                    <a:lumOff val="15000"/>
                  </a:schemeClr>
                </a:solidFill>
              </a:rPr>
              <a:t>Game down - </a:t>
            </a:r>
            <a:r>
              <a:rPr lang="en-US" sz="2800" b="1" err="1">
                <a:solidFill>
                  <a:schemeClr val="tx1">
                    <a:lumMod val="85000"/>
                    <a:lumOff val="15000"/>
                  </a:schemeClr>
                </a:solidFill>
              </a:rPr>
              <a:t>культовая</a:t>
            </a:r>
            <a:r>
              <a:rPr lang="en-US" sz="2800" b="1" dirty="0">
                <a:solidFill>
                  <a:schemeClr val="tx1">
                    <a:lumMod val="85000"/>
                    <a:lumOff val="15000"/>
                  </a:schemeClr>
                </a:solidFill>
              </a:rPr>
              <a:t> single player game </a:t>
            </a:r>
            <a:r>
              <a:rPr lang="en-US" sz="2800" b="1" err="1">
                <a:solidFill>
                  <a:schemeClr val="tx1">
                    <a:lumMod val="85000"/>
                    <a:lumOff val="15000"/>
                  </a:schemeClr>
                </a:solidFill>
              </a:rPr>
              <a:t>суть</a:t>
            </a:r>
            <a:r>
              <a:rPr lang="en-US" sz="2800" b="1" dirty="0">
                <a:solidFill>
                  <a:schemeClr val="tx1">
                    <a:lumMod val="85000"/>
                    <a:lumOff val="15000"/>
                  </a:schemeClr>
                </a:solidFill>
              </a:rPr>
              <a:t> </a:t>
            </a:r>
            <a:r>
              <a:rPr lang="en-US" sz="2800" b="1" err="1">
                <a:solidFill>
                  <a:schemeClr val="tx1">
                    <a:lumMod val="85000"/>
                    <a:lumOff val="15000"/>
                  </a:schemeClr>
                </a:solidFill>
              </a:rPr>
              <a:t>которой</a:t>
            </a:r>
            <a:r>
              <a:rPr lang="en-US" sz="2800" b="1" dirty="0">
                <a:solidFill>
                  <a:schemeClr val="tx1">
                    <a:lumMod val="85000"/>
                    <a:lumOff val="15000"/>
                  </a:schemeClr>
                </a:solidFill>
              </a:rPr>
              <a:t> в </a:t>
            </a:r>
            <a:r>
              <a:rPr lang="en-US" sz="2800" b="1" err="1">
                <a:solidFill>
                  <a:schemeClr val="tx1">
                    <a:lumMod val="85000"/>
                    <a:lumOff val="15000"/>
                  </a:schemeClr>
                </a:solidFill>
              </a:rPr>
              <a:t>том</a:t>
            </a:r>
            <a:r>
              <a:rPr lang="en-US" sz="2800" b="1" dirty="0">
                <a:solidFill>
                  <a:schemeClr val="tx1">
                    <a:lumMod val="85000"/>
                    <a:lumOff val="15000"/>
                  </a:schemeClr>
                </a:solidFill>
              </a:rPr>
              <a:t>, </a:t>
            </a:r>
            <a:r>
              <a:rPr lang="en-US" sz="2800" b="1" err="1">
                <a:solidFill>
                  <a:schemeClr val="tx1">
                    <a:lumMod val="85000"/>
                    <a:lumOff val="15000"/>
                  </a:schemeClr>
                </a:solidFill>
              </a:rPr>
              <a:t>чтобы</a:t>
            </a:r>
            <a:r>
              <a:rPr lang="en-US" sz="2800" b="1" dirty="0">
                <a:solidFill>
                  <a:schemeClr val="tx1">
                    <a:lumMod val="85000"/>
                    <a:lumOff val="15000"/>
                  </a:schemeClr>
                </a:solidFill>
              </a:rPr>
              <a:t> </a:t>
            </a:r>
            <a:r>
              <a:rPr lang="en-US" sz="2800" b="1" err="1">
                <a:solidFill>
                  <a:schemeClr val="tx1">
                    <a:lumMod val="85000"/>
                    <a:lumOff val="15000"/>
                  </a:schemeClr>
                </a:solidFill>
              </a:rPr>
              <a:t>успеть</a:t>
            </a:r>
            <a:r>
              <a:rPr lang="en-US" sz="2800" b="1" dirty="0">
                <a:solidFill>
                  <a:schemeClr val="tx1">
                    <a:lumMod val="85000"/>
                    <a:lumOff val="15000"/>
                  </a:schemeClr>
                </a:solidFill>
              </a:rPr>
              <a:t> </a:t>
            </a:r>
            <a:r>
              <a:rPr lang="en-US" sz="2800" b="1" err="1">
                <a:solidFill>
                  <a:schemeClr val="tx1">
                    <a:lumMod val="85000"/>
                    <a:lumOff val="15000"/>
                  </a:schemeClr>
                </a:solidFill>
              </a:rPr>
              <a:t>собрать</a:t>
            </a:r>
            <a:r>
              <a:rPr lang="en-US" sz="2800" b="1" dirty="0">
                <a:solidFill>
                  <a:schemeClr val="tx1">
                    <a:lumMod val="85000"/>
                    <a:lumOff val="15000"/>
                  </a:schemeClr>
                </a:solidFill>
              </a:rPr>
              <a:t> </a:t>
            </a:r>
            <a:r>
              <a:rPr lang="en-US" sz="2800" b="1" err="1">
                <a:solidFill>
                  <a:schemeClr val="tx1">
                    <a:lumMod val="85000"/>
                    <a:lumOff val="15000"/>
                  </a:schemeClr>
                </a:solidFill>
              </a:rPr>
              <a:t>все</a:t>
            </a:r>
            <a:r>
              <a:rPr lang="en-US" sz="2800" b="1" dirty="0">
                <a:solidFill>
                  <a:schemeClr val="tx1">
                    <a:lumMod val="85000"/>
                    <a:lumOff val="15000"/>
                  </a:schemeClr>
                </a:solidFill>
              </a:rPr>
              <a:t> eyes, </a:t>
            </a:r>
            <a:r>
              <a:rPr lang="en-US" sz="2800" b="1" err="1">
                <a:solidFill>
                  <a:schemeClr val="tx1">
                    <a:lumMod val="85000"/>
                    <a:lumOff val="15000"/>
                  </a:schemeClr>
                </a:solidFill>
              </a:rPr>
              <a:t>пока</a:t>
            </a:r>
            <a:r>
              <a:rPr lang="en-US" sz="2800" b="1" dirty="0">
                <a:solidFill>
                  <a:schemeClr val="tx1">
                    <a:lumMod val="85000"/>
                    <a:lumOff val="15000"/>
                  </a:schemeClr>
                </a:solidFill>
              </a:rPr>
              <a:t> </a:t>
            </a:r>
            <a:r>
              <a:rPr lang="en-US" sz="2800" b="1" err="1">
                <a:solidFill>
                  <a:schemeClr val="tx1">
                    <a:lumMod val="85000"/>
                    <a:lumOff val="15000"/>
                  </a:schemeClr>
                </a:solidFill>
              </a:rPr>
              <a:t>тебя</a:t>
            </a:r>
            <a:r>
              <a:rPr lang="en-US" sz="2800" b="1" dirty="0">
                <a:solidFill>
                  <a:schemeClr val="tx1">
                    <a:lumMod val="85000"/>
                    <a:lumOff val="15000"/>
                  </a:schemeClr>
                </a:solidFill>
              </a:rPr>
              <a:t> </a:t>
            </a:r>
            <a:r>
              <a:rPr lang="en-US" sz="2800" b="1" err="1">
                <a:solidFill>
                  <a:schemeClr val="tx1">
                    <a:lumMod val="85000"/>
                    <a:lumOff val="15000"/>
                  </a:schemeClr>
                </a:solidFill>
              </a:rPr>
              <a:t>не</a:t>
            </a:r>
            <a:r>
              <a:rPr lang="en-US" sz="2800" b="1" dirty="0">
                <a:solidFill>
                  <a:schemeClr val="tx1">
                    <a:lumMod val="85000"/>
                    <a:lumOff val="15000"/>
                  </a:schemeClr>
                </a:solidFill>
              </a:rPr>
              <a:t> kill monster</a:t>
            </a:r>
          </a:p>
        </p:txBody>
      </p:sp>
      <p:cxnSp>
        <p:nvCxnSpPr>
          <p:cNvPr id="2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FF1961D-EE3E-D4A1-FBE6-6562837420B2}"/>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3400"/>
              <a:t>Цель проекта: достаточно deep изучить library Pygame, work experience with ООП and with big volume of code</a:t>
            </a:r>
            <a:br>
              <a:rPr lang="en-US" sz="3400"/>
            </a:br>
            <a:br>
              <a:rPr lang="en-US" sz="3400"/>
            </a:br>
            <a:endParaRPr lang="en-US" sz="3400"/>
          </a:p>
        </p:txBody>
      </p:sp>
      <p:pic>
        <p:nvPicPr>
          <p:cNvPr id="4" name="Рисунок 3" descr="Изображение выглядит как ноутбук, компьютер, в помещении, человек&#10;&#10;Автоматически созданное описание">
            <a:extLst>
              <a:ext uri="{FF2B5EF4-FFF2-40B4-BE49-F238E27FC236}">
                <a16:creationId xmlns:a16="http://schemas.microsoft.com/office/drawing/2014/main" id="{BA268E09-0F4F-9F61-7C03-ADDF8705D2AD}"/>
              </a:ext>
            </a:extLst>
          </p:cNvPr>
          <p:cNvPicPr>
            <a:picLocks noChangeAspect="1"/>
          </p:cNvPicPr>
          <p:nvPr/>
        </p:nvPicPr>
        <p:blipFill rotWithShape="1">
          <a:blip r:embed="rId2"/>
          <a:srcRect l="38107" r="3856" b="-1"/>
          <a:stretch/>
        </p:blipFill>
        <p:spPr>
          <a:xfrm>
            <a:off x="4694010" y="10"/>
            <a:ext cx="749799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0308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Рисунок 3" descr="Изображение выглядит как снимок экрана, Компьютерная игра, облако, Программное обеспечение для видеоигр&#10;&#10;Автоматически созданное описание">
            <a:extLst>
              <a:ext uri="{FF2B5EF4-FFF2-40B4-BE49-F238E27FC236}">
                <a16:creationId xmlns:a16="http://schemas.microsoft.com/office/drawing/2014/main" id="{BA7BFADA-A986-ECC3-9B0F-7C618488D9D6}"/>
              </a:ext>
            </a:extLst>
          </p:cNvPr>
          <p:cNvPicPr>
            <a:picLocks noChangeAspect="1"/>
          </p:cNvPicPr>
          <p:nvPr/>
        </p:nvPicPr>
        <p:blipFill rotWithShape="1">
          <a:blip r:embed="rId2">
            <a:alphaModFix/>
          </a:blip>
          <a:srcRect t="11086" r="-1" b="5518"/>
          <a:stretch/>
        </p:blipFill>
        <p:spPr>
          <a:xfrm>
            <a:off x="5825407" y="-5"/>
            <a:ext cx="6366592" cy="3681406"/>
          </a:xfrm>
          <a:prstGeom prst="rect">
            <a:avLst/>
          </a:prstGeom>
        </p:spPr>
      </p:pic>
      <p:pic>
        <p:nvPicPr>
          <p:cNvPr id="5" name="Рисунок 4" descr="Изображение выглядит как снимок экрана, мультфильм, Компьютерная игра, Программное обеспечение для видеоигр&#10;&#10;Автоматически созданное описание">
            <a:extLst>
              <a:ext uri="{FF2B5EF4-FFF2-40B4-BE49-F238E27FC236}">
                <a16:creationId xmlns:a16="http://schemas.microsoft.com/office/drawing/2014/main" id="{02ED4F2D-1617-CBC9-5B27-CEED25AA46E0}"/>
              </a:ext>
            </a:extLst>
          </p:cNvPr>
          <p:cNvPicPr>
            <a:picLocks noChangeAspect="1"/>
          </p:cNvPicPr>
          <p:nvPr/>
        </p:nvPicPr>
        <p:blipFill rotWithShape="1">
          <a:blip r:embed="rId3"/>
          <a:srcRect t="5100" r="-1" b="24464"/>
          <a:stretch/>
        </p:blipFill>
        <p:spPr>
          <a:xfrm>
            <a:off x="4547938" y="3681409"/>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AFE6E9E-CA31-6DDB-F2D0-A6FE7F54A049}"/>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5000" dirty="0">
                <a:solidFill>
                  <a:schemeClr val="bg1"/>
                </a:solidFill>
              </a:rPr>
              <a:t>Game Interface:</a:t>
            </a:r>
            <a:br>
              <a:rPr lang="en-US" sz="5000" kern="1200" dirty="0"/>
            </a:br>
            <a:endParaRPr lang="en-US" sz="5000"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38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человек, Человеческое лицо, на открытом воздухе, небо&#10;&#10;Автоматически созданное описание">
            <a:extLst>
              <a:ext uri="{FF2B5EF4-FFF2-40B4-BE49-F238E27FC236}">
                <a16:creationId xmlns:a16="http://schemas.microsoft.com/office/drawing/2014/main" id="{585128A5-3779-5DFC-5C40-4CE2D63BD10A}"/>
              </a:ext>
            </a:extLst>
          </p:cNvPr>
          <p:cNvPicPr>
            <a:picLocks noChangeAspect="1"/>
          </p:cNvPicPr>
          <p:nvPr/>
        </p:nvPicPr>
        <p:blipFill rotWithShape="1">
          <a:blip r:embed="rId2"/>
          <a:srcRect l="29555" t="6482" r="4549" b="-1"/>
          <a:stretch/>
        </p:blipFill>
        <p:spPr>
          <a:xfrm>
            <a:off x="-2" y="10"/>
            <a:ext cx="8668512" cy="6857990"/>
          </a:xfrm>
          <a:prstGeom prst="rect">
            <a:avLst/>
          </a:prstGeom>
        </p:spPr>
      </p:pic>
      <p:sp>
        <p:nvSpPr>
          <p:cNvPr id="25" name="Rectangle 2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AB41AC95-7259-C056-32AC-D5970CF33EEB}"/>
              </a:ext>
            </a:extLst>
          </p:cNvPr>
          <p:cNvSpPr>
            <a:spLocks noGrp="1"/>
          </p:cNvSpPr>
          <p:nvPr>
            <p:ph type="title"/>
          </p:nvPr>
        </p:nvSpPr>
        <p:spPr>
          <a:xfrm>
            <a:off x="7232276" y="1839539"/>
            <a:ext cx="4023360" cy="3024840"/>
          </a:xfrm>
        </p:spPr>
        <p:txBody>
          <a:bodyPr vert="horz" lIns="91440" tIns="45720" rIns="91440" bIns="45720" rtlCol="0" anchor="b">
            <a:normAutofit fontScale="90000"/>
          </a:bodyPr>
          <a:lstStyle/>
          <a:p>
            <a:r>
              <a:rPr lang="en-US" sz="1600" err="1">
                <a:solidFill>
                  <a:schemeClr val="bg1"/>
                </a:solidFill>
              </a:rPr>
              <a:t>Функционал</a:t>
            </a:r>
            <a:r>
              <a:rPr lang="en-US" sz="1600" dirty="0">
                <a:solidFill>
                  <a:schemeClr val="bg1"/>
                </a:solidFill>
              </a:rPr>
              <a:t>:</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управляет</a:t>
            </a:r>
            <a:r>
              <a:rPr lang="en-US" sz="1600" dirty="0">
                <a:solidFill>
                  <a:schemeClr val="bg1"/>
                </a:solidFill>
              </a:rPr>
              <a:t> </a:t>
            </a:r>
            <a:r>
              <a:rPr lang="en-US" sz="1600" err="1">
                <a:solidFill>
                  <a:schemeClr val="bg1"/>
                </a:solidFill>
              </a:rPr>
              <a:t>персонажем</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первого</a:t>
            </a:r>
            <a:r>
              <a:rPr lang="en-US" sz="1600" dirty="0">
                <a:solidFill>
                  <a:schemeClr val="bg1"/>
                </a:solidFill>
              </a:rPr>
              <a:t> </a:t>
            </a:r>
            <a:r>
              <a:rPr lang="en-US" sz="1600" err="1">
                <a:solidFill>
                  <a:schemeClr val="bg1"/>
                </a:solidFill>
              </a:rPr>
              <a:t>лица</a:t>
            </a:r>
            <a:r>
              <a:rPr lang="en-US" sz="1600" dirty="0">
                <a:solidFill>
                  <a:schemeClr val="bg1"/>
                </a:solidFill>
              </a:rPr>
              <a:t> </a:t>
            </a:r>
            <a:r>
              <a:rPr lang="en-US" sz="1600" err="1">
                <a:solidFill>
                  <a:schemeClr val="bg1"/>
                </a:solidFill>
              </a:rPr>
              <a:t>при</a:t>
            </a:r>
            <a:r>
              <a:rPr lang="en-US" sz="1600" dirty="0">
                <a:solidFill>
                  <a:schemeClr val="bg1"/>
                </a:solidFill>
              </a:rPr>
              <a:t> </a:t>
            </a:r>
            <a:r>
              <a:rPr lang="en-US" sz="1600" err="1">
                <a:solidFill>
                  <a:schemeClr val="bg1"/>
                </a:solidFill>
              </a:rPr>
              <a:t>помощи</a:t>
            </a:r>
            <a:r>
              <a:rPr lang="en-US" sz="1600" dirty="0">
                <a:solidFill>
                  <a:schemeClr val="bg1"/>
                </a:solidFill>
              </a:rPr>
              <a:t> </a:t>
            </a:r>
            <a:r>
              <a:rPr lang="en-US" sz="1600" err="1">
                <a:solidFill>
                  <a:schemeClr val="bg1"/>
                </a:solidFill>
              </a:rPr>
              <a:t>кнопок</a:t>
            </a:r>
            <a:r>
              <a:rPr lang="en-US" sz="1600" dirty="0">
                <a:solidFill>
                  <a:schemeClr val="bg1"/>
                </a:solidFill>
              </a:rPr>
              <a:t> WASD и </a:t>
            </a:r>
            <a:r>
              <a:rPr lang="en-US" sz="1600" err="1">
                <a:solidFill>
                  <a:schemeClr val="bg1"/>
                </a:solidFill>
              </a:rPr>
              <a:t>мышки</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должен</a:t>
            </a:r>
            <a:r>
              <a:rPr lang="en-US" sz="1600" dirty="0">
                <a:solidFill>
                  <a:schemeClr val="bg1"/>
                </a:solidFill>
              </a:rPr>
              <a:t> </a:t>
            </a:r>
            <a:r>
              <a:rPr lang="en-US" sz="1600" err="1">
                <a:solidFill>
                  <a:schemeClr val="bg1"/>
                </a:solidFill>
              </a:rPr>
              <a:t>убегать</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монстра</a:t>
            </a:r>
            <a:r>
              <a:rPr lang="en-US" sz="1600" dirty="0">
                <a:solidFill>
                  <a:schemeClr val="bg1"/>
                </a:solidFill>
              </a:rPr>
              <a:t>, </a:t>
            </a:r>
            <a:r>
              <a:rPr lang="en-US" sz="1600" err="1">
                <a:solidFill>
                  <a:schemeClr val="bg1"/>
                </a:solidFill>
              </a:rPr>
              <a:t>который</a:t>
            </a:r>
            <a:r>
              <a:rPr lang="en-US" sz="1600" dirty="0">
                <a:solidFill>
                  <a:schemeClr val="bg1"/>
                </a:solidFill>
              </a:rPr>
              <a:t> </a:t>
            </a:r>
            <a:r>
              <a:rPr lang="en-US" sz="1600" err="1">
                <a:solidFill>
                  <a:schemeClr val="bg1"/>
                </a:solidFill>
              </a:rPr>
              <a:t>может</a:t>
            </a:r>
            <a:r>
              <a:rPr lang="en-US" sz="1600" dirty="0">
                <a:solidFill>
                  <a:schemeClr val="bg1"/>
                </a:solidFill>
              </a:rPr>
              <a:t> </a:t>
            </a:r>
            <a:r>
              <a:rPr lang="en-US" sz="1600" err="1">
                <a:solidFill>
                  <a:schemeClr val="bg1"/>
                </a:solidFill>
              </a:rPr>
              <a:t>его</a:t>
            </a:r>
            <a:r>
              <a:rPr lang="en-US" sz="1600" dirty="0">
                <a:solidFill>
                  <a:schemeClr val="bg1"/>
                </a:solidFill>
              </a:rPr>
              <a:t> </a:t>
            </a:r>
            <a:r>
              <a:rPr lang="en-US" sz="1600" err="1">
                <a:solidFill>
                  <a:schemeClr val="bg1"/>
                </a:solidFill>
              </a:rPr>
              <a:t>убить</a:t>
            </a:r>
            <a:r>
              <a:rPr lang="en-US" sz="1600" dirty="0">
                <a:solidFill>
                  <a:schemeClr val="bg1"/>
                </a:solidFill>
              </a:rPr>
              <a:t>.</a:t>
            </a:r>
            <a:br>
              <a:rPr lang="en-US" sz="1600" dirty="0"/>
            </a:br>
            <a:r>
              <a:rPr lang="en-US" sz="1600" err="1">
                <a:solidFill>
                  <a:schemeClr val="bg1"/>
                </a:solidFill>
              </a:rPr>
              <a:t>Монстр</a:t>
            </a:r>
            <a:r>
              <a:rPr lang="en-US" sz="1600" dirty="0">
                <a:solidFill>
                  <a:schemeClr val="bg1"/>
                </a:solidFill>
              </a:rPr>
              <a:t>, </a:t>
            </a:r>
            <a:r>
              <a:rPr lang="en-US" sz="1600" err="1">
                <a:solidFill>
                  <a:schemeClr val="bg1"/>
                </a:solidFill>
              </a:rPr>
              <a:t>видя</a:t>
            </a:r>
            <a:r>
              <a:rPr lang="en-US" sz="1600" dirty="0">
                <a:solidFill>
                  <a:schemeClr val="bg1"/>
                </a:solidFill>
              </a:rPr>
              <a:t> </a:t>
            </a:r>
            <a:r>
              <a:rPr lang="en-US" sz="1600" err="1">
                <a:solidFill>
                  <a:schemeClr val="bg1"/>
                </a:solidFill>
              </a:rPr>
              <a:t>героя</a:t>
            </a:r>
            <a:r>
              <a:rPr lang="en-US" sz="1600" dirty="0">
                <a:solidFill>
                  <a:schemeClr val="bg1"/>
                </a:solidFill>
              </a:rPr>
              <a:t>, </a:t>
            </a:r>
            <a:r>
              <a:rPr lang="en-US" sz="1600" err="1">
                <a:solidFill>
                  <a:schemeClr val="bg1"/>
                </a:solidFill>
              </a:rPr>
              <a:t>начинает</a:t>
            </a:r>
            <a:r>
              <a:rPr lang="en-US" sz="1600" dirty="0">
                <a:solidFill>
                  <a:schemeClr val="bg1"/>
                </a:solidFill>
              </a:rPr>
              <a:t> </a:t>
            </a:r>
            <a:r>
              <a:rPr lang="en-US" sz="1600" err="1">
                <a:solidFill>
                  <a:schemeClr val="bg1"/>
                </a:solidFill>
              </a:rPr>
              <a:t>яростно</a:t>
            </a:r>
            <a:r>
              <a:rPr lang="en-US" sz="1600" dirty="0">
                <a:solidFill>
                  <a:schemeClr val="bg1"/>
                </a:solidFill>
              </a:rPr>
              <a:t> </a:t>
            </a:r>
            <a:r>
              <a:rPr lang="en-US" sz="1600" err="1">
                <a:solidFill>
                  <a:schemeClr val="bg1"/>
                </a:solidFill>
              </a:rPr>
              <a:t>нападать</a:t>
            </a:r>
            <a:r>
              <a:rPr lang="en-US" sz="1600" dirty="0">
                <a:solidFill>
                  <a:schemeClr val="bg1"/>
                </a:solidFill>
              </a:rPr>
              <a:t>, </a:t>
            </a:r>
            <a:r>
              <a:rPr lang="en-US" sz="1600" err="1">
                <a:solidFill>
                  <a:schemeClr val="bg1"/>
                </a:solidFill>
              </a:rPr>
              <a:t>пока</a:t>
            </a:r>
            <a:r>
              <a:rPr lang="en-US" sz="1600" dirty="0">
                <a:solidFill>
                  <a:schemeClr val="bg1"/>
                </a:solidFill>
              </a:rPr>
              <a:t> </a:t>
            </a:r>
            <a:r>
              <a:rPr lang="en-US" sz="1600" err="1">
                <a:solidFill>
                  <a:schemeClr val="bg1"/>
                </a:solidFill>
              </a:rPr>
              <a:t>игрок</a:t>
            </a:r>
            <a:r>
              <a:rPr lang="en-US" sz="1600" dirty="0">
                <a:solidFill>
                  <a:schemeClr val="bg1"/>
                </a:solidFill>
              </a:rPr>
              <a:t> </a:t>
            </a:r>
            <a:r>
              <a:rPr lang="en-US" sz="1600" err="1">
                <a:solidFill>
                  <a:schemeClr val="bg1"/>
                </a:solidFill>
              </a:rPr>
              <a:t>не</a:t>
            </a:r>
            <a:r>
              <a:rPr lang="en-US" sz="1600" dirty="0">
                <a:solidFill>
                  <a:schemeClr val="bg1"/>
                </a:solidFill>
              </a:rPr>
              <a:t> </a:t>
            </a:r>
            <a:r>
              <a:rPr lang="en-US" sz="1600" err="1">
                <a:solidFill>
                  <a:schemeClr val="bg1"/>
                </a:solidFill>
              </a:rPr>
              <a:t>спрячется</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моба</a:t>
            </a:r>
            <a:r>
              <a:rPr lang="en-US" sz="1600" dirty="0">
                <a:solidFill>
                  <a:schemeClr val="bg1"/>
                </a:solidFill>
              </a:rPr>
              <a:t> (</a:t>
            </a:r>
            <a:r>
              <a:rPr lang="en-US" sz="1600" err="1">
                <a:solidFill>
                  <a:schemeClr val="bg1"/>
                </a:solidFill>
              </a:rPr>
              <a:t>для</a:t>
            </a:r>
            <a:r>
              <a:rPr lang="en-US" sz="1600" dirty="0">
                <a:solidFill>
                  <a:schemeClr val="bg1"/>
                </a:solidFill>
              </a:rPr>
              <a:t> </a:t>
            </a:r>
            <a:r>
              <a:rPr lang="en-US" sz="1600" err="1">
                <a:solidFill>
                  <a:schemeClr val="bg1"/>
                </a:solidFill>
              </a:rPr>
              <a:t>более</a:t>
            </a:r>
            <a:r>
              <a:rPr lang="en-US" sz="1600" dirty="0">
                <a:solidFill>
                  <a:schemeClr val="bg1"/>
                </a:solidFill>
              </a:rPr>
              <a:t> </a:t>
            </a:r>
            <a:r>
              <a:rPr lang="en-US" sz="1600" err="1">
                <a:solidFill>
                  <a:schemeClr val="bg1"/>
                </a:solidFill>
              </a:rPr>
              <a:t>быстрого</a:t>
            </a:r>
            <a:r>
              <a:rPr lang="en-US" sz="1600" dirty="0">
                <a:solidFill>
                  <a:schemeClr val="bg1"/>
                </a:solidFill>
              </a:rPr>
              <a:t> </a:t>
            </a:r>
            <a:r>
              <a:rPr lang="en-US" sz="1600" err="1">
                <a:solidFill>
                  <a:schemeClr val="bg1"/>
                </a:solidFill>
              </a:rPr>
              <a:t>пермещения</a:t>
            </a:r>
            <a:r>
              <a:rPr lang="en-US" sz="1600" dirty="0">
                <a:solidFill>
                  <a:schemeClr val="bg1"/>
                </a:solidFill>
              </a:rPr>
              <a:t> </a:t>
            </a:r>
            <a:r>
              <a:rPr lang="en-US" sz="1600" err="1">
                <a:solidFill>
                  <a:schemeClr val="bg1"/>
                </a:solidFill>
              </a:rPr>
              <a:t>разумно</a:t>
            </a:r>
            <a:r>
              <a:rPr lang="en-US" sz="1600" dirty="0">
                <a:solidFill>
                  <a:schemeClr val="bg1"/>
                </a:solidFill>
              </a:rPr>
              <a:t> </a:t>
            </a:r>
            <a:r>
              <a:rPr lang="en-US" sz="1600" err="1">
                <a:solidFill>
                  <a:schemeClr val="bg1"/>
                </a:solidFill>
              </a:rPr>
              <a:t>будет</a:t>
            </a:r>
            <a:r>
              <a:rPr lang="en-US" sz="1600" dirty="0">
                <a:solidFill>
                  <a:schemeClr val="bg1"/>
                </a:solidFill>
              </a:rPr>
              <a:t> </a:t>
            </a:r>
            <a:r>
              <a:rPr lang="en-US" sz="1600" err="1">
                <a:solidFill>
                  <a:schemeClr val="bg1"/>
                </a:solidFill>
              </a:rPr>
              <a:t>использовать</a:t>
            </a:r>
            <a:r>
              <a:rPr lang="en-US" sz="1600" dirty="0">
                <a:solidFill>
                  <a:schemeClr val="bg1"/>
                </a:solidFill>
              </a:rPr>
              <a:t> </a:t>
            </a:r>
            <a:r>
              <a:rPr lang="en-US" sz="1600" err="1">
                <a:solidFill>
                  <a:schemeClr val="bg1"/>
                </a:solidFill>
              </a:rPr>
              <a:t>прыжок</a:t>
            </a:r>
            <a:r>
              <a:rPr lang="en-US" sz="1600" dirty="0">
                <a:solidFill>
                  <a:schemeClr val="bg1"/>
                </a:solidFill>
              </a:rPr>
              <a:t> (space)).</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должен</a:t>
            </a:r>
            <a:r>
              <a:rPr lang="en-US" sz="1600" dirty="0">
                <a:solidFill>
                  <a:schemeClr val="bg1"/>
                </a:solidFill>
              </a:rPr>
              <a:t> </a:t>
            </a:r>
            <a:r>
              <a:rPr lang="en-US" sz="1600" err="1">
                <a:solidFill>
                  <a:schemeClr val="bg1"/>
                </a:solidFill>
              </a:rPr>
              <a:t>собрать</a:t>
            </a:r>
            <a:r>
              <a:rPr lang="en-US" sz="1600" dirty="0">
                <a:solidFill>
                  <a:schemeClr val="bg1"/>
                </a:solidFill>
              </a:rPr>
              <a:t> </a:t>
            </a:r>
            <a:r>
              <a:rPr lang="en-US" sz="1600" err="1">
                <a:solidFill>
                  <a:schemeClr val="bg1"/>
                </a:solidFill>
              </a:rPr>
              <a:t>все</a:t>
            </a:r>
            <a:r>
              <a:rPr lang="en-US" sz="1600" dirty="0">
                <a:solidFill>
                  <a:schemeClr val="bg1"/>
                </a:solidFill>
              </a:rPr>
              <a:t> Eyes, </a:t>
            </a:r>
            <a:r>
              <a:rPr lang="en-US" sz="1600" err="1">
                <a:solidFill>
                  <a:schemeClr val="bg1"/>
                </a:solidFill>
              </a:rPr>
              <a:t>расположенные</a:t>
            </a:r>
            <a:r>
              <a:rPr lang="en-US" sz="1600" dirty="0">
                <a:solidFill>
                  <a:schemeClr val="bg1"/>
                </a:solidFill>
              </a:rPr>
              <a:t> </a:t>
            </a:r>
            <a:r>
              <a:rPr lang="en-US" sz="1600" err="1">
                <a:solidFill>
                  <a:schemeClr val="bg1"/>
                </a:solidFill>
              </a:rPr>
              <a:t>на</a:t>
            </a:r>
            <a:r>
              <a:rPr lang="en-US" sz="1600" dirty="0">
                <a:solidFill>
                  <a:schemeClr val="bg1"/>
                </a:solidFill>
              </a:rPr>
              <a:t> </a:t>
            </a:r>
            <a:r>
              <a:rPr lang="en-US" sz="1600" err="1">
                <a:solidFill>
                  <a:schemeClr val="bg1"/>
                </a:solidFill>
              </a:rPr>
              <a:t>стенах</a:t>
            </a:r>
            <a:r>
              <a:rPr lang="en-US" sz="1600" dirty="0">
                <a:solidFill>
                  <a:schemeClr val="bg1"/>
                </a:solidFill>
              </a:rPr>
              <a:t>, </a:t>
            </a:r>
            <a:r>
              <a:rPr lang="en-US" sz="1600" err="1">
                <a:solidFill>
                  <a:schemeClr val="bg1"/>
                </a:solidFill>
              </a:rPr>
              <a:t>чтобы</a:t>
            </a:r>
            <a:r>
              <a:rPr lang="en-US" sz="1600" dirty="0">
                <a:solidFill>
                  <a:schemeClr val="bg1"/>
                </a:solidFill>
              </a:rPr>
              <a:t> </a:t>
            </a:r>
            <a:r>
              <a:rPr lang="en-US" sz="1600" err="1">
                <a:solidFill>
                  <a:schemeClr val="bg1"/>
                </a:solidFill>
              </a:rPr>
              <a:t>победить</a:t>
            </a:r>
            <a:r>
              <a:rPr lang="en-US" sz="1600" dirty="0">
                <a:solidFill>
                  <a:schemeClr val="bg1"/>
                </a:solidFill>
              </a:rPr>
              <a:t>.</a:t>
            </a:r>
            <a:br>
              <a:rPr lang="en-US" sz="1600" dirty="0"/>
            </a:br>
            <a:r>
              <a:rPr lang="en-US" sz="1600" err="1">
                <a:solidFill>
                  <a:schemeClr val="bg1"/>
                </a:solidFill>
              </a:rPr>
              <a:t>Чтобы</a:t>
            </a:r>
            <a:r>
              <a:rPr lang="en-US" sz="1600" dirty="0">
                <a:solidFill>
                  <a:schemeClr val="bg1"/>
                </a:solidFill>
              </a:rPr>
              <a:t> </a:t>
            </a:r>
            <a:r>
              <a:rPr lang="en-US" sz="1600" err="1">
                <a:solidFill>
                  <a:schemeClr val="bg1"/>
                </a:solidFill>
              </a:rPr>
              <a:t>не</a:t>
            </a:r>
            <a:r>
              <a:rPr lang="en-US" sz="1600" dirty="0">
                <a:solidFill>
                  <a:schemeClr val="bg1"/>
                </a:solidFill>
              </a:rPr>
              <a:t> </a:t>
            </a:r>
            <a:r>
              <a:rPr lang="en-US" sz="1600" err="1">
                <a:solidFill>
                  <a:schemeClr val="bg1"/>
                </a:solidFill>
              </a:rPr>
              <a:t>заагрить</a:t>
            </a:r>
            <a:r>
              <a:rPr lang="en-US" sz="1600" dirty="0">
                <a:solidFill>
                  <a:schemeClr val="bg1"/>
                </a:solidFill>
              </a:rPr>
              <a:t> </a:t>
            </a:r>
            <a:r>
              <a:rPr lang="en-US" sz="1600" err="1">
                <a:solidFill>
                  <a:schemeClr val="bg1"/>
                </a:solidFill>
              </a:rPr>
              <a:t>моба</a:t>
            </a:r>
            <a:r>
              <a:rPr lang="en-US" sz="1600" dirty="0">
                <a:solidFill>
                  <a:schemeClr val="bg1"/>
                </a:solidFill>
              </a:rPr>
              <a:t>, </a:t>
            </a:r>
            <a:r>
              <a:rPr lang="en-US" sz="1600" err="1">
                <a:solidFill>
                  <a:schemeClr val="bg1"/>
                </a:solidFill>
              </a:rPr>
              <a:t>герой</a:t>
            </a:r>
            <a:r>
              <a:rPr lang="en-US" sz="1600" dirty="0">
                <a:solidFill>
                  <a:schemeClr val="bg1"/>
                </a:solidFill>
              </a:rPr>
              <a:t> </a:t>
            </a:r>
            <a:r>
              <a:rPr lang="en-US" sz="1600" err="1">
                <a:solidFill>
                  <a:schemeClr val="bg1"/>
                </a:solidFill>
              </a:rPr>
              <a:t>может</a:t>
            </a:r>
            <a:r>
              <a:rPr lang="en-US" sz="1600" dirty="0">
                <a:solidFill>
                  <a:schemeClr val="bg1"/>
                </a:solidFill>
              </a:rPr>
              <a:t> </a:t>
            </a:r>
            <a:r>
              <a:rPr lang="en-US" sz="1600" err="1">
                <a:solidFill>
                  <a:schemeClr val="bg1"/>
                </a:solidFill>
              </a:rPr>
              <a:t>использовать</a:t>
            </a:r>
            <a:r>
              <a:rPr lang="en-US" sz="1600" dirty="0">
                <a:solidFill>
                  <a:schemeClr val="bg1"/>
                </a:solidFill>
              </a:rPr>
              <a:t> </a:t>
            </a:r>
            <a:r>
              <a:rPr lang="en-US" sz="1600" err="1">
                <a:solidFill>
                  <a:schemeClr val="bg1"/>
                </a:solidFill>
              </a:rPr>
              <a:t>клавишу</a:t>
            </a:r>
            <a:r>
              <a:rPr lang="en-US" sz="1600" dirty="0">
                <a:solidFill>
                  <a:schemeClr val="bg1"/>
                </a:solidFill>
              </a:rPr>
              <a:t> shift </a:t>
            </a:r>
            <a:r>
              <a:rPr lang="en-US" sz="1600" err="1">
                <a:solidFill>
                  <a:schemeClr val="bg1"/>
                </a:solidFill>
              </a:rPr>
              <a:t>для</a:t>
            </a:r>
            <a:r>
              <a:rPr lang="en-US" sz="1600" dirty="0">
                <a:solidFill>
                  <a:schemeClr val="bg1"/>
                </a:solidFill>
              </a:rPr>
              <a:t> </a:t>
            </a:r>
            <a:r>
              <a:rPr lang="en-US" sz="1600" err="1">
                <a:solidFill>
                  <a:schemeClr val="bg1"/>
                </a:solidFill>
              </a:rPr>
              <a:t>бесшумных</a:t>
            </a:r>
            <a:r>
              <a:rPr lang="en-US" sz="1600" dirty="0">
                <a:solidFill>
                  <a:schemeClr val="bg1"/>
                </a:solidFill>
              </a:rPr>
              <a:t> </a:t>
            </a:r>
            <a:r>
              <a:rPr lang="en-US" sz="1600" err="1">
                <a:solidFill>
                  <a:schemeClr val="bg1"/>
                </a:solidFill>
              </a:rPr>
              <a:t>передвижений</a:t>
            </a:r>
            <a:r>
              <a:rPr lang="en-US" sz="1600" dirty="0">
                <a:solidFill>
                  <a:schemeClr val="bg1"/>
                </a:solidFill>
              </a:rPr>
              <a:t>. </a:t>
            </a:r>
            <a:br>
              <a:rPr lang="en-US" sz="1600" dirty="0"/>
            </a:br>
            <a:r>
              <a:rPr lang="en-US" sz="1600" dirty="0">
                <a:solidFill>
                  <a:schemeClr val="bg1"/>
                </a:solidFill>
              </a:rPr>
              <a:t>В </a:t>
            </a:r>
            <a:r>
              <a:rPr lang="en-US" sz="1600" err="1">
                <a:solidFill>
                  <a:schemeClr val="bg1"/>
                </a:solidFill>
              </a:rPr>
              <a:t>нижнем</a:t>
            </a:r>
            <a:r>
              <a:rPr lang="en-US" sz="1600" dirty="0">
                <a:solidFill>
                  <a:schemeClr val="bg1"/>
                </a:solidFill>
              </a:rPr>
              <a:t> </a:t>
            </a:r>
            <a:r>
              <a:rPr lang="en-US" sz="1600" err="1">
                <a:solidFill>
                  <a:schemeClr val="bg1"/>
                </a:solidFill>
              </a:rPr>
              <a:t>левом</a:t>
            </a:r>
            <a:r>
              <a:rPr lang="en-US" sz="1600" dirty="0">
                <a:solidFill>
                  <a:schemeClr val="bg1"/>
                </a:solidFill>
              </a:rPr>
              <a:t> </a:t>
            </a:r>
            <a:r>
              <a:rPr lang="en-US" sz="1600" err="1">
                <a:solidFill>
                  <a:schemeClr val="bg1"/>
                </a:solidFill>
              </a:rPr>
              <a:t>углу</a:t>
            </a:r>
            <a:r>
              <a:rPr lang="en-US" sz="1600" dirty="0">
                <a:solidFill>
                  <a:schemeClr val="bg1"/>
                </a:solidFill>
              </a:rPr>
              <a:t> </a:t>
            </a:r>
            <a:r>
              <a:rPr lang="en-US" sz="1600" err="1">
                <a:solidFill>
                  <a:schemeClr val="bg1"/>
                </a:solidFill>
              </a:rPr>
              <a:t>находится</a:t>
            </a:r>
            <a:r>
              <a:rPr lang="en-US" sz="1600" dirty="0">
                <a:solidFill>
                  <a:schemeClr val="bg1"/>
                </a:solidFill>
              </a:rPr>
              <a:t> mini map </a:t>
            </a:r>
            <a:r>
              <a:rPr lang="en-US" sz="1600" err="1">
                <a:solidFill>
                  <a:schemeClr val="bg1"/>
                </a:solidFill>
              </a:rPr>
              <a:t>для</a:t>
            </a:r>
            <a:r>
              <a:rPr lang="en-US" sz="1600" dirty="0">
                <a:solidFill>
                  <a:schemeClr val="bg1"/>
                </a:solidFill>
              </a:rPr>
              <a:t> </a:t>
            </a:r>
            <a:r>
              <a:rPr lang="en-US" sz="1600" err="1">
                <a:solidFill>
                  <a:schemeClr val="bg1"/>
                </a:solidFill>
              </a:rPr>
              <a:t>помощи</a:t>
            </a:r>
            <a:r>
              <a:rPr lang="en-US" sz="1600" dirty="0">
                <a:solidFill>
                  <a:schemeClr val="bg1"/>
                </a:solidFill>
              </a:rPr>
              <a:t> в </a:t>
            </a:r>
            <a:r>
              <a:rPr lang="en-US" sz="1600" err="1">
                <a:solidFill>
                  <a:schemeClr val="bg1"/>
                </a:solidFill>
              </a:rPr>
              <a:t>ориентации</a:t>
            </a:r>
            <a:r>
              <a:rPr lang="en-US" sz="1600" dirty="0">
                <a:solidFill>
                  <a:schemeClr val="bg1"/>
                </a:solidFill>
              </a:rPr>
              <a:t> </a:t>
            </a:r>
            <a:r>
              <a:rPr lang="en-US" sz="1600" err="1">
                <a:solidFill>
                  <a:schemeClr val="bg1"/>
                </a:solidFill>
              </a:rPr>
              <a:t>по</a:t>
            </a:r>
            <a:r>
              <a:rPr lang="en-US" sz="1600" dirty="0">
                <a:solidFill>
                  <a:schemeClr val="bg1"/>
                </a:solidFill>
              </a:rPr>
              <a:t> </a:t>
            </a:r>
            <a:r>
              <a:rPr lang="en-US" sz="1600" err="1">
                <a:solidFill>
                  <a:schemeClr val="bg1"/>
                </a:solidFill>
              </a:rPr>
              <a:t>местности</a:t>
            </a:r>
            <a:br>
              <a:rPr lang="en-US" sz="1200" dirty="0"/>
            </a:br>
            <a:endParaRPr lang="en-US" sz="1200">
              <a:solidFill>
                <a:schemeClr val="bg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6670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одежда, человек, небо, на открытом воздухе&#10;&#10;Автоматически созданное описание">
            <a:extLst>
              <a:ext uri="{FF2B5EF4-FFF2-40B4-BE49-F238E27FC236}">
                <a16:creationId xmlns:a16="http://schemas.microsoft.com/office/drawing/2014/main" id="{43AE5466-2B47-4985-A8E5-F9F107DCBCE7}"/>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Заголовок 1">
            <a:extLst>
              <a:ext uri="{FF2B5EF4-FFF2-40B4-BE49-F238E27FC236}">
                <a16:creationId xmlns:a16="http://schemas.microsoft.com/office/drawing/2014/main" id="{94DB8F5B-8C69-2FDF-6BA3-5C0BE1331607}"/>
              </a:ext>
            </a:extLst>
          </p:cNvPr>
          <p:cNvSpPr>
            <a:spLocks noGrp="1"/>
          </p:cNvSpPr>
          <p:nvPr>
            <p:ph type="title"/>
          </p:nvPr>
        </p:nvSpPr>
        <p:spPr>
          <a:xfrm>
            <a:off x="841249" y="941832"/>
            <a:ext cx="10506456" cy="2057400"/>
          </a:xfrm>
        </p:spPr>
        <p:txBody>
          <a:bodyPr anchor="b">
            <a:normAutofit/>
          </a:bodyPr>
          <a:lstStyle/>
          <a:p>
            <a:r>
              <a:rPr lang="ru-RU" sz="5000">
                <a:solidFill>
                  <a:schemeClr val="bg1"/>
                </a:solidFill>
                <a:ea typeface="Calibri Light"/>
                <a:cs typeface="Calibri Light"/>
              </a:rPr>
              <a:t>Problems, that we solved:</a:t>
            </a:r>
            <a:endParaRPr lang="ru-RU" sz="500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2C1B065D-AE75-DE9F-D963-753F413E6A65}"/>
              </a:ext>
            </a:extLst>
          </p:cNvPr>
          <p:cNvSpPr>
            <a:spLocks noGrp="1"/>
          </p:cNvSpPr>
          <p:nvPr>
            <p:ph idx="1"/>
          </p:nvPr>
        </p:nvSpPr>
        <p:spPr>
          <a:xfrm>
            <a:off x="841248" y="3502152"/>
            <a:ext cx="10506456" cy="2670048"/>
          </a:xfrm>
        </p:spPr>
        <p:txBody>
          <a:bodyPr vert="horz" lIns="91440" tIns="45720" rIns="91440" bIns="45720" rtlCol="0">
            <a:normAutofit/>
          </a:bodyPr>
          <a:lstStyle/>
          <a:p>
            <a:r>
              <a:rPr lang="ru-RU" sz="2000">
                <a:solidFill>
                  <a:schemeClr val="bg1"/>
                </a:solidFill>
                <a:ea typeface="+mn-lt"/>
                <a:cs typeface="+mn-lt"/>
              </a:rPr>
              <a:t>Optimization problem</a:t>
            </a:r>
          </a:p>
          <a:p>
            <a:r>
              <a:rPr lang="ru-RU" sz="2000">
                <a:solidFill>
                  <a:schemeClr val="bg1"/>
                </a:solidFill>
                <a:ea typeface="Calibri"/>
                <a:cs typeface="Calibri"/>
              </a:rPr>
              <a:t>Problem of making a Monster </a:t>
            </a:r>
          </a:p>
          <a:p>
            <a:r>
              <a:rPr lang="ru-RU" sz="2000">
                <a:solidFill>
                  <a:schemeClr val="bg1"/>
                </a:solidFill>
                <a:ea typeface="Calibri"/>
                <a:cs typeface="Calibri"/>
              </a:rPr>
              <a:t>Problem with animation</a:t>
            </a:r>
          </a:p>
          <a:p>
            <a:r>
              <a:rPr lang="ru-RU" sz="2000">
                <a:solidFill>
                  <a:schemeClr val="bg1"/>
                </a:solidFill>
                <a:ea typeface="Calibri"/>
                <a:cs typeface="Calibri"/>
              </a:rPr>
              <a:t>Problem with texture</a:t>
            </a:r>
          </a:p>
          <a:p>
            <a:pPr marL="0" indent="0">
              <a:buNone/>
            </a:pPr>
            <a:endParaRPr lang="ru-RU" sz="2000">
              <a:solidFill>
                <a:schemeClr val="bg1"/>
              </a:solidFill>
              <a:ea typeface="Calibri"/>
              <a:cs typeface="Calibri"/>
            </a:endParaRPr>
          </a:p>
          <a:p>
            <a:endParaRPr lang="ru-RU" sz="2000">
              <a:solidFill>
                <a:schemeClr val="bg1"/>
              </a:solidFill>
              <a:ea typeface="Calibri"/>
              <a:cs typeface="Calibri"/>
            </a:endParaRPr>
          </a:p>
        </p:txBody>
      </p:sp>
    </p:spTree>
    <p:extLst>
      <p:ext uri="{BB962C8B-B14F-4D97-AF65-F5344CB8AC3E}">
        <p14:creationId xmlns:p14="http://schemas.microsoft.com/office/powerpoint/2010/main" val="199077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мультфильм, Человеческое лицо, дюна, Рельеф, образовавшийся под воздействием ветра&#10;&#10;Автоматически созданное описание">
            <a:extLst>
              <a:ext uri="{FF2B5EF4-FFF2-40B4-BE49-F238E27FC236}">
                <a16:creationId xmlns:a16="http://schemas.microsoft.com/office/drawing/2014/main" id="{81AF3D80-4769-67CC-B461-5C2043E9AB08}"/>
              </a:ext>
            </a:extLst>
          </p:cNvPr>
          <p:cNvPicPr>
            <a:picLocks noChangeAspect="1"/>
          </p:cNvPicPr>
          <p:nvPr/>
        </p:nvPicPr>
        <p:blipFill rotWithShape="1">
          <a:blip r:embed="rId2"/>
          <a:srcRect r="11170" b="-1"/>
          <a:stretch/>
        </p:blipFill>
        <p:spPr>
          <a:xfrm>
            <a:off x="2522356"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52AF6758-1A8C-1E2D-AB05-E1021EC10BE4}"/>
              </a:ext>
            </a:extLst>
          </p:cNvPr>
          <p:cNvSpPr>
            <a:spLocks noGrp="1"/>
          </p:cNvSpPr>
          <p:nvPr>
            <p:ph type="title"/>
          </p:nvPr>
        </p:nvSpPr>
        <p:spPr>
          <a:xfrm>
            <a:off x="838200" y="365125"/>
            <a:ext cx="3822189" cy="1899912"/>
          </a:xfrm>
        </p:spPr>
        <p:txBody>
          <a:bodyPr>
            <a:normAutofit/>
          </a:bodyPr>
          <a:lstStyle/>
          <a:p>
            <a:r>
              <a:rPr lang="ru-RU" sz="4000">
                <a:ea typeface="Calibri Light"/>
                <a:cs typeface="Calibri Light"/>
              </a:rPr>
              <a:t>Результаты:</a:t>
            </a:r>
          </a:p>
        </p:txBody>
      </p:sp>
      <p:sp>
        <p:nvSpPr>
          <p:cNvPr id="3" name="Объект 2">
            <a:extLst>
              <a:ext uri="{FF2B5EF4-FFF2-40B4-BE49-F238E27FC236}">
                <a16:creationId xmlns:a16="http://schemas.microsoft.com/office/drawing/2014/main" id="{2D254EF1-3335-0E16-C5F9-FFA344EA527B}"/>
              </a:ext>
            </a:extLst>
          </p:cNvPr>
          <p:cNvSpPr>
            <a:spLocks noGrp="1"/>
          </p:cNvSpPr>
          <p:nvPr>
            <p:ph idx="1"/>
          </p:nvPr>
        </p:nvSpPr>
        <p:spPr>
          <a:xfrm>
            <a:off x="838200" y="2434201"/>
            <a:ext cx="3822189" cy="3742762"/>
          </a:xfrm>
        </p:spPr>
        <p:txBody>
          <a:bodyPr vert="horz" lIns="91440" tIns="45720" rIns="91440" bIns="45720" rtlCol="0">
            <a:normAutofit/>
          </a:bodyPr>
          <a:lstStyle/>
          <a:p>
            <a:r>
              <a:rPr lang="ru-RU" sz="2000">
                <a:ea typeface="Calibri"/>
                <a:cs typeface="Calibri"/>
              </a:rPr>
              <a:t>Несмотря на короткий срок нам удалось успеть закончить Beta version of our game</a:t>
            </a:r>
          </a:p>
          <a:p>
            <a:r>
              <a:rPr lang="ru-RU" sz="2000">
                <a:ea typeface="Calibri"/>
                <a:cs typeface="Calibri"/>
              </a:rPr>
              <a:t>В дальнейшем стоит добавить музыку и больше уровней</a:t>
            </a:r>
          </a:p>
          <a:p>
            <a:r>
              <a:rPr lang="ru-RU" sz="2000">
                <a:ea typeface="Calibri"/>
                <a:cs typeface="Calibri"/>
              </a:rPr>
              <a:t>Также можно будет добавить несколько этажей у карты, что сделает побег от монстра более динамичным</a:t>
            </a:r>
          </a:p>
          <a:p>
            <a:endParaRPr lang="ru-RU" sz="2000">
              <a:ea typeface="Calibri"/>
              <a:cs typeface="Calibri"/>
            </a:endParaRPr>
          </a:p>
        </p:txBody>
      </p:sp>
    </p:spTree>
    <p:extLst>
      <p:ext uri="{BB962C8B-B14F-4D97-AF65-F5344CB8AC3E}">
        <p14:creationId xmlns:p14="http://schemas.microsoft.com/office/powerpoint/2010/main" val="17540430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Game Down </vt:lpstr>
      <vt:lpstr>Game down - культовая single player game суть которой в том, чтобы успеть собрать все eyes, пока тебя не kill monster</vt:lpstr>
      <vt:lpstr>Цель проекта: достаточно deep изучить library Pygame, work experience with ООП and with big volume of code  </vt:lpstr>
      <vt:lpstr>Game Interface: </vt:lpstr>
      <vt:lpstr>Функционал: Игрок управляет персонажем от первого лица при помощи кнопок WASD и мышки Игрок должен убегать от монстра, который может его убить. Монстр, видя героя, начинает яростно нападать, пока игрок не спрячется от моба (для более быстрого пермещения разумно будет использовать прыжок (space)). Игрок должен собрать все Eyes, расположенные на стенах, чтобы победить. Чтобы не заагрить моба, герой может использовать клавишу shift для бесшумных передвижений.  В нижнем левом углу находится mini map для помощи в ориентации по местности </vt:lpstr>
      <vt:lpstr>Problems, that we solved:</vt:lpstr>
      <vt:lpstr>Результаты: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204</cp:revision>
  <dcterms:created xsi:type="dcterms:W3CDTF">2023-12-15T01:30:59Z</dcterms:created>
  <dcterms:modified xsi:type="dcterms:W3CDTF">2023-12-15T11:13:26Z</dcterms:modified>
</cp:coreProperties>
</file>