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454">
          <p15:clr>
            <a:srgbClr val="9AA0A6"/>
          </p15:clr>
        </p15:guide>
        <p15:guide id="4" orient="horz" pos="567">
          <p15:clr>
            <a:srgbClr val="9AA0A6"/>
          </p15:clr>
        </p15:guide>
        <p15:guide id="5" orient="horz" pos="2948">
          <p15:clr>
            <a:srgbClr val="9AA0A6"/>
          </p15:clr>
        </p15:guide>
        <p15:guide id="6" pos="532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54"/>
        <p:guide pos="567" orient="horz"/>
        <p:guide pos="2948" orient="horz"/>
        <p:guide pos="532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8054b85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8054b85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9c6edf71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09c6edf7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81474a2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81474a2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81474a2b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081474a2b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986bec17_1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09986bec17_1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9986bec17_1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09986bec17_1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9986bec17_1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9986bec17_1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9986bec17_1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09986bec17_1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9986bec17_1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09986bec17_1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9c6edf71b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09c6edf71b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8054b85b2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8054b85b2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8054b85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8054b85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9986bec17_1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09986bec17_1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9986bec17_1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09986bec17_1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9986bec17_1_3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09986bec17_1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9986bec17_1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09986bec17_1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f1c76728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0f1c7672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9986bec17_1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09986bec17_1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9986bec17_1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09986bec17_1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9986bec17_1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09986bec17_1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9986bec17_1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09986bec17_1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8054b85b2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8054b85b2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8054b85b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08054b85b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9986bec17_1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09986bec17_1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9986bec17_1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09986bec17_1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9986bec17_1_4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09986bec17_1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9986bec17_1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09986bec17_1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9986bec17_1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09986bec17_1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dd3da436d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0dd3da436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9986bec17_1_4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109986bec17_1_4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8054b85b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8054b85b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9986bec17_1_5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109986bec17_1_5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9986bec17_1_5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09986bec17_1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8054b85b2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108054b85b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9986bec17_1_5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09986bec17_1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9986bec17_1_5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109986bec17_1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9986bec17_1_5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109986bec17_1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9986bec17_1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09986bec17_1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9986bec17_1_5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109986bec17_1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9986bec17_1_5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109986bec17_1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dd3da436d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10dd3da436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9986bec17_1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109986bec17_1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dd3da436d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0dd3da436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8054b85b2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08054b85b2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8054b85b2_0_7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08054b85b2_0_7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9986bec17_1_5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09986bec17_1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09986bec17_1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109986bec17_1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081474a2be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1081474a2be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dd3da436d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10dd3da436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09986bec17_1_6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109986bec17_1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08054b85b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08054b85b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09986bec17_1_5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109986bec17_1_5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08054b85b2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08054b85b2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9986bec17_1_6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109986bec17_1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081474a2be_0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1081474a2be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81474a2b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081474a2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0dd3da436d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10dd3da436d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09986bec17_1_6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g109986bec17_1_6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0dd3da436d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10dd3da436d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08054b85b2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08054b85b2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09986bec17_1_6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109986bec17_1_6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081474a2be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g1081474a2be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0dd3da436d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g10dd3da436d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09986bec17_1_6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g109986bec17_1_6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08054b85b2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08054b85b2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09986bec17_1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109986bec17_1_6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8054b85b2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08054b85b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09986bec17_1_7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g109986bec17_1_7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09986bec17_1_6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g109986bec17_1_6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09986bec17_1_6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g109986bec17_1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08054b85b2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08054b85b2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09986bec17_1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109986bec17_1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09986bec17_1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09986bec17_1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09986bec17_1_7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109986bec17_1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09986bec17_1_7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g109986bec17_1_7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09986bec17_1_7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g109986bec17_1_7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09986bec17_1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g109986bec17_1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8054b85b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8054b85b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0ea3c64fa1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4" name="Google Shape;814;g10ea3c64fa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0ea3c64fa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g10ea3c64fa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1096019f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1096019f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9986bec17_1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09986bec17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9.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png"/><Relationship Id="rId4" Type="http://schemas.openxmlformats.org/officeDocument/2006/relationships/image" Target="../media/image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461125" y="1400175"/>
            <a:ext cx="4582800" cy="23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6100">
                <a:solidFill>
                  <a:srgbClr val="00574B"/>
                </a:solidFill>
              </a:rPr>
              <a:t>Стандарт </a:t>
            </a:r>
            <a:br>
              <a:rPr b="1" lang="ru" sz="6100">
                <a:solidFill>
                  <a:srgbClr val="00574B"/>
                </a:solidFill>
              </a:rPr>
            </a:br>
            <a:r>
              <a:rPr b="1" lang="ru" sz="6100">
                <a:solidFill>
                  <a:srgbClr val="00574B"/>
                </a:solidFill>
              </a:rPr>
              <a:t>Сервиса</a:t>
            </a:r>
            <a:endParaRPr b="1" sz="6100">
              <a:solidFill>
                <a:srgbClr val="00574B"/>
              </a:solidFill>
            </a:endParaRPr>
          </a:p>
        </p:txBody>
      </p:sp>
      <p:pic>
        <p:nvPicPr>
          <p:cNvPr id="55" name="Google Shape;55;p13"/>
          <p:cNvPicPr preferRelativeResize="0"/>
          <p:nvPr/>
        </p:nvPicPr>
        <p:blipFill>
          <a:blip r:embed="rId3">
            <a:alphaModFix/>
          </a:blip>
          <a:stretch>
            <a:fillRect/>
          </a:stretch>
        </p:blipFill>
        <p:spPr>
          <a:xfrm>
            <a:off x="0" y="0"/>
            <a:ext cx="2178072" cy="5143495"/>
          </a:xfrm>
          <a:prstGeom prst="rect">
            <a:avLst/>
          </a:prstGeom>
          <a:noFill/>
          <a:ln>
            <a:noFill/>
          </a:ln>
        </p:spPr>
      </p:pic>
      <p:sp>
        <p:nvSpPr>
          <p:cNvPr id="56" name="Google Shape;56;p13"/>
          <p:cNvSpPr/>
          <p:nvPr/>
        </p:nvSpPr>
        <p:spPr>
          <a:xfrm>
            <a:off x="8615275" y="76"/>
            <a:ext cx="5286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148" name="Google Shape;148;p22"/>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149" name="Google Shape;149;p22"/>
          <p:cNvSpPr/>
          <p:nvPr/>
        </p:nvSpPr>
        <p:spPr>
          <a:xfrm>
            <a:off x="1671750" y="1184796"/>
            <a:ext cx="1948500" cy="479400"/>
          </a:xfrm>
          <a:prstGeom prst="rect">
            <a:avLst/>
          </a:prstGeom>
          <a:solidFill>
            <a:srgbClr val="00574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1700">
                <a:solidFill>
                  <a:schemeClr val="lt1"/>
                </a:solidFill>
              </a:rPr>
              <a:t>Правильно</a:t>
            </a:r>
            <a:endParaRPr b="1" sz="1700">
              <a:solidFill>
                <a:schemeClr val="lt1"/>
              </a:solidFill>
            </a:endParaRPr>
          </a:p>
        </p:txBody>
      </p:sp>
      <p:sp>
        <p:nvSpPr>
          <p:cNvPr id="150" name="Google Shape;150;p22"/>
          <p:cNvSpPr/>
          <p:nvPr/>
        </p:nvSpPr>
        <p:spPr>
          <a:xfrm>
            <a:off x="5542275" y="1184795"/>
            <a:ext cx="1948500" cy="479400"/>
          </a:xfrm>
          <a:prstGeom prst="rect">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1700">
                <a:solidFill>
                  <a:schemeClr val="lt1"/>
                </a:solidFill>
              </a:rPr>
              <a:t>Неправильно</a:t>
            </a:r>
            <a:endParaRPr b="1" sz="1700">
              <a:solidFill>
                <a:schemeClr val="lt1"/>
              </a:solidFill>
            </a:endParaRPr>
          </a:p>
        </p:txBody>
      </p:sp>
      <p:sp>
        <p:nvSpPr>
          <p:cNvPr id="151" name="Google Shape;151;p22"/>
          <p:cNvSpPr txBox="1"/>
          <p:nvPr/>
        </p:nvSpPr>
        <p:spPr>
          <a:xfrm>
            <a:off x="720000" y="1917550"/>
            <a:ext cx="38520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rgbClr val="262626"/>
                </a:solidFill>
                <a:highlight>
                  <a:srgbClr val="FFFFFF"/>
                </a:highlight>
              </a:rPr>
              <a:t>Гость, подходя к кофе-бару, увидел дополнительное меню, заинтересовался. Подходя к стойке, он увидел хорошую выкладку, чистоту, бариста, который находится лицом или вполоборота к нему. Гость чувствует, что его ждут на кофе-баре, и в любой момент может обратиться к бариста и получить консультацию.</a:t>
            </a:r>
            <a:endParaRPr sz="1500"/>
          </a:p>
        </p:txBody>
      </p:sp>
      <p:sp>
        <p:nvSpPr>
          <p:cNvPr id="152" name="Google Shape;152;p22"/>
          <p:cNvSpPr txBox="1"/>
          <p:nvPr/>
        </p:nvSpPr>
        <p:spPr>
          <a:xfrm>
            <a:off x="4573125" y="1917550"/>
            <a:ext cx="38868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rgbClr val="262626"/>
                </a:solidFill>
              </a:rPr>
              <a:t>Гость, подходя к кофе-бару, не смог зацепиться взглядом ни за какую коммуникацию. Подходя к стойке, он увидел крошки молотого кофе на поверхности, пустые места на витрине с продукцией. Бариста сидел на барном стуле спиной к гостю и не обращал на него внимания. Гостю не нравится неопрятность, он считает кофе-бар не привлекательным, не уверен, что бариста на него отреагирует.</a:t>
            </a:r>
            <a:endParaRPr sz="1600">
              <a:solidFill>
                <a:srgbClr val="262626"/>
              </a:solidFill>
            </a:endParaRPr>
          </a:p>
        </p:txBody>
      </p:sp>
      <p:sp>
        <p:nvSpPr>
          <p:cNvPr id="153" name="Google Shape;153;p22"/>
          <p:cNvSpPr/>
          <p:nvPr/>
        </p:nvSpPr>
        <p:spPr>
          <a:xfrm>
            <a:off x="4543200" y="900000"/>
            <a:ext cx="57600" cy="3780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sz="24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ph type="title"/>
          </p:nvPr>
        </p:nvSpPr>
        <p:spPr>
          <a:xfrm>
            <a:off x="1108300" y="2014350"/>
            <a:ext cx="7636800" cy="111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2. </a:t>
            </a:r>
            <a:r>
              <a:rPr b="1" lang="ru" sz="5600">
                <a:solidFill>
                  <a:srgbClr val="FFFFFF"/>
                </a:solidFill>
              </a:rPr>
              <a:t>Приветствие</a:t>
            </a:r>
            <a:endParaRPr b="1" sz="5600">
              <a:solidFill>
                <a:srgbClr val="FFFFFF"/>
              </a:solidFill>
            </a:endParaRPr>
          </a:p>
        </p:txBody>
      </p:sp>
      <p:pic>
        <p:nvPicPr>
          <p:cNvPr id="162" name="Google Shape;162;p23"/>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163" name="Google Shape;163;p23"/>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169" name="Google Shape;169;p24"/>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170" name="Google Shape;170;p24"/>
          <p:cNvSpPr txBox="1"/>
          <p:nvPr/>
        </p:nvSpPr>
        <p:spPr>
          <a:xfrm>
            <a:off x="720000" y="438918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t>На этом этапе затрагиваются точки впечатления «Внешний вид бариста», «Коммуникации бариста».</a:t>
            </a:r>
            <a:endParaRPr sz="1200"/>
          </a:p>
        </p:txBody>
      </p:sp>
      <p:sp>
        <p:nvSpPr>
          <p:cNvPr id="171" name="Google Shape;171;p24"/>
          <p:cNvSpPr/>
          <p:nvPr/>
        </p:nvSpPr>
        <p:spPr>
          <a:xfrm>
            <a:off x="1671750" y="2117321"/>
            <a:ext cx="1948500" cy="479400"/>
          </a:xfrm>
          <a:prstGeom prst="rect">
            <a:avLst/>
          </a:prstGeom>
          <a:solidFill>
            <a:srgbClr val="00574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1700">
                <a:solidFill>
                  <a:schemeClr val="lt1"/>
                </a:solidFill>
              </a:rPr>
              <a:t>Вербальное</a:t>
            </a:r>
            <a:endParaRPr b="1" sz="1700">
              <a:solidFill>
                <a:schemeClr val="lt1"/>
              </a:solidFill>
            </a:endParaRPr>
          </a:p>
        </p:txBody>
      </p:sp>
      <p:sp>
        <p:nvSpPr>
          <p:cNvPr id="172" name="Google Shape;172;p24"/>
          <p:cNvSpPr/>
          <p:nvPr/>
        </p:nvSpPr>
        <p:spPr>
          <a:xfrm>
            <a:off x="5541750" y="2117320"/>
            <a:ext cx="1948500" cy="4794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1700">
                <a:solidFill>
                  <a:schemeClr val="lt1"/>
                </a:solidFill>
              </a:rPr>
              <a:t>Невербальное</a:t>
            </a:r>
            <a:endParaRPr b="1" sz="1700">
              <a:solidFill>
                <a:schemeClr val="lt1"/>
              </a:solidFill>
            </a:endParaRPr>
          </a:p>
        </p:txBody>
      </p:sp>
      <p:sp>
        <p:nvSpPr>
          <p:cNvPr id="173" name="Google Shape;173;p24"/>
          <p:cNvSpPr/>
          <p:nvPr/>
        </p:nvSpPr>
        <p:spPr>
          <a:xfrm>
            <a:off x="4551150" y="1986536"/>
            <a:ext cx="59700" cy="23241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txBox="1"/>
          <p:nvPr/>
        </p:nvSpPr>
        <p:spPr>
          <a:xfrm>
            <a:off x="720000" y="2751538"/>
            <a:ext cx="3852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200">
                <a:solidFill>
                  <a:srgbClr val="262626"/>
                </a:solidFill>
                <a:highlight>
                  <a:srgbClr val="FFFFFF"/>
                </a:highlight>
              </a:rPr>
              <a:t>Приветствие гостя любой фразой: «Доброе утро/день/вечер», «Привет!» (в случае, если общение с гостем происходит на «ты»).</a:t>
            </a:r>
            <a:endParaRPr sz="1200"/>
          </a:p>
        </p:txBody>
      </p:sp>
      <p:sp>
        <p:nvSpPr>
          <p:cNvPr id="175" name="Google Shape;175;p24"/>
          <p:cNvSpPr txBox="1"/>
          <p:nvPr/>
        </p:nvSpPr>
        <p:spPr>
          <a:xfrm>
            <a:off x="720000" y="910475"/>
            <a:ext cx="77400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rgbClr val="262626"/>
                </a:solidFill>
                <a:highlight>
                  <a:srgbClr val="FFFFFF"/>
                </a:highlight>
              </a:rPr>
              <a:t>Приветствие является логичным началом общения. Когда гость зашел в кофе-бар / кофейню (подошел к кофе-бару), бариста должен поприветствовать его первым.</a:t>
            </a:r>
            <a:endParaRPr b="1" sz="1600"/>
          </a:p>
        </p:txBody>
      </p:sp>
      <p:sp>
        <p:nvSpPr>
          <p:cNvPr id="176" name="Google Shape;176;p24"/>
          <p:cNvSpPr txBox="1"/>
          <p:nvPr/>
        </p:nvSpPr>
        <p:spPr>
          <a:xfrm>
            <a:off x="4572000" y="2751550"/>
            <a:ext cx="3888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200">
                <a:solidFill>
                  <a:srgbClr val="262626"/>
                </a:solidFill>
              </a:rPr>
              <a:t>Зрительный контакт с гостем. Он говорит гостю о том, что бариста во внимании и готов к обслуживанию.</a:t>
            </a:r>
            <a:r>
              <a:rPr b="1" i="1" lang="ru" sz="1200">
                <a:solidFill>
                  <a:srgbClr val="262626"/>
                </a:solidFill>
              </a:rPr>
              <a:t> </a:t>
            </a:r>
            <a:r>
              <a:rPr lang="ru" sz="1200">
                <a:solidFill>
                  <a:srgbClr val="262626"/>
                </a:solidFill>
              </a:rPr>
              <a:t>Такой подход позволит испытать ему позитивные эмоции уже на раннем этапе обслуживания.</a:t>
            </a:r>
            <a:endParaRPr sz="1200">
              <a:solidFill>
                <a:srgbClr val="262626"/>
              </a:solidFill>
            </a:endParaRPr>
          </a:p>
        </p:txBody>
      </p:sp>
      <p:sp>
        <p:nvSpPr>
          <p:cNvPr id="177" name="Google Shape;177;p24"/>
          <p:cNvSpPr txBox="1"/>
          <p:nvPr/>
        </p:nvSpPr>
        <p:spPr>
          <a:xfrm>
            <a:off x="174450" y="88050"/>
            <a:ext cx="1587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i="0" sz="2400" u="none" cap="none" strike="noStrike">
              <a:solidFill>
                <a:schemeClr val="lt1"/>
              </a:solidFill>
              <a:latin typeface="Arial"/>
              <a:ea typeface="Arial"/>
              <a:cs typeface="Arial"/>
              <a:sym typeface="Arial"/>
            </a:endParaRPr>
          </a:p>
        </p:txBody>
      </p:sp>
      <p:sp>
        <p:nvSpPr>
          <p:cNvPr id="178" name="Google Shape;178;p24"/>
          <p:cNvSpPr/>
          <p:nvPr/>
        </p:nvSpPr>
        <p:spPr>
          <a:xfrm>
            <a:off x="509700" y="438920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186" name="Google Shape;186;p25"/>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187" name="Google Shape;187;p25"/>
          <p:cNvSpPr txBox="1"/>
          <p:nvPr/>
        </p:nvSpPr>
        <p:spPr>
          <a:xfrm>
            <a:off x="720000" y="900000"/>
            <a:ext cx="7740000" cy="266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Гость зашел первый раз в кофе-бар.</a:t>
            </a:r>
            <a:br>
              <a:rPr b="1" lang="ru" sz="1600">
                <a:solidFill>
                  <a:schemeClr val="dk1"/>
                </a:solidFill>
                <a:highlight>
                  <a:srgbClr val="FFFFFF"/>
                </a:highlight>
              </a:rPr>
            </a:br>
            <a:br>
              <a:rPr b="1" lang="ru">
                <a:solidFill>
                  <a:schemeClr val="dk1"/>
                </a:solidFill>
                <a:highlight>
                  <a:srgbClr val="FFFFFF"/>
                </a:highlight>
              </a:rPr>
            </a:br>
            <a:r>
              <a:rPr lang="ru">
                <a:solidFill>
                  <a:schemeClr val="dk1"/>
                </a:solidFill>
                <a:highlight>
                  <a:srgbClr val="FFFFFF"/>
                </a:highlight>
              </a:rPr>
              <a:t>Его первые действия: он</a:t>
            </a:r>
            <a:r>
              <a:rPr lang="ru">
                <a:solidFill>
                  <a:schemeClr val="dk1"/>
                </a:solidFill>
                <a:highlight>
                  <a:srgbClr val="FFFFFF"/>
                </a:highlight>
              </a:rPr>
              <a:t> останавливается, рассматривает меню, витрину, адаптируется, ему необходимо время привыкнуть к обстановке. </a:t>
            </a:r>
            <a:br>
              <a:rPr lang="ru">
                <a:solidFill>
                  <a:schemeClr val="dk1"/>
                </a:solidFill>
                <a:highlight>
                  <a:srgbClr val="FFFFFF"/>
                </a:highlight>
              </a:rPr>
            </a:br>
            <a:br>
              <a:rPr lang="ru">
                <a:solidFill>
                  <a:schemeClr val="dk1"/>
                </a:solidFill>
                <a:highlight>
                  <a:srgbClr val="FFFFFF"/>
                </a:highlight>
              </a:rPr>
            </a:br>
            <a:r>
              <a:rPr lang="ru">
                <a:solidFill>
                  <a:schemeClr val="dk1"/>
                </a:solidFill>
                <a:highlight>
                  <a:srgbClr val="FFFFFF"/>
                </a:highlight>
              </a:rPr>
              <a:t>Если бариста сразу начнёт задавать вопросы, то он нарушит процесс адаптации, и гость окажется в состоянии дискомфорта. Что нужно сделать в первую очередь, чтобы гость мог  понять, что ему оказывают внимание? Посмотреть на него. Установите визуальный контакт, поприветствуйте его. Самое главное, чтобы это было искренне на позитивной ноте.</a:t>
            </a:r>
            <a:endParaRPr>
              <a:solidFill>
                <a:srgbClr val="262626"/>
              </a:solidFill>
              <a:highlight>
                <a:srgbClr val="FFFFFF"/>
              </a:highlight>
            </a:endParaRPr>
          </a:p>
        </p:txBody>
      </p:sp>
      <p:sp>
        <p:nvSpPr>
          <p:cNvPr id="188" name="Google Shape;188;p25"/>
          <p:cNvSpPr txBox="1"/>
          <p:nvPr/>
        </p:nvSpPr>
        <p:spPr>
          <a:xfrm>
            <a:off x="720000" y="438913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chemeClr val="dk1"/>
                </a:solidFill>
                <a:highlight>
                  <a:srgbClr val="FFFFFF"/>
                </a:highlight>
              </a:rPr>
              <a:t>Приветствие гостей должно осуществляться на позитивной ноте с улыбкой. Мы рады видеть нашего гостя в той же степени, что и близких друзей/родственников.</a:t>
            </a:r>
            <a:endParaRPr sz="1200">
              <a:solidFill>
                <a:schemeClr val="dk1"/>
              </a:solidFill>
              <a:highlight>
                <a:srgbClr val="FFFFFF"/>
              </a:highlight>
            </a:endParaRPr>
          </a:p>
        </p:txBody>
      </p:sp>
      <p:sp>
        <p:nvSpPr>
          <p:cNvPr id="189" name="Google Shape;189;p25"/>
          <p:cNvSpPr/>
          <p:nvPr/>
        </p:nvSpPr>
        <p:spPr>
          <a:xfrm>
            <a:off x="509700" y="438915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sz="2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197" name="Google Shape;197;p26"/>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198" name="Google Shape;198;p26"/>
          <p:cNvSpPr txBox="1"/>
          <p:nvPr/>
        </p:nvSpPr>
        <p:spPr>
          <a:xfrm>
            <a:off x="720000" y="900000"/>
            <a:ext cx="7740000" cy="217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Гость зашёл, а бариста не поприветствовал его.</a:t>
            </a:r>
            <a:br>
              <a:rPr lang="ru" sz="1600">
                <a:solidFill>
                  <a:schemeClr val="dk1"/>
                </a:solidFill>
                <a:highlight>
                  <a:srgbClr val="FFFFFF"/>
                </a:highlight>
              </a:rPr>
            </a:br>
            <a:br>
              <a:rPr lang="ru">
                <a:solidFill>
                  <a:schemeClr val="dk1"/>
                </a:solidFill>
                <a:highlight>
                  <a:srgbClr val="FFFFFF"/>
                </a:highlight>
              </a:rPr>
            </a:br>
            <a:r>
              <a:rPr lang="ru">
                <a:solidFill>
                  <a:schemeClr val="dk1"/>
                </a:solidFill>
                <a:highlight>
                  <a:srgbClr val="FFFFFF"/>
                </a:highlight>
              </a:rPr>
              <a:t>Какое будет ощущение у гостя, когда его тихо поприветствуют (или не поприветствуют вообще) или не обратят на него внимание? У него будет негативное первое впечатление. А это уже повлияет на дальнейший разговор и на общее отношение к Сети COFFEE LIKE. Гость сразу не получит нужных ему эмоций, и, возможно, больше не придет к нам, потому что чаще всего гости приходят к нам, в первую очередь, за положительными эмоциями, а потом уже за продуктом.</a:t>
            </a:r>
            <a:endParaRPr>
              <a:solidFill>
                <a:srgbClr val="262626"/>
              </a:solidFill>
              <a:highlight>
                <a:srgbClr val="FFFFFF"/>
              </a:highlight>
            </a:endParaRPr>
          </a:p>
        </p:txBody>
      </p:sp>
      <p:sp>
        <p:nvSpPr>
          <p:cNvPr id="199" name="Google Shape;199;p26"/>
          <p:cNvSpPr txBox="1"/>
          <p:nvPr/>
        </p:nvSpPr>
        <p:spPr>
          <a:xfrm>
            <a:off x="720000" y="4282950"/>
            <a:ext cx="7867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chemeClr val="dk1"/>
                </a:solidFill>
              </a:rPr>
              <a:t>Рекомендуемое время на адаптацию и реакцию гостя 5-10 секунд. Как только гость подошел к кофе-бару, открыл входную группу, необходимо в течении 5-10 секунд поприветствовать гостя. Критической считается ситуация, когда подошедшего гостя игнорируют, пока он не начнет разговор.</a:t>
            </a:r>
            <a:endParaRPr sz="1200">
              <a:solidFill>
                <a:schemeClr val="dk1"/>
              </a:solidFill>
              <a:highlight>
                <a:srgbClr val="FFFFFF"/>
              </a:highlight>
            </a:endParaRPr>
          </a:p>
        </p:txBody>
      </p:sp>
      <p:sp>
        <p:nvSpPr>
          <p:cNvPr id="200" name="Google Shape;200;p26"/>
          <p:cNvSpPr/>
          <p:nvPr/>
        </p:nvSpPr>
        <p:spPr>
          <a:xfrm>
            <a:off x="509700" y="4282950"/>
            <a:ext cx="210300" cy="7941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sz="24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08" name="Google Shape;208;p27"/>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209" name="Google Shape;209;p27"/>
          <p:cNvSpPr txBox="1"/>
          <p:nvPr/>
        </p:nvSpPr>
        <p:spPr>
          <a:xfrm>
            <a:off x="720000" y="900000"/>
            <a:ext cx="7740000" cy="3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Приветствие на различных типах кофе-баров:</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262626"/>
              </a:solidFill>
              <a:highlight>
                <a:srgbClr val="FFFFFF"/>
              </a:highlight>
            </a:endParaRPr>
          </a:p>
          <a:p>
            <a:pPr indent="0" lvl="0" marL="0" rtl="0" algn="l">
              <a:lnSpc>
                <a:spcPct val="115000"/>
              </a:lnSpc>
              <a:spcBef>
                <a:spcPts val="0"/>
              </a:spcBef>
              <a:spcAft>
                <a:spcPts val="0"/>
              </a:spcAft>
              <a:buNone/>
            </a:pPr>
            <a:r>
              <a:rPr b="1" lang="ru">
                <a:solidFill>
                  <a:srgbClr val="262626"/>
                </a:solidFill>
                <a:highlight>
                  <a:srgbClr val="FFFFFF"/>
                </a:highlight>
              </a:rPr>
              <a:t>Павильон / встроенное помещение / кофейня с зоной ожидания:</a:t>
            </a:r>
            <a:r>
              <a:rPr lang="ru">
                <a:solidFill>
                  <a:srgbClr val="262626"/>
                </a:solidFill>
                <a:highlight>
                  <a:srgbClr val="FFFFFF"/>
                </a:highlight>
              </a:rPr>
              <a:t> </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Установить зрительный контакт с гостем в то время, когда он подошёл к зоне ожидания и поприветствовать его. Даже если бариста готовит напиток / пробивает заказ другого гостя. В свободную секунду необходимо уделить гостю внимание. Так гость уже будет настроен на дальнейший диалог.</a:t>
            </a:r>
            <a:endParaRPr>
              <a:solidFill>
                <a:srgbClr val="262626"/>
              </a:solidFill>
              <a:highlight>
                <a:srgbClr val="FFFFFF"/>
              </a:highlight>
            </a:endParaRPr>
          </a:p>
          <a:p>
            <a:pPr indent="0" lvl="0" marL="0" rtl="0" algn="l">
              <a:lnSpc>
                <a:spcPct val="115000"/>
              </a:lnSpc>
              <a:spcBef>
                <a:spcPts val="0"/>
              </a:spcBef>
              <a:spcAft>
                <a:spcPts val="0"/>
              </a:spcAft>
              <a:buNone/>
            </a:pPr>
            <a:r>
              <a:t/>
            </a:r>
            <a:endParaRPr b="1" i="1">
              <a:solidFill>
                <a:srgbClr val="262626"/>
              </a:solidFill>
              <a:highlight>
                <a:srgbClr val="FFFFFF"/>
              </a:highlight>
            </a:endParaRPr>
          </a:p>
          <a:p>
            <a:pPr indent="0" lvl="0" marL="0" rtl="0" algn="l">
              <a:lnSpc>
                <a:spcPct val="115000"/>
              </a:lnSpc>
              <a:spcBef>
                <a:spcPts val="0"/>
              </a:spcBef>
              <a:spcAft>
                <a:spcPts val="0"/>
              </a:spcAft>
              <a:buNone/>
            </a:pPr>
            <a:r>
              <a:rPr b="1" i="1" lang="ru">
                <a:solidFill>
                  <a:srgbClr val="262626"/>
                </a:solidFill>
                <a:highlight>
                  <a:srgbClr val="FFFFFF"/>
                </a:highlight>
              </a:rPr>
              <a:t>Например</a:t>
            </a:r>
            <a:r>
              <a:rPr b="1" i="1" lang="ru">
                <a:solidFill>
                  <a:srgbClr val="262626"/>
                </a:solidFill>
                <a:highlight>
                  <a:srgbClr val="FFFFFF"/>
                </a:highlight>
              </a:rPr>
              <a:t>: </a:t>
            </a:r>
            <a:endParaRPr b="1" i="1">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 “Добрый день! Я приму Ваш заказ уже через 2 минуты.” - (бариста готовит напиток / работает на кассе).</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 “Привет! Что для тебя приготовить?” - (</a:t>
            </a:r>
            <a:r>
              <a:rPr lang="ru">
                <a:solidFill>
                  <a:srgbClr val="262626"/>
                </a:solidFill>
                <a:highlight>
                  <a:srgbClr val="FFFFFF"/>
                </a:highlight>
              </a:rPr>
              <a:t>неформальное</a:t>
            </a:r>
            <a:r>
              <a:rPr lang="ru">
                <a:solidFill>
                  <a:srgbClr val="262626"/>
                </a:solidFill>
                <a:highlight>
                  <a:srgbClr val="FFFFFF"/>
                </a:highlight>
              </a:rPr>
              <a:t> общение / постоянный гость).</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 “Здравствуйте! Проходите. “- (бариста работает на кассе с другим гостем).</a:t>
            </a:r>
            <a:endParaRPr>
              <a:solidFill>
                <a:srgbClr val="262626"/>
              </a:solidFill>
              <a:highlight>
                <a:srgbClr val="FFFFFF"/>
              </a:highlight>
            </a:endParaRPr>
          </a:p>
          <a:p>
            <a:pPr indent="0" lvl="0" marL="0" rtl="0" algn="l">
              <a:lnSpc>
                <a:spcPct val="115000"/>
              </a:lnSpc>
              <a:spcBef>
                <a:spcPts val="0"/>
              </a:spcBef>
              <a:spcAft>
                <a:spcPts val="1200"/>
              </a:spcAft>
              <a:buNone/>
            </a:pPr>
            <a:r>
              <a:t/>
            </a:r>
            <a:endParaRPr sz="1600">
              <a:solidFill>
                <a:schemeClr val="dk1"/>
              </a:solidFill>
              <a:highlight>
                <a:srgbClr val="FFFFFF"/>
              </a:highlight>
            </a:endParaRPr>
          </a:p>
        </p:txBody>
      </p:sp>
      <p:sp>
        <p:nvSpPr>
          <p:cNvPr id="210" name="Google Shape;210;p27"/>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sz="24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17" name="Google Shape;217;p28"/>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218" name="Google Shape;218;p28"/>
          <p:cNvSpPr txBox="1"/>
          <p:nvPr/>
        </p:nvSpPr>
        <p:spPr>
          <a:xfrm>
            <a:off x="720000" y="900000"/>
            <a:ext cx="77400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a:solidFill>
                  <a:srgbClr val="262626"/>
                </a:solidFill>
                <a:highlight>
                  <a:srgbClr val="FFFFFF"/>
                </a:highlight>
              </a:rPr>
              <a:t>Павильон / встроенное помещение / барная стойка в БЦ/ТЦ без зоны ожидания (работа через окно выдачи):</a:t>
            </a:r>
            <a:r>
              <a:rPr lang="ru">
                <a:solidFill>
                  <a:srgbClr val="262626"/>
                </a:solidFill>
                <a:highlight>
                  <a:srgbClr val="FFFFFF"/>
                </a:highlight>
              </a:rPr>
              <a:t> </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Установить зрительный контакт с гостем и поприветствовать его, если есть возможность (открыто окно выдачи/гость стоит рядом с островом в БЦ/ТЦ). Дать гостю время на адаптацию, поздороваться и установить зрительный контакт.</a:t>
            </a:r>
            <a:endParaRPr>
              <a:solidFill>
                <a:srgbClr val="262626"/>
              </a:solidFill>
              <a:highlight>
                <a:srgbClr val="FFFFFF"/>
              </a:highlight>
            </a:endParaRPr>
          </a:p>
          <a:p>
            <a:pPr indent="0" lvl="0" marL="457200" rtl="0" algn="l">
              <a:lnSpc>
                <a:spcPct val="115000"/>
              </a:lnSpc>
              <a:spcBef>
                <a:spcPts val="0"/>
              </a:spcBef>
              <a:spcAft>
                <a:spcPts val="0"/>
              </a:spcAft>
              <a:buNone/>
            </a:pPr>
            <a:r>
              <a:t/>
            </a:r>
            <a:endParaRPr b="1" i="1">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a:solidFill>
                  <a:srgbClr val="262626"/>
                </a:solidFill>
                <a:highlight>
                  <a:srgbClr val="FFFFFF"/>
                </a:highlight>
              </a:rPr>
              <a:t>Например</a:t>
            </a:r>
            <a:r>
              <a:rPr b="1" i="1" lang="ru">
                <a:solidFill>
                  <a:srgbClr val="262626"/>
                </a:solidFill>
                <a:highlight>
                  <a:srgbClr val="FFFFFF"/>
                </a:highlight>
              </a:rPr>
              <a:t>:</a:t>
            </a:r>
            <a:r>
              <a:rPr b="1" lang="ru">
                <a:solidFill>
                  <a:srgbClr val="262626"/>
                </a:solidFill>
                <a:highlight>
                  <a:srgbClr val="FFFFFF"/>
                </a:highlight>
              </a:rPr>
              <a:t> </a:t>
            </a:r>
            <a:endParaRPr b="1">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 “Добрый день! Я приму Ваш заказ уже через 2 минуты.” - (бариста готовит напиток / работает на кассе).</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 “Здравствуйте! Уже ознакомились с меню?”</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 “Привет! Выбрал(а) напиток?” -  (неформальное общение / постоянный гость)</a:t>
            </a:r>
            <a:endParaRPr>
              <a:solidFill>
                <a:schemeClr val="dk1"/>
              </a:solidFill>
              <a:highlight>
                <a:srgbClr val="FFFFFF"/>
              </a:highlight>
            </a:endParaRPr>
          </a:p>
        </p:txBody>
      </p:sp>
      <p:sp>
        <p:nvSpPr>
          <p:cNvPr id="219" name="Google Shape;219;p28"/>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sz="24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26" name="Google Shape;226;p29"/>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227" name="Google Shape;227;p29"/>
          <p:cNvSpPr txBox="1"/>
          <p:nvPr/>
        </p:nvSpPr>
        <p:spPr>
          <a:xfrm>
            <a:off x="720000" y="900000"/>
            <a:ext cx="7740000" cy="29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Допустимые скрипты:</a:t>
            </a:r>
            <a:br>
              <a:rPr lang="ru" sz="1600">
                <a:solidFill>
                  <a:schemeClr val="dk1"/>
                </a:solidFill>
              </a:rPr>
            </a:br>
            <a:br>
              <a:rPr lang="ru">
                <a:solidFill>
                  <a:schemeClr val="dk1"/>
                </a:solidFill>
              </a:rPr>
            </a:br>
            <a:r>
              <a:rPr lang="ru">
                <a:solidFill>
                  <a:schemeClr val="dk1"/>
                </a:solidFill>
              </a:rPr>
              <a:t>1. “</a:t>
            </a:r>
            <a:r>
              <a:rPr lang="ru">
                <a:solidFill>
                  <a:schemeClr val="dk1"/>
                </a:solidFill>
              </a:rPr>
              <a:t>Доброе утро! Как Ваши дела? Чем себя сегодня будете радовать?”</a:t>
            </a:r>
            <a:endParaRPr>
              <a:solidFill>
                <a:schemeClr val="dk1"/>
              </a:solidFill>
            </a:endParaRPr>
          </a:p>
          <a:p>
            <a:pPr indent="0" lvl="0" marL="0" rtl="0" algn="l">
              <a:lnSpc>
                <a:spcPct val="115000"/>
              </a:lnSpc>
              <a:spcBef>
                <a:spcPts val="0"/>
              </a:spcBef>
              <a:spcAft>
                <a:spcPts val="0"/>
              </a:spcAft>
              <a:buNone/>
            </a:pPr>
            <a:r>
              <a:rPr lang="ru">
                <a:solidFill>
                  <a:schemeClr val="dk1"/>
                </a:solidFill>
              </a:rPr>
              <a:t>2. “Добрый день! Рад Вас сегодня видеть!”</a:t>
            </a:r>
            <a:endParaRPr>
              <a:solidFill>
                <a:schemeClr val="dk1"/>
              </a:solidFill>
            </a:endParaRPr>
          </a:p>
          <a:p>
            <a:pPr indent="0" lvl="0" marL="0" rtl="0" algn="l">
              <a:lnSpc>
                <a:spcPct val="115000"/>
              </a:lnSpc>
              <a:spcBef>
                <a:spcPts val="0"/>
              </a:spcBef>
              <a:spcAft>
                <a:spcPts val="0"/>
              </a:spcAft>
              <a:buNone/>
            </a:pPr>
            <a:r>
              <a:rPr lang="ru">
                <a:solidFill>
                  <a:schemeClr val="dk1"/>
                </a:solidFill>
              </a:rPr>
              <a:t>3. “Добрый вечер! Что для Вас приготовить, кофе или чай?”</a:t>
            </a:r>
            <a:endParaRPr>
              <a:solidFill>
                <a:schemeClr val="dk1"/>
              </a:solidFill>
            </a:endParaRPr>
          </a:p>
          <a:p>
            <a:pPr indent="0" lvl="0" marL="0" rtl="0" algn="l">
              <a:lnSpc>
                <a:spcPct val="115000"/>
              </a:lnSpc>
              <a:spcBef>
                <a:spcPts val="0"/>
              </a:spcBef>
              <a:spcAft>
                <a:spcPts val="0"/>
              </a:spcAft>
              <a:buNone/>
            </a:pPr>
            <a:r>
              <a:rPr lang="ru">
                <a:solidFill>
                  <a:schemeClr val="dk1"/>
                </a:solidFill>
              </a:rPr>
              <a:t>4. “Здравствуйте! Что-нибудь выбрали? Советую взять наш лимитированный напиток.”</a:t>
            </a:r>
            <a:endParaRPr>
              <a:solidFill>
                <a:schemeClr val="dk1"/>
              </a:solidFill>
            </a:endParaRPr>
          </a:p>
          <a:p>
            <a:pPr indent="0" lvl="0" marL="0" rtl="0" algn="l">
              <a:lnSpc>
                <a:spcPct val="115000"/>
              </a:lnSpc>
              <a:spcBef>
                <a:spcPts val="0"/>
              </a:spcBef>
              <a:spcAft>
                <a:spcPts val="0"/>
              </a:spcAft>
              <a:buNone/>
            </a:pPr>
            <a:r>
              <a:rPr lang="ru">
                <a:solidFill>
                  <a:schemeClr val="dk1"/>
                </a:solidFill>
              </a:rPr>
              <a:t>5. “Доброе утро! Давно Вас не видел(а), приятно снова встретиться!”</a:t>
            </a:r>
            <a:br>
              <a:rPr lang="ru">
                <a:solidFill>
                  <a:schemeClr val="dk1"/>
                </a:solidFill>
              </a:rPr>
            </a:br>
            <a:r>
              <a:rPr lang="ru">
                <a:solidFill>
                  <a:schemeClr val="dk1"/>
                </a:solidFill>
              </a:rPr>
              <a:t>6. “</a:t>
            </a:r>
            <a:r>
              <a:rPr lang="ru">
                <a:solidFill>
                  <a:schemeClr val="dk1"/>
                </a:solidFill>
                <a:highlight>
                  <a:schemeClr val="lt1"/>
                </a:highlight>
              </a:rPr>
              <a:t>Добрый день! Я приму Ваш заказ уже через 2 минуты.” - (бариста готовит напиток / работает на кассе).</a:t>
            </a:r>
            <a:endParaRPr>
              <a:solidFill>
                <a:schemeClr val="dk1"/>
              </a:solidFill>
            </a:endParaRPr>
          </a:p>
          <a:p>
            <a:pPr indent="0" lvl="0" marL="45720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0"/>
              </a:spcBef>
              <a:spcAft>
                <a:spcPts val="0"/>
              </a:spcAft>
              <a:buNone/>
            </a:pPr>
            <a:r>
              <a:t/>
            </a:r>
            <a:endParaRPr b="1" sz="1600">
              <a:solidFill>
                <a:srgbClr val="262626"/>
              </a:solidFill>
              <a:highlight>
                <a:srgbClr val="FFFFFF"/>
              </a:highlight>
            </a:endParaRPr>
          </a:p>
        </p:txBody>
      </p:sp>
      <p:sp>
        <p:nvSpPr>
          <p:cNvPr id="228" name="Google Shape;228;p29"/>
          <p:cNvSpPr/>
          <p:nvPr/>
        </p:nvSpPr>
        <p:spPr>
          <a:xfrm>
            <a:off x="509700" y="438915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nvSpPr>
        <p:spPr>
          <a:xfrm>
            <a:off x="720000" y="438913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chemeClr val="dk1"/>
                </a:solidFill>
                <a:highlight>
                  <a:srgbClr val="FFFFFF"/>
                </a:highlight>
              </a:rPr>
              <a:t>Скрипты адаптивны, то есть каждый бариста может и должен использовать те слова, которые ему подходят. Однако смысл и логика фразы должна сохраняться.</a:t>
            </a:r>
            <a:endParaRPr sz="1000">
              <a:solidFill>
                <a:schemeClr val="dk1"/>
              </a:solidFill>
              <a:highlight>
                <a:srgbClr val="FFFFFF"/>
              </a:highlight>
            </a:endParaRPr>
          </a:p>
        </p:txBody>
      </p:sp>
      <p:sp>
        <p:nvSpPr>
          <p:cNvPr id="230" name="Google Shape;230;p29"/>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37" name="Google Shape;237;p30"/>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238" name="Google Shape;238;p30"/>
          <p:cNvSpPr txBox="1"/>
          <p:nvPr/>
        </p:nvSpPr>
        <p:spPr>
          <a:xfrm>
            <a:off x="720000" y="900000"/>
            <a:ext cx="7792800" cy="3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Недопустимые фразы</a:t>
            </a:r>
            <a:r>
              <a:rPr b="1" lang="ru" sz="1600">
                <a:solidFill>
                  <a:schemeClr val="dk1"/>
                </a:solidFill>
              </a:rPr>
              <a:t>:</a:t>
            </a:r>
            <a:br>
              <a:rPr lang="ru" sz="1600">
                <a:solidFill>
                  <a:schemeClr val="dk1"/>
                </a:solidFill>
              </a:rPr>
            </a:br>
            <a:br>
              <a:rPr lang="ru">
                <a:solidFill>
                  <a:schemeClr val="dk1"/>
                </a:solidFill>
              </a:rPr>
            </a:br>
            <a:r>
              <a:rPr lang="ru">
                <a:solidFill>
                  <a:schemeClr val="dk1"/>
                </a:solidFill>
              </a:rPr>
              <a:t>1. Здорова (хай, хеллоу, приветули и прочие жаргонные фразы).</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2. Что будете? (отсутствие приветствия).</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Тишина в ожидании начала (бариста молчит).</a:t>
            </a:r>
            <a:endParaRPr>
              <a:solidFill>
                <a:schemeClr val="dk1"/>
              </a:solidFill>
            </a:endParaRPr>
          </a:p>
          <a:p>
            <a:pPr indent="0" lvl="0" marL="0" rtl="0" algn="l">
              <a:lnSpc>
                <a:spcPct val="115000"/>
              </a:lnSpc>
              <a:spcBef>
                <a:spcPts val="0"/>
              </a:spcBef>
              <a:spcAft>
                <a:spcPts val="0"/>
              </a:spcAft>
              <a:buNone/>
            </a:pPr>
            <a:br>
              <a:rPr lang="ru">
                <a:solidFill>
                  <a:schemeClr val="dk1"/>
                </a:solidFill>
              </a:rPr>
            </a:br>
            <a:r>
              <a:rPr lang="ru">
                <a:solidFill>
                  <a:schemeClr val="dk1"/>
                </a:solidFill>
              </a:rPr>
              <a:t>Также нельзя использовать слова «Привет!» и прочие с гостями, которые не дали согласия на более близкое общение (не постоянные гости).</a:t>
            </a:r>
            <a:br>
              <a:rPr lang="ru">
                <a:solidFill>
                  <a:schemeClr val="dk1"/>
                </a:solidFill>
              </a:rPr>
            </a:br>
            <a:r>
              <a:rPr lang="ru">
                <a:solidFill>
                  <a:schemeClr val="dk1"/>
                </a:solidFill>
              </a:rPr>
              <a:t>Основное общение, в большинстве случаев, в сети COFFEE LIKE происходит «на Вы». Это уважительное общение с гостями.</a:t>
            </a:r>
            <a:endParaRPr>
              <a:solidFill>
                <a:schemeClr val="dk1"/>
              </a:solidFill>
            </a:endParaRPr>
          </a:p>
          <a:p>
            <a:pPr indent="0" lvl="0" marL="45720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0"/>
              </a:spcBef>
              <a:spcAft>
                <a:spcPts val="0"/>
              </a:spcAft>
              <a:buNone/>
            </a:pPr>
            <a:r>
              <a:t/>
            </a:r>
            <a:endParaRPr b="1" sz="1600">
              <a:solidFill>
                <a:srgbClr val="262626"/>
              </a:solidFill>
              <a:highlight>
                <a:srgbClr val="FFFFFF"/>
              </a:highlight>
            </a:endParaRPr>
          </a:p>
        </p:txBody>
      </p:sp>
      <p:sp>
        <p:nvSpPr>
          <p:cNvPr id="239" name="Google Shape;239;p30"/>
          <p:cNvSpPr/>
          <p:nvPr/>
        </p:nvSpPr>
        <p:spPr>
          <a:xfrm>
            <a:off x="509700" y="438915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txBox="1"/>
          <p:nvPr/>
        </p:nvSpPr>
        <p:spPr>
          <a:xfrm>
            <a:off x="720000" y="438913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chemeClr val="dk1"/>
                </a:solidFill>
                <a:highlight>
                  <a:srgbClr val="FFFFFF"/>
                </a:highlight>
              </a:rPr>
              <a:t>Недопустимые фразы могут испортить впечатление гостя уже на стадии приветствия, что усложнит все этапы дальше.</a:t>
            </a:r>
            <a:endParaRPr sz="1200">
              <a:solidFill>
                <a:schemeClr val="dk1"/>
              </a:solidFill>
              <a:highlight>
                <a:srgbClr val="FFFFFF"/>
              </a:highlight>
            </a:endParaRPr>
          </a:p>
        </p:txBody>
      </p:sp>
      <p:sp>
        <p:nvSpPr>
          <p:cNvPr id="241" name="Google Shape;241;p30"/>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sz="24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ph type="title"/>
          </p:nvPr>
        </p:nvSpPr>
        <p:spPr>
          <a:xfrm>
            <a:off x="982500" y="1546350"/>
            <a:ext cx="7636800" cy="205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3. Сбор информации</a:t>
            </a:r>
            <a:br>
              <a:rPr b="1" lang="ru" sz="5600">
                <a:solidFill>
                  <a:srgbClr val="FFFFFF"/>
                </a:solidFill>
              </a:rPr>
            </a:br>
            <a:r>
              <a:rPr b="1" lang="ru" sz="5600">
                <a:solidFill>
                  <a:srgbClr val="FFFFFF"/>
                </a:solidFill>
              </a:rPr>
              <a:t>о напитке</a:t>
            </a:r>
            <a:endParaRPr b="1" sz="5600">
              <a:solidFill>
                <a:srgbClr val="FFFFFF"/>
              </a:solidFill>
            </a:endParaRPr>
          </a:p>
        </p:txBody>
      </p:sp>
      <p:pic>
        <p:nvPicPr>
          <p:cNvPr id="249" name="Google Shape;249;p31"/>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250" name="Google Shape;250;p31"/>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1071300" y="1413050"/>
            <a:ext cx="7636800" cy="11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ВВОДНАЯ</a:t>
            </a:r>
            <a:endParaRPr b="1" sz="5600">
              <a:solidFill>
                <a:srgbClr val="FFFFFF"/>
              </a:solidFill>
            </a:endParaRPr>
          </a:p>
        </p:txBody>
      </p:sp>
      <p:sp>
        <p:nvSpPr>
          <p:cNvPr id="63" name="Google Shape;63;p14"/>
          <p:cNvSpPr txBox="1"/>
          <p:nvPr>
            <p:ph idx="1" type="body"/>
          </p:nvPr>
        </p:nvSpPr>
        <p:spPr>
          <a:xfrm>
            <a:off x="1123100" y="2492625"/>
            <a:ext cx="6995400" cy="123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ru" sz="2100">
                <a:solidFill>
                  <a:srgbClr val="FFFFFF"/>
                </a:solidFill>
              </a:rPr>
              <a:t>Описание понятия сервис</a:t>
            </a:r>
            <a:br>
              <a:rPr lang="ru" sz="2100">
                <a:solidFill>
                  <a:srgbClr val="FFFFFF"/>
                </a:solidFill>
              </a:rPr>
            </a:br>
            <a:r>
              <a:rPr lang="ru" sz="2100">
                <a:solidFill>
                  <a:srgbClr val="FFFFFF"/>
                </a:solidFill>
              </a:rPr>
              <a:t>Основные положения</a:t>
            </a:r>
            <a:br>
              <a:rPr lang="ru" sz="2100">
                <a:solidFill>
                  <a:srgbClr val="FFFFFF"/>
                </a:solidFill>
              </a:rPr>
            </a:br>
            <a:r>
              <a:rPr lang="ru" sz="2100">
                <a:solidFill>
                  <a:srgbClr val="FFFFFF"/>
                </a:solidFill>
              </a:rPr>
              <a:t>Описание эмоционального сервиса</a:t>
            </a:r>
            <a:endParaRPr sz="2100">
              <a:solidFill>
                <a:srgbClr val="FFFFFF"/>
              </a:solidFill>
            </a:endParaRPr>
          </a:p>
        </p:txBody>
      </p:sp>
      <p:pic>
        <p:nvPicPr>
          <p:cNvPr id="64" name="Google Shape;64;p14"/>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65" name="Google Shape;65;p14"/>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56" name="Google Shape;256;p32"/>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257" name="Google Shape;257;p32"/>
          <p:cNvSpPr txBox="1"/>
          <p:nvPr/>
        </p:nvSpPr>
        <p:spPr>
          <a:xfrm>
            <a:off x="720000" y="900000"/>
            <a:ext cx="7792800" cy="403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Сбор информации о напитке должен происходить максимально экологично.</a:t>
            </a:r>
            <a:r>
              <a:rPr b="1" lang="ru" sz="2100">
                <a:solidFill>
                  <a:schemeClr val="dk1"/>
                </a:solidFill>
                <a:highlight>
                  <a:srgbClr val="FFFFFF"/>
                </a:highlight>
              </a:rPr>
              <a:t> </a:t>
            </a:r>
            <a:endParaRPr b="1" sz="210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Гости устали от напряжения, неуместных и глупых вопросов.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b="1" sz="1200">
              <a:solidFill>
                <a:schemeClr val="dk1"/>
              </a:solidFill>
              <a:highlight>
                <a:srgbClr val="FFFFFF"/>
              </a:highlight>
            </a:endParaRPr>
          </a:p>
          <a:p>
            <a:pPr indent="0" lvl="0" marL="0" rtl="0" algn="l">
              <a:lnSpc>
                <a:spcPct val="115000"/>
              </a:lnSpc>
              <a:spcBef>
                <a:spcPts val="0"/>
              </a:spcBef>
              <a:spcAft>
                <a:spcPts val="0"/>
              </a:spcAft>
              <a:buNone/>
            </a:pPr>
            <a:r>
              <a:rPr b="1" i="1" lang="ru" sz="1200">
                <a:solidFill>
                  <a:schemeClr val="dk1"/>
                </a:solidFill>
                <a:highlight>
                  <a:srgbClr val="FFFFFF"/>
                </a:highlight>
              </a:rPr>
              <a:t>Разберем пример:</a:t>
            </a:r>
            <a:endParaRPr b="1" i="1"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Бариста: “Вы к нам кофе попить?”</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Гость: “</a:t>
            </a:r>
            <a:r>
              <a:rPr lang="ru" sz="1200">
                <a:solidFill>
                  <a:schemeClr val="dk1"/>
                </a:solidFill>
                <a:highlight>
                  <a:srgbClr val="FFFFFF"/>
                </a:highlight>
              </a:rPr>
              <a:t>Нет, я пришел просто так!”</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Не нужно задавать такие вопросы, ведь тем самым, вы сами даете им повод ответить на вопрос так, как им угодно.</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b="1" i="1" lang="ru" sz="1200">
                <a:solidFill>
                  <a:schemeClr val="dk1"/>
                </a:solidFill>
                <a:highlight>
                  <a:srgbClr val="FFFFFF"/>
                </a:highlight>
              </a:rPr>
              <a:t>Гораздо лучше звучит следующий пример:</a:t>
            </a:r>
            <a:endParaRPr b="1" i="1"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Бариста: “Приготовить для вас кофе или чай?”</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Гость: “Пожалуй, я буду чай.”</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Вы предоставили гостю выбор и не задавали лишних вопросов.</a:t>
            </a:r>
            <a:endParaRPr b="1" sz="1200">
              <a:solidFill>
                <a:schemeClr val="dk1"/>
              </a:solidFill>
            </a:endParaRPr>
          </a:p>
        </p:txBody>
      </p:sp>
      <p:sp>
        <p:nvSpPr>
          <p:cNvPr id="258" name="Google Shape;258;p32"/>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65" name="Google Shape;265;p33"/>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266" name="Google Shape;266;p33"/>
          <p:cNvSpPr txBox="1"/>
          <p:nvPr/>
        </p:nvSpPr>
        <p:spPr>
          <a:xfrm>
            <a:off x="720000" y="900000"/>
            <a:ext cx="7792800" cy="418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Любой вопрос подразумевает принятие решения. </a:t>
            </a:r>
            <a:br>
              <a:rPr b="1" lang="ru" sz="1600">
                <a:solidFill>
                  <a:schemeClr val="dk1"/>
                </a:solidFill>
                <a:highlight>
                  <a:srgbClr val="FFFFFF"/>
                </a:highlight>
              </a:rPr>
            </a:br>
            <a:r>
              <a:rPr b="1" lang="ru" sz="1600">
                <a:solidFill>
                  <a:schemeClr val="dk1"/>
                </a:solidFill>
                <a:highlight>
                  <a:srgbClr val="FFFFFF"/>
                </a:highlight>
              </a:rPr>
              <a:t>А решать и принимать решения не всегда хочется. </a:t>
            </a:r>
            <a:endParaRPr b="1" sz="160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Ключевое отличие вопроса от предложения то, что задавая вопрос, мы заставляем гостя напрячься, подумать, выбрать ответ. В то время, пока он выбирает ответ, он может усомниться в правильности ответа, начнет паниковать. Это все вызывает негативные чувства. Нам это не нужно. Мы хотим чтобы нашим гостям было комфортно.</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В предложении гостя мы уже подумали за него и вставили в наше предложение одни и самых покупаемых продуктов в наших кофе-барах, акцентировав и поставив на первое место кофейный напиток. Тем самым гость уже не думает, а выбирает. Мы даем ему возможность выбора, а не заставляем его думать над вопросом.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В течение всего цикла обслуживания он обязательно выберет 1 из 3 предложенных ему позиций. Если же гость не захочет кофейный напиток, предложенную еду и добавки, он вам сам об этом скажет.</a:t>
            </a:r>
            <a:endParaRPr>
              <a:solidFill>
                <a:schemeClr val="dk1"/>
              </a:solidFill>
            </a:endParaRPr>
          </a:p>
        </p:txBody>
      </p:sp>
      <p:sp>
        <p:nvSpPr>
          <p:cNvPr id="267" name="Google Shape;267;p33"/>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74" name="Google Shape;274;p34"/>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275" name="Google Shape;275;p34"/>
          <p:cNvSpPr txBox="1"/>
          <p:nvPr/>
        </p:nvSpPr>
        <p:spPr>
          <a:xfrm>
            <a:off x="720000" y="900000"/>
            <a:ext cx="7792800" cy="340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Всегда используйте вкусные описания продукта.</a:t>
            </a:r>
            <a:r>
              <a:rPr lang="ru" sz="1600">
                <a:solidFill>
                  <a:schemeClr val="dk1"/>
                </a:solidFill>
                <a:highlight>
                  <a:srgbClr val="FFFFFF"/>
                </a:highlight>
              </a:rPr>
              <a:t> </a:t>
            </a:r>
            <a:endParaRPr sz="1600">
              <a:solidFill>
                <a:schemeClr val="dk1"/>
              </a:solidFill>
              <a:highlight>
                <a:srgbClr val="FFFFFF"/>
              </a:highlight>
            </a:endParaRPr>
          </a:p>
          <a:p>
            <a:pPr indent="0" lvl="0" marL="0" rtl="0" algn="l">
              <a:lnSpc>
                <a:spcPct val="115000"/>
              </a:lnSpc>
              <a:spcBef>
                <a:spcPts val="0"/>
              </a:spcBef>
              <a:spcAft>
                <a:spcPts val="0"/>
              </a:spcAft>
              <a:buNone/>
            </a:pPr>
            <a:br>
              <a:rPr lang="ru">
                <a:solidFill>
                  <a:schemeClr val="dk1"/>
                </a:solidFill>
                <a:highlight>
                  <a:srgbClr val="FFFFFF"/>
                </a:highlight>
              </a:rPr>
            </a:br>
            <a:r>
              <a:rPr lang="ru">
                <a:solidFill>
                  <a:schemeClr val="dk1"/>
                </a:solidFill>
                <a:highlight>
                  <a:srgbClr val="FFFFFF"/>
                </a:highlight>
              </a:rPr>
              <a:t>Не стоит описывать продукт с точки зрения состава. Многие продукты гость услышит впервые и ему необходимо понять, что это такое. Отсюда будут заданы лишние вопросы с его стороны. Красиво опишите продукт с точки зрения вкуса. Каждый бариста должен знать продукт, который он продает, не только с точек зрения состава, но также его вкусовые характеристики. Знание ТТК мало для успешной работы и продажи продукта.</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Часто бывает так, что на </a:t>
            </a:r>
            <a:r>
              <a:rPr lang="ru">
                <a:solidFill>
                  <a:schemeClr val="dk1"/>
                </a:solidFill>
                <a:highlight>
                  <a:srgbClr val="FFFFFF"/>
                </a:highlight>
              </a:rPr>
              <a:t>каждое</a:t>
            </a:r>
            <a:r>
              <a:rPr lang="ru">
                <a:solidFill>
                  <a:schemeClr val="dk1"/>
                </a:solidFill>
                <a:highlight>
                  <a:srgbClr val="FFFFFF"/>
                </a:highlight>
              </a:rPr>
              <a:t> предложение продукции гостю, он отвечает отказом на это. Не нужно этого бояться. Наша задача попробовать предугадать то, что он хочет. Главное избегать глупых вопросов и правильно предлагать продукт. Будьте гибкими, если гость отказал вам на первом предложении, стоит попробовать предложить ему что-то другое. </a:t>
            </a:r>
            <a:endParaRPr b="1">
              <a:solidFill>
                <a:schemeClr val="dk1"/>
              </a:solidFill>
            </a:endParaRPr>
          </a:p>
        </p:txBody>
      </p:sp>
      <p:sp>
        <p:nvSpPr>
          <p:cNvPr id="276" name="Google Shape;276;p34"/>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83" name="Google Shape;283;p35"/>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284" name="Google Shape;284;p35"/>
          <p:cNvSpPr txBox="1"/>
          <p:nvPr/>
        </p:nvSpPr>
        <p:spPr>
          <a:xfrm>
            <a:off x="720000" y="900000"/>
            <a:ext cx="7792800" cy="418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Что закажет гость если бариста не провел с ним работу? </a:t>
            </a:r>
            <a:br>
              <a:rPr b="1" lang="ru" sz="1600">
                <a:solidFill>
                  <a:schemeClr val="dk1"/>
                </a:solidFill>
                <a:highlight>
                  <a:srgbClr val="FFFFFF"/>
                </a:highlight>
              </a:rPr>
            </a:br>
            <a:r>
              <a:rPr b="1" lang="ru" sz="1600">
                <a:solidFill>
                  <a:schemeClr val="dk1"/>
                </a:solidFill>
                <a:highlight>
                  <a:srgbClr val="FFFFFF"/>
                </a:highlight>
              </a:rPr>
              <a:t>Он закажет то, что ему привычно и знакомо. </a:t>
            </a:r>
            <a:br>
              <a:rPr lang="ru">
                <a:solidFill>
                  <a:schemeClr val="dk1"/>
                </a:solidFill>
                <a:highlight>
                  <a:srgbClr val="FFFFFF"/>
                </a:highlight>
              </a:rPr>
            </a:br>
            <a:br>
              <a:rPr lang="ru">
                <a:solidFill>
                  <a:schemeClr val="dk1"/>
                </a:solidFill>
                <a:highlight>
                  <a:srgbClr val="FFFFFF"/>
                </a:highlight>
              </a:rPr>
            </a:br>
            <a:r>
              <a:rPr lang="ru">
                <a:solidFill>
                  <a:schemeClr val="dk1"/>
                </a:solidFill>
                <a:highlight>
                  <a:srgbClr val="FFFFFF"/>
                </a:highlight>
              </a:rPr>
              <a:t>Во время выявлением потребности гостя бариста должен сделать акцент на 2-3 маржинальных позициях. В первую очередь это лимитированный напиток (если такой имеется) или напитки из фирменного и сезонного меню.</a:t>
            </a:r>
            <a:br>
              <a:rPr lang="ru">
                <a:solidFill>
                  <a:schemeClr val="dk1"/>
                </a:solidFill>
                <a:highlight>
                  <a:srgbClr val="FFFFFF"/>
                </a:highlight>
              </a:rPr>
            </a:b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rPr>
              <a:t>Если гость сразу озвучил желаемый напиток, можно также акцентировать его внимание на других более маржинальных напитках.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ru">
                <a:solidFill>
                  <a:schemeClr val="dk1"/>
                </a:solidFill>
                <a:highlight>
                  <a:schemeClr val="lt1"/>
                </a:highlight>
              </a:rPr>
            </a:br>
            <a:r>
              <a:rPr b="1" i="1" lang="ru">
                <a:solidFill>
                  <a:schemeClr val="dk1"/>
                </a:solidFill>
                <a:highlight>
                  <a:schemeClr val="lt1"/>
                </a:highlight>
              </a:rPr>
              <a:t>Например: </a:t>
            </a:r>
            <a:br>
              <a:rPr i="1" lang="ru">
                <a:solidFill>
                  <a:schemeClr val="dk1"/>
                </a:solidFill>
                <a:highlight>
                  <a:schemeClr val="lt1"/>
                </a:highlight>
              </a:rPr>
            </a:br>
            <a:r>
              <a:rPr lang="ru">
                <a:solidFill>
                  <a:schemeClr val="dk1"/>
                </a:solidFill>
                <a:highlight>
                  <a:schemeClr val="lt1"/>
                </a:highlight>
              </a:rPr>
              <a:t>1) “Вы уже пробовали наш лимитированный напиток Раф Шоколадный Пряник с вареной сгущенкой?”</a:t>
            </a:r>
            <a:endParaRPr>
              <a:solidFill>
                <a:schemeClr val="dk1"/>
              </a:solidFill>
              <a:highlight>
                <a:schemeClr val="lt1"/>
              </a:highlight>
            </a:endParaRPr>
          </a:p>
          <a:p>
            <a:pPr indent="0" lvl="0" marL="0" rtl="0" algn="l">
              <a:lnSpc>
                <a:spcPct val="115000"/>
              </a:lnSpc>
              <a:spcBef>
                <a:spcPts val="0"/>
              </a:spcBef>
              <a:spcAft>
                <a:spcPts val="0"/>
              </a:spcAft>
              <a:buNone/>
            </a:pPr>
            <a:r>
              <a:rPr lang="ru">
                <a:solidFill>
                  <a:schemeClr val="dk1"/>
                </a:solidFill>
                <a:highlight>
                  <a:schemeClr val="lt1"/>
                </a:highlight>
              </a:rPr>
              <a:t>2) “Обратите внимание на наше сезонное меню, оно доступно только весной и летом (осенью и зимой, зависит от сезона). В нем есть популярный и очень вкусный напиток - (напиток из сезонного меню)!”</a:t>
            </a:r>
            <a:endParaRPr>
              <a:solidFill>
                <a:schemeClr val="dk1"/>
              </a:solidFill>
              <a:highlight>
                <a:schemeClr val="lt1"/>
              </a:highlight>
            </a:endParaRPr>
          </a:p>
        </p:txBody>
      </p:sp>
      <p:sp>
        <p:nvSpPr>
          <p:cNvPr id="285" name="Google Shape;285;p35"/>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292" name="Google Shape;292;p36"/>
          <p:cNvPicPr preferRelativeResize="0"/>
          <p:nvPr/>
        </p:nvPicPr>
        <p:blipFill>
          <a:blip r:embed="rId3">
            <a:alphaModFix/>
          </a:blip>
          <a:stretch>
            <a:fillRect/>
          </a:stretch>
        </p:blipFill>
        <p:spPr>
          <a:xfrm>
            <a:off x="7438650" y="265422"/>
            <a:ext cx="1107275" cy="344950"/>
          </a:xfrm>
          <a:prstGeom prst="rect">
            <a:avLst/>
          </a:prstGeom>
          <a:noFill/>
          <a:ln>
            <a:noFill/>
          </a:ln>
        </p:spPr>
      </p:pic>
      <p:pic>
        <p:nvPicPr>
          <p:cNvPr id="293" name="Google Shape;293;p36"/>
          <p:cNvPicPr preferRelativeResize="0"/>
          <p:nvPr/>
        </p:nvPicPr>
        <p:blipFill>
          <a:blip r:embed="rId4">
            <a:alphaModFix/>
          </a:blip>
          <a:stretch>
            <a:fillRect/>
          </a:stretch>
        </p:blipFill>
        <p:spPr>
          <a:xfrm>
            <a:off x="719988" y="725386"/>
            <a:ext cx="7739923" cy="4844216"/>
          </a:xfrm>
          <a:prstGeom prst="rect">
            <a:avLst/>
          </a:prstGeom>
          <a:noFill/>
          <a:ln>
            <a:noFill/>
          </a:ln>
        </p:spPr>
      </p:pic>
      <p:sp>
        <p:nvSpPr>
          <p:cNvPr id="294" name="Google Shape;294;p36"/>
          <p:cNvSpPr txBox="1"/>
          <p:nvPr/>
        </p:nvSpPr>
        <p:spPr>
          <a:xfrm>
            <a:off x="720000" y="900000"/>
            <a:ext cx="7960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chemeClr val="lt1"/>
                </a:highlight>
              </a:rPr>
              <a:t>Если гость не определился с выбором - воспользуйся алгоритмом:</a:t>
            </a:r>
            <a:endParaRPr b="1" sz="1600">
              <a:solidFill>
                <a:schemeClr val="dk1"/>
              </a:solidFill>
              <a:highlight>
                <a:srgbClr val="FFFFFF"/>
              </a:highlight>
            </a:endParaRPr>
          </a:p>
        </p:txBody>
      </p:sp>
      <p:sp>
        <p:nvSpPr>
          <p:cNvPr id="295" name="Google Shape;295;p36"/>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02" name="Google Shape;302;p37"/>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03" name="Google Shape;303;p37"/>
          <p:cNvSpPr txBox="1"/>
          <p:nvPr/>
        </p:nvSpPr>
        <p:spPr>
          <a:xfrm>
            <a:off x="720000" y="904075"/>
            <a:ext cx="77400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rgbClr val="262626"/>
                </a:solidFill>
                <a:highlight>
                  <a:srgbClr val="FFFFFF"/>
                </a:highlight>
              </a:rPr>
              <a:t>Очень важно разговаривать с гостем максимально просто, использовать понятные и доступные характеристики напитков: «кофейный», «сладкий», «легкий» и прочие метки. Помните, что определяющей характеристикой для каждого гостя является вкус, поэтому </a:t>
            </a:r>
            <a:r>
              <a:rPr b="1" lang="ru">
                <a:solidFill>
                  <a:srgbClr val="262626"/>
                </a:solidFill>
                <a:highlight>
                  <a:srgbClr val="FFFFFF"/>
                </a:highlight>
              </a:rPr>
              <a:t>все</a:t>
            </a:r>
            <a:r>
              <a:rPr lang="ru">
                <a:solidFill>
                  <a:srgbClr val="262626"/>
                </a:solidFill>
                <a:highlight>
                  <a:srgbClr val="FFFFFF"/>
                </a:highlight>
              </a:rPr>
              <a:t> </a:t>
            </a:r>
            <a:r>
              <a:rPr b="1" lang="ru">
                <a:solidFill>
                  <a:srgbClr val="262626"/>
                </a:solidFill>
                <a:highlight>
                  <a:srgbClr val="FFFFFF"/>
                </a:highlight>
              </a:rPr>
              <a:t>напитки</a:t>
            </a:r>
            <a:r>
              <a:rPr lang="ru">
                <a:solidFill>
                  <a:srgbClr val="262626"/>
                </a:solidFill>
                <a:highlight>
                  <a:srgbClr val="FFFFFF"/>
                </a:highlight>
              </a:rPr>
              <a:t> </a:t>
            </a:r>
            <a:r>
              <a:rPr b="1" lang="ru">
                <a:solidFill>
                  <a:srgbClr val="262626"/>
                </a:solidFill>
                <a:highlight>
                  <a:srgbClr val="FFFFFF"/>
                </a:highlight>
              </a:rPr>
              <a:t>надо</a:t>
            </a:r>
            <a:r>
              <a:rPr lang="ru">
                <a:solidFill>
                  <a:srgbClr val="262626"/>
                </a:solidFill>
                <a:highlight>
                  <a:srgbClr val="FFFFFF"/>
                </a:highlight>
              </a:rPr>
              <a:t> </a:t>
            </a:r>
            <a:r>
              <a:rPr b="1" lang="ru">
                <a:solidFill>
                  <a:srgbClr val="262626"/>
                </a:solidFill>
                <a:highlight>
                  <a:srgbClr val="FFFFFF"/>
                </a:highlight>
              </a:rPr>
              <a:t>описывать</a:t>
            </a:r>
            <a:r>
              <a:rPr lang="ru">
                <a:solidFill>
                  <a:srgbClr val="262626"/>
                </a:solidFill>
                <a:highlight>
                  <a:srgbClr val="FFFFFF"/>
                </a:highlight>
              </a:rPr>
              <a:t> </a:t>
            </a:r>
            <a:r>
              <a:rPr b="1" lang="ru">
                <a:solidFill>
                  <a:srgbClr val="262626"/>
                </a:solidFill>
                <a:highlight>
                  <a:srgbClr val="FFFFFF"/>
                </a:highlight>
              </a:rPr>
              <a:t>именно</a:t>
            </a:r>
            <a:r>
              <a:rPr lang="ru">
                <a:solidFill>
                  <a:srgbClr val="262626"/>
                </a:solidFill>
                <a:highlight>
                  <a:srgbClr val="FFFFFF"/>
                </a:highlight>
              </a:rPr>
              <a:t> </a:t>
            </a:r>
            <a:r>
              <a:rPr b="1" lang="ru">
                <a:solidFill>
                  <a:srgbClr val="262626"/>
                </a:solidFill>
                <a:highlight>
                  <a:srgbClr val="FFFFFF"/>
                </a:highlight>
              </a:rPr>
              <a:t>с</a:t>
            </a:r>
            <a:r>
              <a:rPr lang="ru">
                <a:solidFill>
                  <a:srgbClr val="262626"/>
                </a:solidFill>
                <a:highlight>
                  <a:srgbClr val="FFFFFF"/>
                </a:highlight>
              </a:rPr>
              <a:t> </a:t>
            </a:r>
            <a:r>
              <a:rPr b="1" lang="ru">
                <a:solidFill>
                  <a:srgbClr val="262626"/>
                </a:solidFill>
                <a:highlight>
                  <a:srgbClr val="FFFFFF"/>
                </a:highlight>
              </a:rPr>
              <a:t>точки</a:t>
            </a:r>
            <a:r>
              <a:rPr lang="ru">
                <a:solidFill>
                  <a:srgbClr val="262626"/>
                </a:solidFill>
                <a:highlight>
                  <a:srgbClr val="FFFFFF"/>
                </a:highlight>
              </a:rPr>
              <a:t> </a:t>
            </a:r>
            <a:r>
              <a:rPr b="1" lang="ru">
                <a:solidFill>
                  <a:srgbClr val="262626"/>
                </a:solidFill>
                <a:highlight>
                  <a:srgbClr val="FFFFFF"/>
                </a:highlight>
              </a:rPr>
              <a:t>зрения</a:t>
            </a:r>
            <a:r>
              <a:rPr lang="ru">
                <a:solidFill>
                  <a:srgbClr val="262626"/>
                </a:solidFill>
                <a:highlight>
                  <a:srgbClr val="FFFFFF"/>
                </a:highlight>
              </a:rPr>
              <a:t> </a:t>
            </a:r>
            <a:r>
              <a:rPr b="1" lang="ru">
                <a:solidFill>
                  <a:srgbClr val="262626"/>
                </a:solidFill>
                <a:highlight>
                  <a:srgbClr val="FFFFFF"/>
                </a:highlight>
              </a:rPr>
              <a:t>вкусовых</a:t>
            </a:r>
            <a:r>
              <a:rPr lang="ru">
                <a:solidFill>
                  <a:srgbClr val="262626"/>
                </a:solidFill>
                <a:highlight>
                  <a:srgbClr val="FFFFFF"/>
                </a:highlight>
              </a:rPr>
              <a:t> </a:t>
            </a:r>
            <a:r>
              <a:rPr b="1" lang="ru">
                <a:solidFill>
                  <a:srgbClr val="262626"/>
                </a:solidFill>
                <a:highlight>
                  <a:srgbClr val="FFFFFF"/>
                </a:highlight>
              </a:rPr>
              <a:t>характеристик, а</a:t>
            </a:r>
            <a:r>
              <a:rPr lang="ru">
                <a:solidFill>
                  <a:srgbClr val="262626"/>
                </a:solidFill>
                <a:highlight>
                  <a:srgbClr val="FFFFFF"/>
                </a:highlight>
              </a:rPr>
              <a:t> </a:t>
            </a:r>
            <a:r>
              <a:rPr b="1" lang="ru">
                <a:solidFill>
                  <a:srgbClr val="262626"/>
                </a:solidFill>
                <a:highlight>
                  <a:srgbClr val="FFFFFF"/>
                </a:highlight>
              </a:rPr>
              <a:t>не</a:t>
            </a:r>
            <a:r>
              <a:rPr lang="ru">
                <a:solidFill>
                  <a:srgbClr val="262626"/>
                </a:solidFill>
                <a:highlight>
                  <a:srgbClr val="FFFFFF"/>
                </a:highlight>
              </a:rPr>
              <a:t> </a:t>
            </a:r>
            <a:r>
              <a:rPr b="1" lang="ru">
                <a:solidFill>
                  <a:srgbClr val="262626"/>
                </a:solidFill>
                <a:highlight>
                  <a:srgbClr val="FFFFFF"/>
                </a:highlight>
              </a:rPr>
              <a:t>с</a:t>
            </a:r>
            <a:r>
              <a:rPr lang="ru">
                <a:solidFill>
                  <a:srgbClr val="262626"/>
                </a:solidFill>
                <a:highlight>
                  <a:srgbClr val="FFFFFF"/>
                </a:highlight>
              </a:rPr>
              <a:t> </a:t>
            </a:r>
            <a:r>
              <a:rPr b="1" lang="ru">
                <a:solidFill>
                  <a:srgbClr val="262626"/>
                </a:solidFill>
                <a:highlight>
                  <a:srgbClr val="FFFFFF"/>
                </a:highlight>
              </a:rPr>
              <a:t>точки</a:t>
            </a:r>
            <a:r>
              <a:rPr lang="ru">
                <a:solidFill>
                  <a:srgbClr val="262626"/>
                </a:solidFill>
                <a:highlight>
                  <a:srgbClr val="FFFFFF"/>
                </a:highlight>
              </a:rPr>
              <a:t> </a:t>
            </a:r>
            <a:r>
              <a:rPr b="1" lang="ru">
                <a:solidFill>
                  <a:srgbClr val="262626"/>
                </a:solidFill>
                <a:highlight>
                  <a:srgbClr val="FFFFFF"/>
                </a:highlight>
              </a:rPr>
              <a:t>зрения</a:t>
            </a:r>
            <a:r>
              <a:rPr lang="ru">
                <a:solidFill>
                  <a:srgbClr val="262626"/>
                </a:solidFill>
                <a:highlight>
                  <a:srgbClr val="FFFFFF"/>
                </a:highlight>
              </a:rPr>
              <a:t> </a:t>
            </a:r>
            <a:r>
              <a:rPr b="1" lang="ru">
                <a:solidFill>
                  <a:srgbClr val="262626"/>
                </a:solidFill>
                <a:highlight>
                  <a:srgbClr val="FFFFFF"/>
                </a:highlight>
              </a:rPr>
              <a:t>состава. </a:t>
            </a:r>
            <a:endParaRPr b="1">
              <a:solidFill>
                <a:srgbClr val="262626"/>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b="1" i="1" lang="ru">
                <a:solidFill>
                  <a:schemeClr val="dk1"/>
                </a:solidFill>
                <a:highlight>
                  <a:srgbClr val="FFFFFF"/>
                </a:highlight>
              </a:rPr>
              <a:t>Например: “</a:t>
            </a:r>
            <a:r>
              <a:rPr lang="ru">
                <a:solidFill>
                  <a:schemeClr val="dk1"/>
                </a:solidFill>
                <a:highlight>
                  <a:srgbClr val="FFFFFF"/>
                </a:highlight>
              </a:rPr>
              <a:t>Попробуйте</a:t>
            </a:r>
            <a:r>
              <a:rPr i="1" lang="ru">
                <a:solidFill>
                  <a:schemeClr val="dk1"/>
                </a:solidFill>
                <a:highlight>
                  <a:srgbClr val="FFFFFF"/>
                </a:highlight>
              </a:rPr>
              <a:t> </a:t>
            </a:r>
            <a:r>
              <a:rPr lang="ru">
                <a:solidFill>
                  <a:schemeClr val="dk1"/>
                </a:solidFill>
                <a:highlight>
                  <a:srgbClr val="FFFFFF"/>
                </a:highlight>
              </a:rPr>
              <a:t>Капучино Бельгийская Вафля. В меру сладкий, с нотками ванильного шарика мороженого в вафельном стаканчике. Это безумно вкусно!”</a:t>
            </a:r>
            <a:endParaRPr i="1">
              <a:solidFill>
                <a:schemeClr val="dk1"/>
              </a:solidFill>
              <a:highlight>
                <a:srgbClr val="FFFFFF"/>
              </a:highlight>
            </a:endParaRPr>
          </a:p>
          <a:p>
            <a:pPr indent="0" lvl="0" marL="0" rtl="0" algn="l">
              <a:lnSpc>
                <a:spcPct val="115000"/>
              </a:lnSpc>
              <a:spcBef>
                <a:spcPts val="0"/>
              </a:spcBef>
              <a:spcAft>
                <a:spcPts val="0"/>
              </a:spcAft>
              <a:buNone/>
            </a:pPr>
            <a:r>
              <a:t/>
            </a:r>
            <a:endParaRPr i="1">
              <a:solidFill>
                <a:srgbClr val="FF0000"/>
              </a:solidFill>
              <a:highlight>
                <a:srgbClr val="FFFFFF"/>
              </a:highlight>
            </a:endParaRPr>
          </a:p>
          <a:p>
            <a:pPr indent="0" lvl="0" marL="0" rtl="0" algn="l">
              <a:lnSpc>
                <a:spcPct val="115000"/>
              </a:lnSpc>
              <a:spcBef>
                <a:spcPts val="0"/>
              </a:spcBef>
              <a:spcAft>
                <a:spcPts val="0"/>
              </a:spcAft>
              <a:buNone/>
            </a:pPr>
            <a:r>
              <a:rPr b="1" lang="ru">
                <a:solidFill>
                  <a:schemeClr val="dk1"/>
                </a:solidFill>
              </a:rPr>
              <a:t>Мы не задаем вопросы гостям, мы делаем предложения для них. Люди не любят отвечать на вопросы.</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Не спрашивайте гостей, и тем более не перечисляйте позиции. Предложите конкретную позицию, которую берут чаще всего.</a:t>
            </a:r>
            <a:endParaRPr>
              <a:solidFill>
                <a:schemeClr val="dk1"/>
              </a:solidFill>
              <a:highlight>
                <a:srgbClr val="FFFFFF"/>
              </a:highlight>
            </a:endParaRPr>
          </a:p>
        </p:txBody>
      </p:sp>
      <p:sp>
        <p:nvSpPr>
          <p:cNvPr id="304" name="Google Shape;304;p37"/>
          <p:cNvSpPr/>
          <p:nvPr/>
        </p:nvSpPr>
        <p:spPr>
          <a:xfrm>
            <a:off x="509700" y="438915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txBox="1"/>
          <p:nvPr/>
        </p:nvSpPr>
        <p:spPr>
          <a:xfrm>
            <a:off x="720000" y="438913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rgbClr val="262626"/>
                </a:solidFill>
                <a:highlight>
                  <a:srgbClr val="FFFFFF"/>
                </a:highlight>
              </a:rPr>
              <a:t>Критической </a:t>
            </a:r>
            <a:r>
              <a:rPr lang="ru" sz="1200">
                <a:solidFill>
                  <a:srgbClr val="262626"/>
                </a:solidFill>
                <a:highlight>
                  <a:schemeClr val="lt1"/>
                </a:highlight>
              </a:rPr>
              <a:t>является </a:t>
            </a:r>
            <a:r>
              <a:rPr lang="ru" sz="1200">
                <a:solidFill>
                  <a:srgbClr val="262626"/>
                </a:solidFill>
                <a:highlight>
                  <a:srgbClr val="FFFFFF"/>
                </a:highlight>
              </a:rPr>
              <a:t>ситуация, когда игнорируется все </a:t>
            </a:r>
            <a:r>
              <a:rPr lang="ru" sz="1200">
                <a:solidFill>
                  <a:srgbClr val="262626"/>
                </a:solidFill>
                <a:highlight>
                  <a:srgbClr val="FFFFFF"/>
                </a:highlight>
              </a:rPr>
              <a:t>вышесказанное. Б</a:t>
            </a:r>
            <a:r>
              <a:rPr lang="ru" sz="1200">
                <a:solidFill>
                  <a:srgbClr val="262626"/>
                </a:solidFill>
                <a:highlight>
                  <a:srgbClr val="FFFFFF"/>
                </a:highlight>
              </a:rPr>
              <a:t>ариста только узнает какой напиток желает гость, не предлагая более </a:t>
            </a:r>
            <a:r>
              <a:rPr lang="ru" sz="1200">
                <a:solidFill>
                  <a:schemeClr val="dk1"/>
                </a:solidFill>
                <a:highlight>
                  <a:srgbClr val="FFFFFF"/>
                </a:highlight>
              </a:rPr>
              <a:t>маржинальную </a:t>
            </a:r>
            <a:r>
              <a:rPr lang="ru" sz="1200">
                <a:solidFill>
                  <a:srgbClr val="262626"/>
                </a:solidFill>
                <a:highlight>
                  <a:srgbClr val="FFFFFF"/>
                </a:highlight>
              </a:rPr>
              <a:t> альтернативные напитки.</a:t>
            </a:r>
            <a:endParaRPr sz="1200">
              <a:solidFill>
                <a:schemeClr val="dk1"/>
              </a:solidFill>
              <a:highlight>
                <a:srgbClr val="FFFFFF"/>
              </a:highlight>
            </a:endParaRPr>
          </a:p>
        </p:txBody>
      </p:sp>
      <p:sp>
        <p:nvSpPr>
          <p:cNvPr id="306" name="Google Shape;306;p37"/>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13" name="Google Shape;313;p38"/>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14" name="Google Shape;314;p38"/>
          <p:cNvSpPr txBox="1"/>
          <p:nvPr/>
        </p:nvSpPr>
        <p:spPr>
          <a:xfrm>
            <a:off x="720000" y="900000"/>
            <a:ext cx="7740000" cy="4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Допустимые скрипты: </a:t>
            </a:r>
            <a:endParaRPr b="1" sz="16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1. “</a:t>
            </a:r>
            <a:r>
              <a:rPr lang="ru">
                <a:solidFill>
                  <a:schemeClr val="dk1"/>
                </a:solidFill>
              </a:rPr>
              <a:t>Пробовали наш лимитированный супер Ореховый Раф? Можем приготовить на миндальном молоке, получается еще вкуснее!”</a:t>
            </a:r>
            <a:endParaRPr>
              <a:solidFill>
                <a:schemeClr val="dk1"/>
              </a:solidFill>
            </a:endParaRPr>
          </a:p>
          <a:p>
            <a:pPr indent="0" lvl="0" marL="0" rtl="0" algn="l">
              <a:lnSpc>
                <a:spcPct val="115000"/>
              </a:lnSpc>
              <a:spcBef>
                <a:spcPts val="0"/>
              </a:spcBef>
              <a:spcAft>
                <a:spcPts val="0"/>
              </a:spcAft>
              <a:buNone/>
            </a:pPr>
            <a:br>
              <a:rPr lang="ru">
                <a:solidFill>
                  <a:schemeClr val="dk1"/>
                </a:solidFill>
              </a:rPr>
            </a:br>
            <a:r>
              <a:rPr lang="ru">
                <a:solidFill>
                  <a:schemeClr val="dk1"/>
                </a:solidFill>
              </a:rPr>
              <a:t>2. Гость: “Мне капучино</a:t>
            </a:r>
            <a:r>
              <a:rPr lang="ru">
                <a:solidFill>
                  <a:schemeClr val="dk1"/>
                </a:solidFill>
              </a:rPr>
              <a:t> с корицей</a:t>
            </a:r>
            <a:r>
              <a:rPr lang="ru">
                <a:solidFill>
                  <a:schemeClr val="dk1"/>
                </a:solidFill>
              </a:rPr>
              <a:t>.”</a:t>
            </a:r>
            <a:endParaRPr>
              <a:solidFill>
                <a:schemeClr val="dk1"/>
              </a:solidFill>
            </a:endParaRPr>
          </a:p>
          <a:p>
            <a:pPr indent="0" lvl="0" marL="0" rtl="0" algn="l">
              <a:lnSpc>
                <a:spcPct val="115000"/>
              </a:lnSpc>
              <a:spcBef>
                <a:spcPts val="0"/>
              </a:spcBef>
              <a:spcAft>
                <a:spcPts val="0"/>
              </a:spcAft>
              <a:buNone/>
            </a:pPr>
            <a:r>
              <a:rPr lang="ru">
                <a:solidFill>
                  <a:schemeClr val="dk1"/>
                </a:solidFill>
              </a:rPr>
              <a:t>    Бариста: “Вижу, Вам нравится немного пряный кофе. Попробуйте новый напиток - Капучино К</a:t>
            </a:r>
            <a:r>
              <a:rPr lang="ru">
                <a:solidFill>
                  <a:schemeClr val="dk1"/>
                </a:solidFill>
              </a:rPr>
              <a:t>расный Апельсин</a:t>
            </a:r>
            <a:r>
              <a:rPr lang="ru">
                <a:solidFill>
                  <a:schemeClr val="dk1"/>
                </a:solidFill>
              </a:rPr>
              <a:t>. Очень приятный цитрусовый вкус, с нотами корицы.”.</a:t>
            </a:r>
            <a:br>
              <a:rPr lang="ru">
                <a:solidFill>
                  <a:schemeClr val="dk1"/>
                </a:solidFill>
              </a:rPr>
            </a:br>
            <a:endParaRPr>
              <a:solidFill>
                <a:schemeClr val="dk1"/>
              </a:solidFill>
            </a:endParaRPr>
          </a:p>
          <a:p>
            <a:pPr indent="0" lvl="0" marL="0" rtl="0" algn="l">
              <a:lnSpc>
                <a:spcPct val="115000"/>
              </a:lnSpc>
              <a:spcBef>
                <a:spcPts val="0"/>
              </a:spcBef>
              <a:spcAft>
                <a:spcPts val="0"/>
              </a:spcAft>
              <a:buNone/>
            </a:pPr>
            <a:r>
              <a:rPr lang="ru">
                <a:solidFill>
                  <a:schemeClr val="dk1"/>
                </a:solidFill>
              </a:rPr>
              <a:t>3. Гость: “Мне Латте с соленой карамелью.”</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    Бариста: “Попробуйте Латте Груша - Соленая Карамель из нового меню, он будет такой же сладкий, но с дополнительным вкусом груши.”</a:t>
            </a:r>
            <a:br>
              <a:rPr lang="ru">
                <a:solidFill>
                  <a:schemeClr val="dk1"/>
                </a:solidFill>
              </a:rPr>
            </a:br>
            <a:endParaRPr>
              <a:solidFill>
                <a:schemeClr val="dk1"/>
              </a:solidFill>
            </a:endParaRPr>
          </a:p>
          <a:p>
            <a:pPr indent="0" lvl="0" marL="0" rtl="0" algn="l">
              <a:lnSpc>
                <a:spcPct val="115000"/>
              </a:lnSpc>
              <a:spcBef>
                <a:spcPts val="0"/>
              </a:spcBef>
              <a:spcAft>
                <a:spcPts val="0"/>
              </a:spcAft>
              <a:buNone/>
            </a:pPr>
            <a:r>
              <a:rPr lang="ru">
                <a:solidFill>
                  <a:schemeClr val="dk1"/>
                </a:solidFill>
              </a:rPr>
              <a:t>4. Гость: “Мне, пожалуйста, Раф классический.” </a:t>
            </a:r>
            <a:br>
              <a:rPr lang="ru">
                <a:solidFill>
                  <a:schemeClr val="dk1"/>
                </a:solidFill>
              </a:rPr>
            </a:br>
            <a:r>
              <a:rPr lang="ru">
                <a:solidFill>
                  <a:schemeClr val="dk1"/>
                </a:solidFill>
              </a:rPr>
              <a:t>    Бариста: “Попробуйте Раф из фирменного меню, гости хвалят этот напиток. Можете попробовать наш сезонный напиток с апельсином и корицей, более яркий и интересный.”</a:t>
            </a:r>
            <a:endParaRPr>
              <a:solidFill>
                <a:schemeClr val="dk1"/>
              </a:solidFill>
            </a:endParaRPr>
          </a:p>
        </p:txBody>
      </p:sp>
      <p:sp>
        <p:nvSpPr>
          <p:cNvPr id="315" name="Google Shape;315;p38"/>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22" name="Google Shape;322;p39"/>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23" name="Google Shape;323;p39"/>
          <p:cNvSpPr txBox="1"/>
          <p:nvPr/>
        </p:nvSpPr>
        <p:spPr>
          <a:xfrm>
            <a:off x="720000" y="900000"/>
            <a:ext cx="77928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rPr>
              <a:t>5. Гость: “Дайте мне, пожалуйста, Раф с кокосовым сиропом.”</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    Бариста: “О, советую Вам попробовать Раф Малина-Кокос — просто отпад! Он напоминает конфеты Рафаэлло.”</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6. Гость: “Можно мне, пожалуйста, Латте!</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    Бариста: “Конечно! Вы можете попробовать Латте Белый шоколад и Мелисса. Сладость белого шоколада и легкая свежесть мелиссы в сочетании с кофе придает напитку невероятный вкус! Вы запомните его надолго!”</a:t>
            </a:r>
            <a:endParaRPr>
              <a:solidFill>
                <a:schemeClr val="dk1"/>
              </a:solidFill>
            </a:endParaRPr>
          </a:p>
          <a:p>
            <a:pPr indent="0" lvl="0" marL="0" rtl="0" algn="l">
              <a:lnSpc>
                <a:spcPct val="115000"/>
              </a:lnSpc>
              <a:spcBef>
                <a:spcPts val="0"/>
              </a:spcBef>
              <a:spcAft>
                <a:spcPts val="0"/>
              </a:spcAft>
              <a:buNone/>
            </a:pPr>
            <a:br>
              <a:rPr lang="ru">
                <a:solidFill>
                  <a:schemeClr val="dk1"/>
                </a:solidFill>
              </a:rPr>
            </a:br>
            <a:r>
              <a:rPr lang="ru">
                <a:solidFill>
                  <a:schemeClr val="dk1"/>
                </a:solidFill>
              </a:rPr>
              <a:t>7. Гость: “Можно Капучино?”</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    Бариста: “Конечно! Попробуйте Капучино Красный Апельсин с корицей из нашего сезонного меню! Интересный и невероятно вкусный напиток согреет Вас в холодную погоду!”</a:t>
            </a:r>
            <a:endParaRPr>
              <a:solidFill>
                <a:schemeClr val="dk1"/>
              </a:solidFill>
            </a:endParaRPr>
          </a:p>
          <a:p>
            <a:pPr indent="0" lvl="0" marL="0" rtl="0" algn="l">
              <a:lnSpc>
                <a:spcPct val="115000"/>
              </a:lnSpc>
              <a:spcBef>
                <a:spcPts val="0"/>
              </a:spcBef>
              <a:spcAft>
                <a:spcPts val="0"/>
              </a:spcAft>
              <a:buNone/>
            </a:pPr>
            <a:br>
              <a:rPr lang="ru">
                <a:solidFill>
                  <a:schemeClr val="dk1"/>
                </a:solidFill>
              </a:rPr>
            </a:br>
            <a:r>
              <a:rPr lang="ru">
                <a:solidFill>
                  <a:schemeClr val="dk1"/>
                </a:solidFill>
              </a:rPr>
              <a:t>8. Бариста: “Давайте я Вам помогу с выбором. Какой напиток Вы хотели бы, </a:t>
            </a:r>
            <a:r>
              <a:rPr lang="ru">
                <a:solidFill>
                  <a:schemeClr val="dk1"/>
                </a:solidFill>
              </a:rPr>
              <a:t>чтобы</a:t>
            </a:r>
            <a:r>
              <a:rPr lang="ru">
                <a:solidFill>
                  <a:schemeClr val="dk1"/>
                </a:solidFill>
              </a:rPr>
              <a:t> он был вкусный и </a:t>
            </a:r>
            <a:r>
              <a:rPr lang="ru">
                <a:solidFill>
                  <a:schemeClr val="dk1"/>
                </a:solidFill>
              </a:rPr>
              <a:t>необычный</a:t>
            </a:r>
            <a:r>
              <a:rPr lang="ru">
                <a:solidFill>
                  <a:schemeClr val="dk1"/>
                </a:solidFill>
              </a:rPr>
              <a:t>, или чтобы взбодриться?” </a:t>
            </a:r>
            <a:endParaRPr>
              <a:solidFill>
                <a:schemeClr val="dk1"/>
              </a:solidFill>
            </a:endParaRPr>
          </a:p>
        </p:txBody>
      </p:sp>
      <p:sp>
        <p:nvSpPr>
          <p:cNvPr id="324" name="Google Shape;324;p39"/>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31" name="Google Shape;331;p40"/>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32" name="Google Shape;332;p40"/>
          <p:cNvSpPr txBox="1"/>
          <p:nvPr/>
        </p:nvSpPr>
        <p:spPr>
          <a:xfrm>
            <a:off x="720000" y="898988"/>
            <a:ext cx="72771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Недопустимое поведение:</a:t>
            </a:r>
            <a:br>
              <a:rPr lang="ru" sz="1500">
                <a:solidFill>
                  <a:schemeClr val="dk1"/>
                </a:solidFill>
              </a:rPr>
            </a:br>
            <a:br>
              <a:rPr lang="ru" sz="1500">
                <a:solidFill>
                  <a:schemeClr val="dk1"/>
                </a:solidFill>
              </a:rPr>
            </a:br>
            <a:r>
              <a:rPr lang="ru">
                <a:solidFill>
                  <a:schemeClr val="dk1"/>
                </a:solidFill>
              </a:rPr>
              <a:t>1. Не выявлять потребность гостя или предлагать напитки, не соответствующие потребности. Например, если гость просит капучино, не стоит предлагать ему фирменный чай.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2. Предлагать маленький объём напитка или спрашивать об объёме.</a:t>
            </a:r>
            <a:br>
              <a:rPr lang="ru">
                <a:solidFill>
                  <a:schemeClr val="dk1"/>
                </a:solidFill>
              </a:rPr>
            </a:br>
            <a:r>
              <a:rPr lang="ru">
                <a:solidFill>
                  <a:schemeClr val="dk1"/>
                </a:solidFill>
              </a:rPr>
              <a:t>Фраза «Какой объём будете?» </a:t>
            </a:r>
            <a:r>
              <a:rPr lang="ru">
                <a:solidFill>
                  <a:schemeClr val="dk1"/>
                </a:solidFill>
              </a:rPr>
              <a:t>снижает</a:t>
            </a:r>
            <a:r>
              <a:rPr lang="ru">
                <a:solidFill>
                  <a:schemeClr val="dk1"/>
                </a:solidFill>
              </a:rPr>
              <a:t> выручку кофе-бара на 10-15%. При этом фраза «Большой объём?» не вызывает у гостя отторжение, это просто уточнение, которое мягко подталкивает его к увеличению желаемого </a:t>
            </a:r>
            <a:r>
              <a:rPr lang="ru">
                <a:solidFill>
                  <a:schemeClr val="dk1"/>
                </a:solidFill>
              </a:rPr>
              <a:t>объёма</a:t>
            </a:r>
            <a:r>
              <a:rPr lang="ru">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sz="1100">
              <a:solidFill>
                <a:schemeClr val="dk1"/>
              </a:solidFill>
            </a:endParaRPr>
          </a:p>
        </p:txBody>
      </p:sp>
      <p:sp>
        <p:nvSpPr>
          <p:cNvPr id="333" name="Google Shape;333;p40"/>
          <p:cNvSpPr/>
          <p:nvPr/>
        </p:nvSpPr>
        <p:spPr>
          <a:xfrm>
            <a:off x="509700" y="4267725"/>
            <a:ext cx="210300" cy="824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txBox="1"/>
          <p:nvPr/>
        </p:nvSpPr>
        <p:spPr>
          <a:xfrm>
            <a:off x="720000" y="4267725"/>
            <a:ext cx="7740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rgbClr val="262626"/>
                </a:solidFill>
                <a:highlight>
                  <a:srgbClr val="FFFFFF"/>
                </a:highlight>
              </a:rPr>
              <a:t>Бариста должен знать меню «на отлично», чтобы в процессе выявления потребности предлагать гостю именно то, что он хочет. Алгоритм выявления потребности гостей построен так, что в конце остается 2-3 подходящих напитка, и бариста должен быстро и правильно их предложить.</a:t>
            </a:r>
            <a:endParaRPr sz="1200">
              <a:solidFill>
                <a:schemeClr val="dk1"/>
              </a:solidFill>
              <a:highlight>
                <a:srgbClr val="FFFFFF"/>
              </a:highlight>
            </a:endParaRPr>
          </a:p>
        </p:txBody>
      </p:sp>
      <p:sp>
        <p:nvSpPr>
          <p:cNvPr id="335" name="Google Shape;335;p40"/>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sz="24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txBox="1"/>
          <p:nvPr>
            <p:ph type="title"/>
          </p:nvPr>
        </p:nvSpPr>
        <p:spPr>
          <a:xfrm>
            <a:off x="1108325" y="695550"/>
            <a:ext cx="72546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4. Предложение дополнительных ингредиентов</a:t>
            </a:r>
            <a:endParaRPr b="1" sz="5600">
              <a:solidFill>
                <a:srgbClr val="FFFFFF"/>
              </a:solidFill>
            </a:endParaRPr>
          </a:p>
        </p:txBody>
      </p:sp>
      <p:pic>
        <p:nvPicPr>
          <p:cNvPr id="343" name="Google Shape;343;p41"/>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344" name="Google Shape;344;p41"/>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1" name="Google Shape;71;p15"/>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ОПРЕДЕЛЕНИЯ</a:t>
            </a:r>
            <a:endParaRPr b="1" i="0" sz="2400" u="none" cap="none" strike="noStrike">
              <a:solidFill>
                <a:schemeClr val="lt1"/>
              </a:solidFill>
              <a:latin typeface="Arial"/>
              <a:ea typeface="Arial"/>
              <a:cs typeface="Arial"/>
              <a:sym typeface="Arial"/>
            </a:endParaRPr>
          </a:p>
        </p:txBody>
      </p:sp>
      <p:pic>
        <p:nvPicPr>
          <p:cNvPr id="73" name="Google Shape;73;p15"/>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74" name="Google Shape;74;p15"/>
          <p:cNvSpPr txBox="1"/>
          <p:nvPr/>
        </p:nvSpPr>
        <p:spPr>
          <a:xfrm>
            <a:off x="715975" y="900000"/>
            <a:ext cx="77928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b="1" lang="ru">
                <a:solidFill>
                  <a:schemeClr val="dk1"/>
                </a:solidFill>
              </a:rPr>
              <a:t>Сервис</a:t>
            </a:r>
            <a:r>
              <a:rPr b="1" lang="ru">
                <a:solidFill>
                  <a:schemeClr val="dk1"/>
                </a:solidFill>
              </a:rPr>
              <a:t> - </a:t>
            </a:r>
            <a:r>
              <a:rPr lang="ru">
                <a:solidFill>
                  <a:schemeClr val="dk1"/>
                </a:solidFill>
              </a:rPr>
              <a:t>это стратегия общения с гостем, сбор информации о нём, для того, чтобы предвидеть все его потребности и удовлетворять их.</a:t>
            </a:r>
            <a:br>
              <a:rPr lang="ru">
                <a:solidFill>
                  <a:schemeClr val="dk1"/>
                </a:solidFill>
              </a:rPr>
            </a:br>
            <a:br>
              <a:rPr lang="ru">
                <a:solidFill>
                  <a:schemeClr val="dk1"/>
                </a:solidFill>
              </a:rPr>
            </a:br>
            <a:r>
              <a:rPr b="1" lang="ru">
                <a:solidFill>
                  <a:schemeClr val="dk1"/>
                </a:solidFill>
              </a:rPr>
              <a:t>Стандарт сервиса - </a:t>
            </a:r>
            <a:r>
              <a:rPr lang="ru">
                <a:solidFill>
                  <a:schemeClr val="dk1"/>
                </a:solidFill>
              </a:rPr>
              <a:t>это качественное воспроизведение желаний и потребностей наших гостей (товар, услуга или эмоции), за которые они готовы платить.</a:t>
            </a:r>
            <a:br>
              <a:rPr lang="ru">
                <a:solidFill>
                  <a:schemeClr val="dk1"/>
                </a:solidFill>
              </a:rPr>
            </a:br>
            <a:br>
              <a:rPr lang="ru">
                <a:solidFill>
                  <a:schemeClr val="dk1"/>
                </a:solidFill>
              </a:rPr>
            </a:br>
            <a:r>
              <a:rPr b="1" lang="ru">
                <a:solidFill>
                  <a:schemeClr val="dk1"/>
                </a:solidFill>
                <a:highlight>
                  <a:srgbClr val="FFFFFF"/>
                </a:highlight>
              </a:rPr>
              <a:t>Скрипты</a:t>
            </a:r>
            <a:r>
              <a:rPr lang="ru">
                <a:solidFill>
                  <a:schemeClr val="dk1"/>
                </a:solidFill>
                <a:highlight>
                  <a:srgbClr val="FFFFFF"/>
                </a:highlight>
              </a:rPr>
              <a:t> - это примеры общения с гостем. Применяя правильные скрипты, бариста может помочь гостю и удовлетворить его потребности. </a:t>
            </a:r>
            <a:br>
              <a:rPr lang="ru">
                <a:solidFill>
                  <a:schemeClr val="dk1"/>
                </a:solidFill>
                <a:highlight>
                  <a:srgbClr val="FFFFFF"/>
                </a:highlight>
              </a:rPr>
            </a:br>
            <a:br>
              <a:rPr lang="ru">
                <a:solidFill>
                  <a:schemeClr val="dk1"/>
                </a:solidFill>
                <a:highlight>
                  <a:srgbClr val="FFFFFF"/>
                </a:highlight>
              </a:rPr>
            </a:br>
            <a:r>
              <a:rPr b="1" lang="ru">
                <a:solidFill>
                  <a:schemeClr val="dk1"/>
                </a:solidFill>
                <a:highlight>
                  <a:srgbClr val="FFFFFF"/>
                </a:highlight>
              </a:rPr>
              <a:t>Стоп-фразы</a:t>
            </a:r>
            <a:r>
              <a:rPr lang="ru">
                <a:solidFill>
                  <a:schemeClr val="dk1"/>
                </a:solidFill>
                <a:highlight>
                  <a:srgbClr val="FFFFFF"/>
                </a:highlight>
              </a:rPr>
              <a:t> - это примеры недопустимого общения с гостем. Ни в коем случае не прибегайте к данным словам и фразам. </a:t>
            </a:r>
            <a:endParaRPr b="1" sz="1600">
              <a:solidFill>
                <a:schemeClr val="dk1"/>
              </a:solidFill>
              <a:highlight>
                <a:srgbClr val="FFFFFF"/>
              </a:highlight>
            </a:endParaRPr>
          </a:p>
        </p:txBody>
      </p:sp>
      <p:sp>
        <p:nvSpPr>
          <p:cNvPr id="75" name="Google Shape;75;p15"/>
          <p:cNvSpPr txBox="1"/>
          <p:nvPr/>
        </p:nvSpPr>
        <p:spPr>
          <a:xfrm>
            <a:off x="720000" y="4389200"/>
            <a:ext cx="76146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t>необходимо обеспечивать одинаково качественный сервис на всех кофе-барах сети, только так можно повысить лояльность гостей к бренду в целом и к конкретным кофе-барам в частности.</a:t>
            </a:r>
            <a:endParaRPr>
              <a:solidFill>
                <a:srgbClr val="000000"/>
              </a:solidFill>
            </a:endParaRPr>
          </a:p>
        </p:txBody>
      </p:sp>
      <p:sp>
        <p:nvSpPr>
          <p:cNvPr id="76" name="Google Shape;76;p15"/>
          <p:cNvSpPr/>
          <p:nvPr/>
        </p:nvSpPr>
        <p:spPr>
          <a:xfrm>
            <a:off x="509700" y="438920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50" name="Google Shape;350;p42"/>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51" name="Google Shape;351;p42"/>
          <p:cNvSpPr txBox="1"/>
          <p:nvPr/>
        </p:nvSpPr>
        <p:spPr>
          <a:xfrm>
            <a:off x="720000" y="952263"/>
            <a:ext cx="7740000" cy="34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К каждому напитку бариста должен всегда предлагать 1-2 дополнительных ингредиентов.</a:t>
            </a:r>
            <a:br>
              <a:rPr lang="ru" sz="1600">
                <a:solidFill>
                  <a:srgbClr val="3C4043"/>
                </a:solidFill>
                <a:highlight>
                  <a:srgbClr val="FFFFFF"/>
                </a:highlight>
              </a:rPr>
            </a:br>
            <a:endParaRPr>
              <a:solidFill>
                <a:srgbClr val="3C404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3C4043"/>
                </a:solidFill>
                <a:highlight>
                  <a:srgbClr val="FFFFFF"/>
                </a:highlight>
              </a:rPr>
              <a:t>Это могут быть: </a:t>
            </a:r>
            <a:r>
              <a:rPr lang="ru">
                <a:solidFill>
                  <a:srgbClr val="262626"/>
                </a:solidFill>
                <a:highlight>
                  <a:srgbClr val="FFFFFF"/>
                </a:highlight>
              </a:rPr>
              <a:t>альтернативное молоко, дополнительный эспрессо, сироп, топпинг, маршмеллоу</a:t>
            </a:r>
            <a:r>
              <a:rPr lang="ru">
                <a:solidFill>
                  <a:srgbClr val="3C4043"/>
                </a:solidFill>
                <a:highlight>
                  <a:srgbClr val="FFFFFF"/>
                </a:highlight>
              </a:rPr>
              <a:t>.</a:t>
            </a:r>
            <a:r>
              <a:rPr lang="ru">
                <a:solidFill>
                  <a:srgbClr val="262626"/>
                </a:solidFill>
                <a:highlight>
                  <a:srgbClr val="FFFFFF"/>
                </a:highlight>
              </a:rPr>
              <a:t> Также не стоит забывать о предложении увеличить объем напитка. Самое главное, попытаться увеличить наполняемость чека, за счет вышеперечисленных ингредиентов или </a:t>
            </a:r>
            <a:r>
              <a:rPr lang="ru">
                <a:solidFill>
                  <a:srgbClr val="262626"/>
                </a:solidFill>
                <a:highlight>
                  <a:srgbClr val="FFFFFF"/>
                </a:highlight>
              </a:rPr>
              <a:t>увеличения</a:t>
            </a:r>
            <a:r>
              <a:rPr lang="ru">
                <a:solidFill>
                  <a:srgbClr val="262626"/>
                </a:solidFill>
                <a:highlight>
                  <a:srgbClr val="FFFFFF"/>
                </a:highlight>
              </a:rPr>
              <a:t> объема напитка. </a:t>
            </a:r>
            <a:endParaRPr>
              <a:solidFill>
                <a:srgbClr val="262626"/>
              </a:solidFill>
              <a:highlight>
                <a:srgbClr val="FFFFFF"/>
              </a:highlight>
            </a:endParaRPr>
          </a:p>
          <a:p>
            <a:pPr indent="0" lvl="0" marL="0" rtl="0" algn="l">
              <a:lnSpc>
                <a:spcPct val="115000"/>
              </a:lnSpc>
              <a:spcBef>
                <a:spcPts val="0"/>
              </a:spcBef>
              <a:spcAft>
                <a:spcPts val="0"/>
              </a:spcAft>
              <a:buNone/>
            </a:pPr>
            <a:r>
              <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На разные объемы заказанного напитка необходимы разные объемы добавок. Поэтому нужно задать уточняющий вопрос. </a:t>
            </a:r>
            <a:r>
              <a:rPr lang="ru">
                <a:solidFill>
                  <a:srgbClr val="262626"/>
                </a:solidFill>
                <a:highlight>
                  <a:schemeClr val="lt1"/>
                </a:highlight>
              </a:rPr>
              <a:t>Например, если гость попросил добавить сироп, нужно спросить: “Вы любите более сладкий или умеренно сладкий кофе?”</a:t>
            </a:r>
            <a:br>
              <a:rPr lang="ru">
                <a:solidFill>
                  <a:srgbClr val="262626"/>
                </a:solidFill>
                <a:highlight>
                  <a:schemeClr val="lt1"/>
                </a:highlight>
              </a:rPr>
            </a:br>
            <a:r>
              <a:rPr lang="ru">
                <a:solidFill>
                  <a:srgbClr val="262626"/>
                </a:solidFill>
                <a:highlight>
                  <a:schemeClr val="lt1"/>
                </a:highlight>
              </a:rPr>
              <a:t>Если гость любит более сладкий, нужно добавить две порции сиропа, если умеренный — одну. </a:t>
            </a:r>
            <a:endParaRPr>
              <a:solidFill>
                <a:srgbClr val="262626"/>
              </a:solidFill>
              <a:highlight>
                <a:srgbClr val="FFFFFF"/>
              </a:highlight>
            </a:endParaRPr>
          </a:p>
        </p:txBody>
      </p:sp>
      <p:sp>
        <p:nvSpPr>
          <p:cNvPr id="352" name="Google Shape;352;p42"/>
          <p:cNvSpPr/>
          <p:nvPr/>
        </p:nvSpPr>
        <p:spPr>
          <a:xfrm>
            <a:off x="509700" y="437625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txBox="1"/>
          <p:nvPr/>
        </p:nvSpPr>
        <p:spPr>
          <a:xfrm>
            <a:off x="720000" y="4376250"/>
            <a:ext cx="774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rgbClr val="262626"/>
                </a:solidFill>
                <a:highlight>
                  <a:srgbClr val="FFFFFF"/>
                </a:highlight>
              </a:rPr>
              <a:t>Не рекомендуется предлагать добавки к фирменным или сезонным напиткам, так как в них итак входят дополнительные ингредиенты.</a:t>
            </a:r>
            <a:endParaRPr sz="1200">
              <a:solidFill>
                <a:schemeClr val="dk1"/>
              </a:solidFill>
              <a:highlight>
                <a:srgbClr val="FFFFFF"/>
              </a:highlight>
            </a:endParaRPr>
          </a:p>
        </p:txBody>
      </p:sp>
      <p:sp>
        <p:nvSpPr>
          <p:cNvPr id="354" name="Google Shape;354;p42"/>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61" name="Google Shape;361;p43"/>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62" name="Google Shape;362;p43"/>
          <p:cNvSpPr txBox="1"/>
          <p:nvPr/>
        </p:nvSpPr>
        <p:spPr>
          <a:xfrm>
            <a:off x="720000" y="900000"/>
            <a:ext cx="7740000" cy="31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Каждый</a:t>
            </a:r>
            <a:r>
              <a:rPr lang="ru" sz="1600">
                <a:solidFill>
                  <a:schemeClr val="dk1"/>
                </a:solidFill>
                <a:highlight>
                  <a:srgbClr val="FFFFFF"/>
                </a:highlight>
              </a:rPr>
              <a:t> </a:t>
            </a:r>
            <a:r>
              <a:rPr b="1" lang="ru" sz="1600">
                <a:solidFill>
                  <a:schemeClr val="dk1"/>
                </a:solidFill>
                <a:highlight>
                  <a:srgbClr val="FFFFFF"/>
                </a:highlight>
              </a:rPr>
              <a:t>бариста</a:t>
            </a:r>
            <a:r>
              <a:rPr lang="ru" sz="1600">
                <a:solidFill>
                  <a:schemeClr val="dk1"/>
                </a:solidFill>
                <a:highlight>
                  <a:srgbClr val="FFFFFF"/>
                </a:highlight>
              </a:rPr>
              <a:t> </a:t>
            </a:r>
            <a:r>
              <a:rPr b="1" lang="ru" sz="1600">
                <a:solidFill>
                  <a:schemeClr val="dk1"/>
                </a:solidFill>
                <a:highlight>
                  <a:srgbClr val="FFFFFF"/>
                </a:highlight>
              </a:rPr>
              <a:t>должен</a:t>
            </a:r>
            <a:r>
              <a:rPr lang="ru" sz="1600">
                <a:solidFill>
                  <a:schemeClr val="dk1"/>
                </a:solidFill>
                <a:highlight>
                  <a:srgbClr val="FFFFFF"/>
                </a:highlight>
              </a:rPr>
              <a:t> </a:t>
            </a:r>
            <a:r>
              <a:rPr b="1" lang="ru" sz="1600">
                <a:solidFill>
                  <a:schemeClr val="dk1"/>
                </a:solidFill>
                <a:highlight>
                  <a:srgbClr val="FFFFFF"/>
                </a:highlight>
              </a:rPr>
              <a:t>знать</a:t>
            </a:r>
            <a:r>
              <a:rPr lang="ru" sz="1600">
                <a:solidFill>
                  <a:schemeClr val="dk1"/>
                </a:solidFill>
                <a:highlight>
                  <a:srgbClr val="FFFFFF"/>
                </a:highlight>
              </a:rPr>
              <a:t> </a:t>
            </a:r>
            <a:r>
              <a:rPr b="1" lang="ru" sz="1600">
                <a:solidFill>
                  <a:schemeClr val="dk1"/>
                </a:solidFill>
                <a:highlight>
                  <a:srgbClr val="FFFFFF"/>
                </a:highlight>
              </a:rPr>
              <a:t>самые</a:t>
            </a:r>
            <a:r>
              <a:rPr lang="ru" sz="1600">
                <a:solidFill>
                  <a:schemeClr val="dk1"/>
                </a:solidFill>
                <a:highlight>
                  <a:srgbClr val="FFFFFF"/>
                </a:highlight>
              </a:rPr>
              <a:t> </a:t>
            </a:r>
            <a:r>
              <a:rPr b="1" lang="ru" sz="1600">
                <a:solidFill>
                  <a:schemeClr val="dk1"/>
                </a:solidFill>
                <a:highlight>
                  <a:srgbClr val="FFFFFF"/>
                </a:highlight>
              </a:rPr>
              <a:t>популярные</a:t>
            </a:r>
            <a:r>
              <a:rPr lang="ru" sz="1600">
                <a:solidFill>
                  <a:schemeClr val="dk1"/>
                </a:solidFill>
                <a:highlight>
                  <a:srgbClr val="FFFFFF"/>
                </a:highlight>
              </a:rPr>
              <a:t> </a:t>
            </a:r>
            <a:r>
              <a:rPr b="1" lang="ru" sz="1600">
                <a:solidFill>
                  <a:schemeClr val="dk1"/>
                </a:solidFill>
                <a:highlight>
                  <a:srgbClr val="FFFFFF"/>
                </a:highlight>
              </a:rPr>
              <a:t>сочетания</a:t>
            </a:r>
            <a:r>
              <a:rPr lang="ru" sz="1600">
                <a:solidFill>
                  <a:schemeClr val="dk1"/>
                </a:solidFill>
                <a:highlight>
                  <a:srgbClr val="FFFFFF"/>
                </a:highlight>
              </a:rPr>
              <a:t> </a:t>
            </a:r>
            <a:r>
              <a:rPr b="1" lang="ru" sz="1600">
                <a:solidFill>
                  <a:schemeClr val="dk1"/>
                </a:solidFill>
                <a:highlight>
                  <a:srgbClr val="FFFFFF"/>
                </a:highlight>
              </a:rPr>
              <a:t>и</a:t>
            </a:r>
            <a:r>
              <a:rPr lang="ru" sz="1600">
                <a:solidFill>
                  <a:schemeClr val="dk1"/>
                </a:solidFill>
                <a:highlight>
                  <a:srgbClr val="FFFFFF"/>
                </a:highlight>
              </a:rPr>
              <a:t> </a:t>
            </a:r>
            <a:r>
              <a:rPr b="1" lang="ru" sz="1600">
                <a:solidFill>
                  <a:schemeClr val="dk1"/>
                </a:solidFill>
                <a:highlight>
                  <a:srgbClr val="FFFFFF"/>
                </a:highlight>
              </a:rPr>
              <a:t>с</a:t>
            </a:r>
            <a:r>
              <a:rPr lang="ru" sz="1600">
                <a:solidFill>
                  <a:schemeClr val="dk1"/>
                </a:solidFill>
                <a:highlight>
                  <a:srgbClr val="FFFFFF"/>
                </a:highlight>
              </a:rPr>
              <a:t> </a:t>
            </a:r>
            <a:r>
              <a:rPr b="1" lang="ru" sz="1600">
                <a:solidFill>
                  <a:schemeClr val="dk1"/>
                </a:solidFill>
                <a:highlight>
                  <a:srgbClr val="FFFFFF"/>
                </a:highlight>
              </a:rPr>
              <a:t>легкостью</a:t>
            </a:r>
            <a:r>
              <a:rPr lang="ru" sz="1600">
                <a:solidFill>
                  <a:schemeClr val="dk1"/>
                </a:solidFill>
                <a:highlight>
                  <a:srgbClr val="FFFFFF"/>
                </a:highlight>
              </a:rPr>
              <a:t> </a:t>
            </a:r>
            <a:r>
              <a:rPr b="1" lang="ru" sz="1600">
                <a:solidFill>
                  <a:schemeClr val="dk1"/>
                </a:solidFill>
                <a:highlight>
                  <a:srgbClr val="FFFFFF"/>
                </a:highlight>
              </a:rPr>
              <a:t>помогать</a:t>
            </a:r>
            <a:r>
              <a:rPr lang="ru" sz="1600">
                <a:solidFill>
                  <a:schemeClr val="dk1"/>
                </a:solidFill>
                <a:highlight>
                  <a:srgbClr val="FFFFFF"/>
                </a:highlight>
              </a:rPr>
              <a:t> </a:t>
            </a:r>
            <a:r>
              <a:rPr b="1" lang="ru" sz="1600">
                <a:solidFill>
                  <a:schemeClr val="dk1"/>
                </a:solidFill>
                <a:highlight>
                  <a:srgbClr val="FFFFFF"/>
                </a:highlight>
              </a:rPr>
              <a:t>гостю</a:t>
            </a:r>
            <a:r>
              <a:rPr lang="ru" sz="1600">
                <a:solidFill>
                  <a:schemeClr val="dk1"/>
                </a:solidFill>
                <a:highlight>
                  <a:srgbClr val="FFFFFF"/>
                </a:highlight>
              </a:rPr>
              <a:t> </a:t>
            </a:r>
            <a:r>
              <a:rPr b="1" lang="ru" sz="1600">
                <a:solidFill>
                  <a:schemeClr val="dk1"/>
                </a:solidFill>
                <a:highlight>
                  <a:srgbClr val="FFFFFF"/>
                </a:highlight>
              </a:rPr>
              <a:t>с</a:t>
            </a:r>
            <a:r>
              <a:rPr lang="ru" sz="1600">
                <a:solidFill>
                  <a:schemeClr val="dk1"/>
                </a:solidFill>
                <a:highlight>
                  <a:srgbClr val="FFFFFF"/>
                </a:highlight>
              </a:rPr>
              <a:t> </a:t>
            </a:r>
            <a:r>
              <a:rPr b="1" lang="ru" sz="1600">
                <a:solidFill>
                  <a:schemeClr val="dk1"/>
                </a:solidFill>
                <a:highlight>
                  <a:srgbClr val="FFFFFF"/>
                </a:highlight>
              </a:rPr>
              <a:t>выбором</a:t>
            </a:r>
            <a:r>
              <a:rPr lang="ru" sz="1600">
                <a:solidFill>
                  <a:schemeClr val="dk1"/>
                </a:solidFill>
                <a:highlight>
                  <a:srgbClr val="FFFFFF"/>
                </a:highlight>
              </a:rPr>
              <a:t> </a:t>
            </a:r>
            <a:r>
              <a:rPr b="1" lang="ru" sz="1600">
                <a:solidFill>
                  <a:schemeClr val="dk1"/>
                </a:solidFill>
                <a:highlight>
                  <a:srgbClr val="FFFFFF"/>
                </a:highlight>
              </a:rPr>
              <a:t>(алгоритм далее).</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Если гость просит более насыщенный, кофейный напиток, бариста должен проговорить, что в любой напиток можно добавить дополнительную порцию эспрессо.</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i="1">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a:solidFill>
                  <a:schemeClr val="dk1"/>
                </a:solidFill>
                <a:highlight>
                  <a:srgbClr val="FFFFFF"/>
                </a:highlight>
              </a:rPr>
              <a:t>Например:</a:t>
            </a:r>
            <a:endParaRPr b="1" i="1">
              <a:solidFill>
                <a:schemeClr val="dk1"/>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1. “</a:t>
            </a:r>
            <a:r>
              <a:rPr lang="ru">
                <a:solidFill>
                  <a:srgbClr val="262626"/>
                </a:solidFill>
                <a:highlight>
                  <a:srgbClr val="FFFFFF"/>
                </a:highlight>
              </a:rPr>
              <a:t>Вы знаете, в любой напиток можно добавить дополнительную порцию эспрессо?”</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2. “Добавим больше кофе в Ваш напиток?”</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После согласия гостя добавить порцию эспрессо. Обязательно сообщаем гостю, что это за дополнительную плату, мы не пытаемся обманывать людей.</a:t>
            </a:r>
            <a:endParaRPr>
              <a:solidFill>
                <a:srgbClr val="3C4043"/>
              </a:solidFill>
              <a:highlight>
                <a:srgbClr val="FFFFFF"/>
              </a:highlight>
            </a:endParaRPr>
          </a:p>
        </p:txBody>
      </p:sp>
      <p:sp>
        <p:nvSpPr>
          <p:cNvPr id="363" name="Google Shape;363;p43"/>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70" name="Google Shape;370;p44"/>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71" name="Google Shape;371;p44"/>
          <p:cNvSpPr txBox="1"/>
          <p:nvPr/>
        </p:nvSpPr>
        <p:spPr>
          <a:xfrm>
            <a:off x="720000" y="900000"/>
            <a:ext cx="7740000" cy="35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000">
                <a:solidFill>
                  <a:srgbClr val="262626"/>
                </a:solidFill>
                <a:highlight>
                  <a:srgbClr val="FFFFFF"/>
                </a:highlight>
              </a:rPr>
              <a:t>В случаях, когда гость выбирает сироп к напитку, следует уведомить его, что в любой напиток можно добавить топпинг или натуральную основу.</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b="1" i="1" sz="1000">
              <a:solidFill>
                <a:schemeClr val="dk1"/>
              </a:solidFill>
              <a:highlight>
                <a:srgbClr val="FFFFFF"/>
              </a:highlight>
            </a:endParaRPr>
          </a:p>
          <a:p>
            <a:pPr indent="0" lvl="0" marL="0" rtl="0" algn="l">
              <a:lnSpc>
                <a:spcPct val="115000"/>
              </a:lnSpc>
              <a:spcBef>
                <a:spcPts val="0"/>
              </a:spcBef>
              <a:spcAft>
                <a:spcPts val="0"/>
              </a:spcAft>
              <a:buNone/>
            </a:pPr>
            <a:r>
              <a:rPr b="1" i="1" lang="ru" sz="1000">
                <a:solidFill>
                  <a:schemeClr val="dk1"/>
                </a:solidFill>
                <a:highlight>
                  <a:srgbClr val="FFFFFF"/>
                </a:highlight>
              </a:rPr>
              <a:t>Например:</a:t>
            </a:r>
            <a:endParaRPr b="1" i="1" sz="1000">
              <a:solidFill>
                <a:schemeClr val="dk1"/>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1.” </a:t>
            </a:r>
            <a:r>
              <a:rPr lang="ru" sz="1000">
                <a:solidFill>
                  <a:srgbClr val="262626"/>
                </a:solidFill>
                <a:highlight>
                  <a:srgbClr val="FFFFFF"/>
                </a:highlight>
              </a:rPr>
              <a:t>Вместо сиропа, я могу добавить Вам натуральную основу или топпинг, на основе которых готовятся наши авторские напитки.”</a:t>
            </a:r>
            <a:endParaRPr sz="1000">
              <a:solidFill>
                <a:srgbClr val="262626"/>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2. “Можем смешать два сиропа в Ваш напиток, как вам сочетание шоколад с орехом?”</a:t>
            </a:r>
            <a:endParaRPr sz="1000">
              <a:solidFill>
                <a:srgbClr val="262626"/>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3. “Посоветовать Вам сироп? Попробуйте сироп яблочный пирог или шоколадное печенье.”</a:t>
            </a:r>
            <a:endParaRPr sz="1000">
              <a:solidFill>
                <a:srgbClr val="262626"/>
              </a:solidFill>
              <a:highlight>
                <a:srgbClr val="FFFFFF"/>
              </a:highlight>
            </a:endParaRPr>
          </a:p>
          <a:p>
            <a:pPr indent="0" lvl="0" marL="0" rtl="0" algn="l">
              <a:lnSpc>
                <a:spcPct val="115000"/>
              </a:lnSpc>
              <a:spcBef>
                <a:spcPts val="0"/>
              </a:spcBef>
              <a:spcAft>
                <a:spcPts val="0"/>
              </a:spcAft>
              <a:buNone/>
            </a:pPr>
            <a:r>
              <a:t/>
            </a:r>
            <a:endParaRPr sz="1000">
              <a:solidFill>
                <a:srgbClr val="262626"/>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Если гость согласился на добавление топпинга и натуральной основы, попробуйте предложить ему фирменные/сезонные напитки на основе этих </a:t>
            </a:r>
            <a:r>
              <a:rPr lang="ru" sz="1000">
                <a:solidFill>
                  <a:srgbClr val="262626"/>
                </a:solidFill>
                <a:highlight>
                  <a:srgbClr val="FFFFFF"/>
                </a:highlight>
              </a:rPr>
              <a:t>ингредиентов</a:t>
            </a:r>
            <a:r>
              <a:rPr lang="ru" sz="1000">
                <a:solidFill>
                  <a:srgbClr val="262626"/>
                </a:solidFill>
                <a:highlight>
                  <a:srgbClr val="FFFFFF"/>
                </a:highlight>
              </a:rPr>
              <a:t>.</a:t>
            </a:r>
            <a:endParaRPr sz="1000">
              <a:solidFill>
                <a:srgbClr val="262626"/>
              </a:solidFill>
              <a:highlight>
                <a:srgbClr val="FFFFFF"/>
              </a:highlight>
            </a:endParaRPr>
          </a:p>
          <a:p>
            <a:pPr indent="0" lvl="0" marL="0" rtl="0" algn="l">
              <a:lnSpc>
                <a:spcPct val="115000"/>
              </a:lnSpc>
              <a:spcBef>
                <a:spcPts val="0"/>
              </a:spcBef>
              <a:spcAft>
                <a:spcPts val="0"/>
              </a:spcAft>
              <a:buNone/>
            </a:pPr>
            <a:r>
              <a:t/>
            </a:r>
            <a:endParaRPr sz="1000">
              <a:solidFill>
                <a:srgbClr val="262626"/>
              </a:solidFill>
              <a:highlight>
                <a:srgbClr val="FFFFFF"/>
              </a:highlight>
            </a:endParaRPr>
          </a:p>
          <a:p>
            <a:pPr indent="0" lvl="0" marL="0" rtl="0" algn="l">
              <a:lnSpc>
                <a:spcPct val="115000"/>
              </a:lnSpc>
              <a:spcBef>
                <a:spcPts val="0"/>
              </a:spcBef>
              <a:spcAft>
                <a:spcPts val="0"/>
              </a:spcAft>
              <a:buNone/>
            </a:pPr>
            <a:r>
              <a:rPr b="1" lang="ru" sz="1000">
                <a:solidFill>
                  <a:srgbClr val="262626"/>
                </a:solidFill>
                <a:highlight>
                  <a:srgbClr val="FFFFFF"/>
                </a:highlight>
              </a:rPr>
              <a:t>Если гость не определился сиропом, узнавайте у него, какие вкусовые группы он предпочитает: </a:t>
            </a:r>
            <a:endParaRPr b="1" sz="1000">
              <a:solidFill>
                <a:srgbClr val="262626"/>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1. </a:t>
            </a:r>
            <a:r>
              <a:rPr lang="ru" sz="1000">
                <a:solidFill>
                  <a:srgbClr val="262626"/>
                </a:solidFill>
                <a:highlight>
                  <a:srgbClr val="FFFFFF"/>
                </a:highlight>
              </a:rPr>
              <a:t>Классические (ваниль, карамель, шоколад и т.д.)</a:t>
            </a:r>
            <a:endParaRPr sz="1000">
              <a:solidFill>
                <a:srgbClr val="262626"/>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2. Ягодные/фруктовые (клубника, банан, малина и т.д.)</a:t>
            </a:r>
            <a:endParaRPr sz="1000">
              <a:solidFill>
                <a:srgbClr val="262626"/>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3. Ореховые (миндаль, кокос, фундук и т.д.)</a:t>
            </a:r>
            <a:endParaRPr sz="1000">
              <a:solidFill>
                <a:srgbClr val="262626"/>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4. Фирменные (яблочный пирог, шоколадное печенье, имбирный пряник и т.д.)</a:t>
            </a:r>
            <a:endParaRPr sz="1000">
              <a:solidFill>
                <a:srgbClr val="262626"/>
              </a:solidFill>
              <a:highlight>
                <a:srgbClr val="FFFFFF"/>
              </a:highlight>
            </a:endParaRPr>
          </a:p>
          <a:p>
            <a:pPr indent="0" lvl="0" marL="0" rtl="0" algn="l">
              <a:lnSpc>
                <a:spcPct val="115000"/>
              </a:lnSpc>
              <a:spcBef>
                <a:spcPts val="0"/>
              </a:spcBef>
              <a:spcAft>
                <a:spcPts val="0"/>
              </a:spcAft>
              <a:buNone/>
            </a:pPr>
            <a:r>
              <a:t/>
            </a:r>
            <a:endParaRPr sz="1000">
              <a:solidFill>
                <a:srgbClr val="262626"/>
              </a:solidFill>
              <a:highlight>
                <a:srgbClr val="FFFFFF"/>
              </a:highlight>
            </a:endParaRPr>
          </a:p>
          <a:p>
            <a:pPr indent="0" lvl="0" marL="0" rtl="0" algn="l">
              <a:lnSpc>
                <a:spcPct val="115000"/>
              </a:lnSpc>
              <a:spcBef>
                <a:spcPts val="0"/>
              </a:spcBef>
              <a:spcAft>
                <a:spcPts val="0"/>
              </a:spcAft>
              <a:buNone/>
            </a:pPr>
            <a:r>
              <a:rPr lang="ru" sz="1000">
                <a:solidFill>
                  <a:srgbClr val="262626"/>
                </a:solidFill>
                <a:highlight>
                  <a:srgbClr val="FFFFFF"/>
                </a:highlight>
              </a:rPr>
              <a:t>Тоже самое относится к топпингам и натуральным основам. Например ягодные / фруктовые (апельсин, груша, клубника и т.д)</a:t>
            </a:r>
            <a:endParaRPr sz="1000">
              <a:solidFill>
                <a:srgbClr val="262626"/>
              </a:solidFill>
              <a:highlight>
                <a:srgbClr val="FFFFFF"/>
              </a:highlight>
            </a:endParaRPr>
          </a:p>
        </p:txBody>
      </p:sp>
      <p:sp>
        <p:nvSpPr>
          <p:cNvPr id="372" name="Google Shape;372;p44"/>
          <p:cNvSpPr/>
          <p:nvPr/>
        </p:nvSpPr>
        <p:spPr>
          <a:xfrm>
            <a:off x="509700" y="4363650"/>
            <a:ext cx="210300" cy="63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4"/>
          <p:cNvSpPr txBox="1"/>
          <p:nvPr/>
        </p:nvSpPr>
        <p:spPr>
          <a:xfrm>
            <a:off x="720000" y="438913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t>О</a:t>
            </a:r>
            <a:r>
              <a:rPr lang="ru" sz="1200">
                <a:solidFill>
                  <a:srgbClr val="262626"/>
                </a:solidFill>
                <a:highlight>
                  <a:schemeClr val="lt1"/>
                </a:highlight>
              </a:rPr>
              <a:t>дна порция топпинга или основы 10 грамм. Поэтому предлагайте добавить несколько порций, для насыщенности вкуса.</a:t>
            </a:r>
            <a:endParaRPr sz="1200">
              <a:solidFill>
                <a:srgbClr val="262626"/>
              </a:solidFill>
              <a:highlight>
                <a:srgbClr val="FFFFFF"/>
              </a:highlight>
            </a:endParaRPr>
          </a:p>
        </p:txBody>
      </p:sp>
      <p:sp>
        <p:nvSpPr>
          <p:cNvPr id="374" name="Google Shape;374;p44"/>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4"/>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81" name="Google Shape;381;p45"/>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82" name="Google Shape;382;p45"/>
          <p:cNvSpPr txBox="1"/>
          <p:nvPr/>
        </p:nvSpPr>
        <p:spPr>
          <a:xfrm>
            <a:off x="720000" y="900000"/>
            <a:ext cx="7947000" cy="39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Если гость заказал молочный напиток, то актуально предложение получить новый вкусовой опыт для гостя, заменив обычное молоко на растительное.</a:t>
            </a:r>
            <a:r>
              <a:rPr lang="ru" sz="1600">
                <a:solidFill>
                  <a:srgbClr val="00574B"/>
                </a:solidFill>
                <a:highlight>
                  <a:srgbClr val="FFFFFF"/>
                </a:highlight>
              </a:rPr>
              <a:t> </a:t>
            </a:r>
            <a:br>
              <a:rPr lang="ru" sz="1500">
                <a:solidFill>
                  <a:srgbClr val="262626"/>
                </a:solidFill>
                <a:highlight>
                  <a:srgbClr val="FFFFFF"/>
                </a:highlight>
              </a:rPr>
            </a:br>
            <a:br>
              <a:rPr lang="ru" sz="1500">
                <a:solidFill>
                  <a:srgbClr val="262626"/>
                </a:solidFill>
                <a:highlight>
                  <a:srgbClr val="FFFFFF"/>
                </a:highlight>
              </a:rPr>
            </a:br>
            <a:r>
              <a:rPr lang="ru">
                <a:solidFill>
                  <a:srgbClr val="3C4043"/>
                </a:solidFill>
                <a:highlight>
                  <a:srgbClr val="FFFFFF"/>
                </a:highlight>
              </a:rPr>
              <a:t>Стоит учитывать, что растительное молоко подходит не для всех. Лучше предлагать его спортсменам, людям, которые следят за фигурой и БЖУ в продукции.</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a:solidFill>
                  <a:schemeClr val="dk1"/>
                </a:solidFill>
                <a:highlight>
                  <a:srgbClr val="FFFFFF"/>
                </a:highlight>
              </a:rPr>
              <a:t>Например:</a:t>
            </a:r>
            <a:endParaRPr b="1" i="1">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1. “</a:t>
            </a:r>
            <a:r>
              <a:rPr lang="ru">
                <a:solidFill>
                  <a:srgbClr val="262626"/>
                </a:solidFill>
                <a:highlight>
                  <a:srgbClr val="FFFFFF"/>
                </a:highlight>
              </a:rPr>
              <a:t>Капучино Бельгийская Вафля на кокосовом молоке еще нежнее и приятнее, попробуете?”</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2. “В латте с банановым сиропом обычное молоко можно заменить на банановое молоко, вкус получится более насыщенным.”</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3. “Попробуйте напиток на растительном молоке. Оно как сироп или натуральная основа, добавляет вкус вашему напитку, но более натуральный.”</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4. “Приготовим напиток на растительном молоке? У нас есть кокосовое, миндальное, соевое.”</a:t>
            </a:r>
            <a:endParaRPr>
              <a:solidFill>
                <a:srgbClr val="262626"/>
              </a:solidFill>
              <a:highlight>
                <a:srgbClr val="FFFFFF"/>
              </a:highlight>
            </a:endParaRPr>
          </a:p>
        </p:txBody>
      </p:sp>
      <p:sp>
        <p:nvSpPr>
          <p:cNvPr id="383" name="Google Shape;383;p45"/>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5"/>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90" name="Google Shape;390;p46"/>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391" name="Google Shape;391;p46"/>
          <p:cNvSpPr txBox="1"/>
          <p:nvPr/>
        </p:nvSpPr>
        <p:spPr>
          <a:xfrm>
            <a:off x="720000" y="900000"/>
            <a:ext cx="7740000" cy="38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Допустимые скрипты:</a:t>
            </a:r>
            <a:br>
              <a:rPr lang="ru" sz="1600">
                <a:solidFill>
                  <a:schemeClr val="dk1"/>
                </a:solidFill>
              </a:rPr>
            </a:br>
            <a:br>
              <a:rPr lang="ru" sz="1200">
                <a:solidFill>
                  <a:schemeClr val="dk1"/>
                </a:solidFill>
              </a:rPr>
            </a:br>
            <a:r>
              <a:rPr lang="ru">
                <a:solidFill>
                  <a:schemeClr val="dk1"/>
                </a:solidFill>
              </a:rPr>
              <a:t>1. “Сделаем напиток более кофейным? Прекрасно бодрит утром!”</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2. “Попробуйте на фундучном молоке, по вкусу будет как нутелла.”</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“На обычном сегодня молоке будем готовить или может попробуете что-то более интересное?”</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“Добавим сироп или основу? В Ваш напиток отлично подойдет ванильный сироп!”</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5. “Попробуйте на кокосовом молоке, будет очень вкусно!”</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6. “Можем смешать два сиропа, попробуйте сочетание клубника-шоколад, очень вкусно!”</a:t>
            </a:r>
            <a:endParaRPr>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sp>
        <p:nvSpPr>
          <p:cNvPr id="392" name="Google Shape;392;p46"/>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7"/>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399" name="Google Shape;399;p47"/>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00" name="Google Shape;400;p47"/>
          <p:cNvSpPr txBox="1"/>
          <p:nvPr/>
        </p:nvSpPr>
        <p:spPr>
          <a:xfrm>
            <a:off x="720000" y="900000"/>
            <a:ext cx="77400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rPr>
              <a:t>7. “Попробуйте с сиропом, кофе станет еще слаще, и у него появится новые нотки вкуса!”</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8. “Добавим маршмэллоу в какао? Оно нежно растворяется и добавляет прекрасный мягкий вкус.”</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9. “На большой объем добавить вторую порцию сиропа? Так напиток будет слаще и вкуснее.”</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10. “Американо отлично сочетается с шоколадным сиропом, он сделает напиток более интересным и придаст сладость!”</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11. “Вы часто пьете классический капучино, попробуйте сегодня с ореховым сиропом, он придаст легкую сладость и подчеркнет ореховые нотки в напитки.”</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12. “Может сегодня вместо сахара добавим в напиток с вкусную, натуральную основу. Это будет также сладко, а ещё вы откроете для себя что-то новое.”</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p:txBody>
      </p:sp>
      <p:sp>
        <p:nvSpPr>
          <p:cNvPr id="401" name="Google Shape;401;p47"/>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8"/>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08" name="Google Shape;408;p48"/>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09" name="Google Shape;409;p48"/>
          <p:cNvSpPr txBox="1"/>
          <p:nvPr/>
        </p:nvSpPr>
        <p:spPr>
          <a:xfrm>
            <a:off x="720000" y="900000"/>
            <a:ext cx="7740000" cy="40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Недопустимые фразы:</a:t>
            </a:r>
            <a:br>
              <a:rPr lang="ru" sz="1600">
                <a:solidFill>
                  <a:schemeClr val="dk1"/>
                </a:solidFill>
              </a:rPr>
            </a:br>
            <a:br>
              <a:rPr lang="ru" sz="1500">
                <a:solidFill>
                  <a:schemeClr val="dk1"/>
                </a:solidFill>
              </a:rPr>
            </a:br>
            <a:r>
              <a:rPr lang="ru">
                <a:solidFill>
                  <a:schemeClr val="dk1"/>
                </a:solidFill>
              </a:rPr>
              <a:t>1. “Сахар, сироп, корица?”</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2. “Покрепче делать будем?”</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“Не желаете сироп?”</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“Что-то добавить?”</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5. “Молоко обычное?” </a:t>
            </a:r>
            <a:endParaRPr>
              <a:solidFill>
                <a:schemeClr val="dk1"/>
              </a:solidFill>
            </a:endParaRPr>
          </a:p>
          <a:p>
            <a:pPr indent="0" lvl="0" marL="0" rtl="0" algn="l">
              <a:lnSpc>
                <a:spcPct val="115000"/>
              </a:lnSpc>
              <a:spcBef>
                <a:spcPts val="0"/>
              </a:spcBef>
              <a:spcAft>
                <a:spcPts val="0"/>
              </a:spcAft>
              <a:buNone/>
            </a:pPr>
            <a:br>
              <a:rPr lang="ru">
                <a:solidFill>
                  <a:schemeClr val="dk1"/>
                </a:solidFill>
              </a:rPr>
            </a:br>
            <a:r>
              <a:rPr lang="ru">
                <a:solidFill>
                  <a:schemeClr val="dk1"/>
                </a:solidFill>
              </a:rPr>
              <a:t>Все неточные, общие предложения стоит исключить из общения с гостем.</a:t>
            </a:r>
            <a:endParaRPr>
              <a:solidFill>
                <a:schemeClr val="dk1"/>
              </a:solidFill>
            </a:endParaRPr>
          </a:p>
          <a:p>
            <a:pPr indent="0" lvl="0" marL="457200" rtl="0" algn="l">
              <a:lnSpc>
                <a:spcPct val="115000"/>
              </a:lnSpc>
              <a:spcBef>
                <a:spcPts val="0"/>
              </a:spcBef>
              <a:spcAft>
                <a:spcPts val="0"/>
              </a:spcAft>
              <a:buNone/>
            </a:pPr>
            <a:r>
              <a:t/>
            </a:r>
            <a:endParaRPr sz="1200">
              <a:solidFill>
                <a:srgbClr val="FF0000"/>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sz="1200">
              <a:solidFill>
                <a:schemeClr val="dk1"/>
              </a:solidFill>
            </a:endParaRPr>
          </a:p>
        </p:txBody>
      </p:sp>
      <p:sp>
        <p:nvSpPr>
          <p:cNvPr id="410" name="Google Shape;410;p48"/>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8"/>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9"/>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txBox="1"/>
          <p:nvPr>
            <p:ph type="title"/>
          </p:nvPr>
        </p:nvSpPr>
        <p:spPr>
          <a:xfrm>
            <a:off x="1130525" y="695550"/>
            <a:ext cx="72546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5. </a:t>
            </a:r>
            <a:r>
              <a:rPr b="1" lang="ru" sz="5600">
                <a:solidFill>
                  <a:srgbClr val="FFFFFF"/>
                </a:solidFill>
              </a:rPr>
              <a:t>Предложение</a:t>
            </a:r>
            <a:br>
              <a:rPr b="1" lang="ru" sz="5600">
                <a:solidFill>
                  <a:srgbClr val="FFFFFF"/>
                </a:solidFill>
              </a:rPr>
            </a:br>
            <a:r>
              <a:rPr b="1" lang="ru" sz="5600">
                <a:solidFill>
                  <a:srgbClr val="FFFFFF"/>
                </a:solidFill>
              </a:rPr>
              <a:t>еды</a:t>
            </a:r>
            <a:endParaRPr b="1" sz="5600">
              <a:solidFill>
                <a:srgbClr val="FFFFFF"/>
              </a:solidFill>
            </a:endParaRPr>
          </a:p>
        </p:txBody>
      </p:sp>
      <p:pic>
        <p:nvPicPr>
          <p:cNvPr id="418" name="Google Shape;418;p49"/>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419" name="Google Shape;419;p49"/>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0"/>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25" name="Google Shape;425;p50"/>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26" name="Google Shape;426;p50"/>
          <p:cNvSpPr txBox="1"/>
          <p:nvPr/>
        </p:nvSpPr>
        <p:spPr>
          <a:xfrm>
            <a:off x="720000" y="900000"/>
            <a:ext cx="38520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rgbClr val="262626"/>
                </a:solidFill>
                <a:highlight>
                  <a:srgbClr val="FFFFFF"/>
                </a:highlight>
              </a:rPr>
              <a:t>После полного выявления потребности гостя в напитке необходимо предложить ему еду. Предложение еды существенно поднимает средний чек и, как следствие, конечную выручку кофе-бара. При этом предлагать еду нужно с учетом оптимальных вкусовых сочетаний формата «напиток + еда», которые должен знать и использовать каждый бариста. </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Даже если гость не уверен в правильности этого сочетания, это может вызвать интерес, и гость захочет попробовать данную пару.</a:t>
            </a:r>
            <a:endParaRPr b="1">
              <a:solidFill>
                <a:schemeClr val="dk1"/>
              </a:solidFill>
            </a:endParaRPr>
          </a:p>
        </p:txBody>
      </p:sp>
      <p:pic>
        <p:nvPicPr>
          <p:cNvPr id="427" name="Google Shape;427;p50"/>
          <p:cNvPicPr preferRelativeResize="0"/>
          <p:nvPr/>
        </p:nvPicPr>
        <p:blipFill>
          <a:blip r:embed="rId4">
            <a:alphaModFix/>
          </a:blip>
          <a:stretch>
            <a:fillRect/>
          </a:stretch>
        </p:blipFill>
        <p:spPr>
          <a:xfrm>
            <a:off x="5232525" y="900000"/>
            <a:ext cx="2554894" cy="3779999"/>
          </a:xfrm>
          <a:prstGeom prst="rect">
            <a:avLst/>
          </a:prstGeom>
          <a:noFill/>
          <a:ln>
            <a:noFill/>
          </a:ln>
        </p:spPr>
      </p:pic>
      <p:sp>
        <p:nvSpPr>
          <p:cNvPr id="428" name="Google Shape;428;p50"/>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0"/>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1"/>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35" name="Google Shape;435;p51"/>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36" name="Google Shape;436;p51"/>
          <p:cNvSpPr txBox="1"/>
          <p:nvPr/>
        </p:nvSpPr>
        <p:spPr>
          <a:xfrm>
            <a:off x="720000" y="900000"/>
            <a:ext cx="7740000" cy="34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Кофейные напитки без молока (Фильтр-кофе, Американо, Аэропресс и т.д) </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Чаще всего такие гости не употребляют в пищу молоко, даже растительное, следят за КБЖУ, поэтому актуально предложение не сладкой или полезной продукции.</a:t>
            </a:r>
            <a:br>
              <a:rPr lang="ru">
                <a:solidFill>
                  <a:schemeClr val="dk1"/>
                </a:solidFill>
                <a:highlight>
                  <a:srgbClr val="FFFFFF"/>
                </a:highlight>
              </a:rPr>
            </a:b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В то же время можно уточнить у гостя о его предпочтениям по сладкой еде. Ему могут подойти протеиновые батончики, печенье, овсяное печенье.</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a:solidFill>
                  <a:schemeClr val="dk1"/>
                </a:solidFill>
                <a:highlight>
                  <a:srgbClr val="FFFFFF"/>
                </a:highlight>
              </a:rPr>
              <a:t>Например:</a:t>
            </a:r>
            <a:endParaRPr b="1" i="1">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1. “</a:t>
            </a:r>
            <a:r>
              <a:rPr lang="ru">
                <a:solidFill>
                  <a:schemeClr val="dk1"/>
                </a:solidFill>
                <a:highlight>
                  <a:srgbClr val="FFFFFF"/>
                </a:highlight>
              </a:rPr>
              <a:t>К Вашему Американо идеально подойдет шоколадное/овсяное печенье.”</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“Возьмите протеиновый батончик/печенье к вашему фильтр-кофе!”</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“Попробуйте пончик с шоколадом, хорошо сочетается с Вашим кофе!”</a:t>
            </a:r>
            <a:endParaRPr b="1">
              <a:solidFill>
                <a:schemeClr val="dk1"/>
              </a:solidFill>
            </a:endParaRPr>
          </a:p>
        </p:txBody>
      </p:sp>
      <p:sp>
        <p:nvSpPr>
          <p:cNvPr id="437" name="Google Shape;437;p51"/>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1"/>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82" name="Google Shape;82;p16"/>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83" name="Google Shape;83;p16"/>
          <p:cNvSpPr txBox="1"/>
          <p:nvPr/>
        </p:nvSpPr>
        <p:spPr>
          <a:xfrm>
            <a:off x="720000" y="896950"/>
            <a:ext cx="7792800" cy="362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ru" sz="1600">
                <a:solidFill>
                  <a:schemeClr val="dk1"/>
                </a:solidFill>
              </a:rPr>
              <a:t>Сервис должен</a:t>
            </a:r>
            <a:r>
              <a:rPr b="1" lang="ru" sz="1600">
                <a:solidFill>
                  <a:schemeClr val="dk1"/>
                </a:solidFill>
              </a:rPr>
              <a:t> соответствовать ряду целей:</a:t>
            </a:r>
            <a:endParaRPr b="1" sz="16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ru">
                <a:solidFill>
                  <a:schemeClr val="dk1"/>
                </a:solidFill>
              </a:rPr>
              <a:t>1. Удовлетворение потребностей гостя.</a:t>
            </a:r>
            <a:endParaRPr>
              <a:solidFill>
                <a:schemeClr val="dk1"/>
              </a:solidFill>
            </a:endParaRPr>
          </a:p>
          <a:p>
            <a:pPr indent="0" lvl="0" marL="0" rtl="0" algn="l">
              <a:lnSpc>
                <a:spcPct val="100000"/>
              </a:lnSpc>
              <a:spcBef>
                <a:spcPts val="0"/>
              </a:spcBef>
              <a:spcAft>
                <a:spcPts val="0"/>
              </a:spcAft>
              <a:buNone/>
            </a:pPr>
            <a:r>
              <a:rPr lang="ru">
                <a:solidFill>
                  <a:schemeClr val="dk1"/>
                </a:solidFill>
              </a:rPr>
              <a:t> </a:t>
            </a:r>
            <a:br>
              <a:rPr lang="ru">
                <a:solidFill>
                  <a:schemeClr val="dk1"/>
                </a:solidFill>
              </a:rPr>
            </a:br>
            <a:r>
              <a:rPr lang="ru">
                <a:solidFill>
                  <a:schemeClr val="dk1"/>
                </a:solidFill>
              </a:rPr>
              <a:t>2. Повышение наполняемости чека, среднего чека и, тем самым, выручки кофе-бара.</a:t>
            </a:r>
            <a:endParaRPr>
              <a:solidFill>
                <a:schemeClr val="dk1"/>
              </a:solidFill>
            </a:endParaRPr>
          </a:p>
          <a:p>
            <a:pPr indent="0" lvl="0" marL="0" rtl="0" algn="l">
              <a:lnSpc>
                <a:spcPct val="100000"/>
              </a:lnSpc>
              <a:spcBef>
                <a:spcPts val="0"/>
              </a:spcBef>
              <a:spcAft>
                <a:spcPts val="0"/>
              </a:spcAft>
              <a:buNone/>
            </a:pPr>
            <a:br>
              <a:rPr lang="ru">
                <a:solidFill>
                  <a:schemeClr val="dk1"/>
                </a:solidFill>
              </a:rPr>
            </a:br>
            <a:r>
              <a:rPr lang="ru">
                <a:solidFill>
                  <a:schemeClr val="dk1"/>
                </a:solidFill>
              </a:rPr>
              <a:t>3. Создание единого качества сервиса на всех кофе-барах Сети.</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Оптимизация рабочих процессов бариста, исключение лишних действий.</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5. Открытость и прозрачность рабочих процессов для бариста, объяснение их важности.</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6. Открытость и прозрачность мотивации бариста, основанной на сервисе.</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7. Создание и уточнение единых и удобных критериев оценки работы.</a:t>
            </a:r>
            <a:endParaRPr b="1">
              <a:solidFill>
                <a:schemeClr val="dk1"/>
              </a:solidFill>
            </a:endParaRPr>
          </a:p>
        </p:txBody>
      </p:sp>
      <p:sp>
        <p:nvSpPr>
          <p:cNvPr id="84" name="Google Shape;84;p16"/>
          <p:cNvSpPr txBox="1"/>
          <p:nvPr/>
        </p:nvSpPr>
        <p:spPr>
          <a:xfrm>
            <a:off x="720000" y="438918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t>ключевыми целями являются удовлетворение потребностей гостя и повышение показателей. Все остальные цели помогают достичь главных.</a:t>
            </a:r>
            <a:endParaRPr b="1" sz="1200">
              <a:solidFill>
                <a:srgbClr val="000000"/>
              </a:solidFill>
            </a:endParaRPr>
          </a:p>
        </p:txBody>
      </p:sp>
      <p:sp>
        <p:nvSpPr>
          <p:cNvPr id="85" name="Google Shape;85;p16"/>
          <p:cNvSpPr/>
          <p:nvPr/>
        </p:nvSpPr>
        <p:spPr>
          <a:xfrm>
            <a:off x="509700" y="438920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ЦЕЛИ</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2"/>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44" name="Google Shape;444;p52"/>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45" name="Google Shape;445;p52"/>
          <p:cNvSpPr txBox="1"/>
          <p:nvPr/>
        </p:nvSpPr>
        <p:spPr>
          <a:xfrm>
            <a:off x="720000" y="900000"/>
            <a:ext cx="7740000" cy="3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Капучино, Флэт Уайт, Латте.</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200">
                <a:solidFill>
                  <a:schemeClr val="dk1"/>
                </a:solidFill>
                <a:highlight>
                  <a:srgbClr val="FFFFFF"/>
                </a:highlight>
              </a:rPr>
              <a:t>С этими напитками нужно отталкиваться от гостя, если он попросил добавить много сахара или сиропа, то и перекус должен быть таким же сладким: пончик, круассан, печенье, вафли.</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sz="1200">
                <a:solidFill>
                  <a:schemeClr val="dk1"/>
                </a:solidFill>
                <a:highlight>
                  <a:srgbClr val="FFFFFF"/>
                </a:highlight>
              </a:rPr>
              <a:t>Например:</a:t>
            </a:r>
            <a:endParaRPr b="1" i="1"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1. “</a:t>
            </a:r>
            <a:r>
              <a:rPr lang="ru" sz="1200">
                <a:solidFill>
                  <a:schemeClr val="dk1"/>
                </a:solidFill>
                <a:highlight>
                  <a:srgbClr val="FFFFFF"/>
                </a:highlight>
              </a:rPr>
              <a:t>К Вашему капучино идеально подойдет пончик с клубникой.”</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2. “Возьмите круассан с шоколадом к Вашему латте!”</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3. “Попробуйте овсяное печенье, хорошо сочетается с Вашим кофе!”</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200">
                <a:solidFill>
                  <a:schemeClr val="dk1"/>
                </a:solidFill>
                <a:highlight>
                  <a:srgbClr val="FFFFFF"/>
                </a:highlight>
              </a:rPr>
              <a:t>Если же гость попросил напиток без добавок, акцентируйте внимание на комбо-набор: капучино + сэндвич, капучино + пончик.</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sz="1200">
                <a:solidFill>
                  <a:schemeClr val="dk1"/>
                </a:solidFill>
                <a:highlight>
                  <a:srgbClr val="FFFFFF"/>
                </a:highlight>
              </a:rPr>
              <a:t>Например:</a:t>
            </a:r>
            <a:endParaRPr b="1" i="1"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1. “</a:t>
            </a:r>
            <a:r>
              <a:rPr lang="ru" sz="1200">
                <a:solidFill>
                  <a:schemeClr val="dk1"/>
                </a:solidFill>
                <a:highlight>
                  <a:srgbClr val="FFFFFF"/>
                </a:highlight>
              </a:rPr>
              <a:t>Возьмите к капучино сэндвич с курицей, получится комбо-набор, выгоднее чем брать по отдельности.”</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2. “Сделаем комбо-набор латте и пончик?”</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3. “Обратите внимание на наши комбо-наборы!”</a:t>
            </a:r>
            <a:endParaRPr b="1" sz="1200">
              <a:solidFill>
                <a:schemeClr val="dk1"/>
              </a:solidFill>
            </a:endParaRPr>
          </a:p>
        </p:txBody>
      </p:sp>
      <p:sp>
        <p:nvSpPr>
          <p:cNvPr id="446" name="Google Shape;446;p52"/>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2"/>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3"/>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53" name="Google Shape;453;p53"/>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54" name="Google Shape;454;p53"/>
          <p:cNvSpPr txBox="1"/>
          <p:nvPr/>
        </p:nvSpPr>
        <p:spPr>
          <a:xfrm>
            <a:off x="720000" y="900000"/>
            <a:ext cx="7740000" cy="291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Какао, горячий шоколад.</a:t>
            </a:r>
            <a:endParaRPr b="1" sz="160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В большинстве случаев эти напитки берут для детей, поэтому предлагать надо сладкую продукцию: пончик, печенье, маршмэллоу.</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b="1" i="1" lang="ru">
                <a:solidFill>
                  <a:schemeClr val="dk1"/>
                </a:solidFill>
                <a:highlight>
                  <a:srgbClr val="FFFFFF"/>
                </a:highlight>
              </a:rPr>
              <a:t>Например:</a:t>
            </a:r>
            <a:endParaRPr b="1" i="1">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1. “</a:t>
            </a:r>
            <a:r>
              <a:rPr lang="ru">
                <a:solidFill>
                  <a:schemeClr val="dk1"/>
                </a:solidFill>
                <a:highlight>
                  <a:srgbClr val="FFFFFF"/>
                </a:highlight>
              </a:rPr>
              <a:t>Добавим маршмэллоу в какао? Также можем сделать его на обезжиренном молоке.”</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“Возьмите к горячему шоколаду овсяное печенье, получится комбо-набор, выгоднее чем брать по отдельности.”</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“Попробуйте пончик с фисташкой, идеально сочетается с Вашим какао/горячим шоколадом.”</a:t>
            </a:r>
            <a:endParaRPr b="1">
              <a:solidFill>
                <a:schemeClr val="dk1"/>
              </a:solidFill>
            </a:endParaRPr>
          </a:p>
        </p:txBody>
      </p:sp>
      <p:sp>
        <p:nvSpPr>
          <p:cNvPr id="455" name="Google Shape;455;p53"/>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3"/>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62" name="Google Shape;462;p54"/>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63" name="Google Shape;463;p54"/>
          <p:cNvSpPr txBox="1"/>
          <p:nvPr/>
        </p:nvSpPr>
        <p:spPr>
          <a:xfrm>
            <a:off x="720000" y="900000"/>
            <a:ext cx="7740000" cy="291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Десертный напиток из фирменного или сезонного меню.</a:t>
            </a:r>
            <a:endParaRPr b="1" sz="1600">
              <a:solidFill>
                <a:schemeClr val="dk1"/>
              </a:solidFill>
              <a:highlight>
                <a:srgbClr val="FFFFFF"/>
              </a:highlight>
            </a:endParaRPr>
          </a:p>
          <a:p>
            <a:pPr indent="0" lvl="0" marL="914400" rtl="0" algn="l">
              <a:lnSpc>
                <a:spcPct val="115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Его чаще всего берут любители чего-то новенького и необычного. В большинстве случаев такие гости не пытаются на чем-то сэкономить, и на перекус имеет смысл предложить более дорогостоящую, не сладкую позицию: сэндвич, панини, круассан.</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a:solidFill>
                  <a:schemeClr val="dk1"/>
                </a:solidFill>
                <a:highlight>
                  <a:srgbClr val="FFFFFF"/>
                </a:highlight>
              </a:rPr>
              <a:t>Например:</a:t>
            </a:r>
            <a:endParaRPr b="1" i="1">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1. “</a:t>
            </a:r>
            <a:r>
              <a:rPr lang="ru">
                <a:solidFill>
                  <a:schemeClr val="dk1"/>
                </a:solidFill>
                <a:highlight>
                  <a:srgbClr val="FFFFFF"/>
                </a:highlight>
              </a:rPr>
              <a:t>Возьмите сэндвич с ветчиной к Вашему (напиток из фирменного/сезонного меню).”</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“Попробуйте круассан с ветчиной и сыром, идеально сочетается с Вашим (напиток из фирменного/сезонного меню).”</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“Берите с собой панини с курицей, сытный перекус к Вашему кофе.”</a:t>
            </a:r>
            <a:endParaRPr b="1">
              <a:solidFill>
                <a:schemeClr val="dk1"/>
              </a:solidFill>
              <a:highlight>
                <a:srgbClr val="FFFFFF"/>
              </a:highlight>
            </a:endParaRPr>
          </a:p>
        </p:txBody>
      </p:sp>
      <p:sp>
        <p:nvSpPr>
          <p:cNvPr id="464" name="Google Shape;464;p54"/>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4"/>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5"/>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71" name="Google Shape;471;p55"/>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72" name="Google Shape;472;p55"/>
          <p:cNvSpPr txBox="1"/>
          <p:nvPr/>
        </p:nvSpPr>
        <p:spPr>
          <a:xfrm>
            <a:off x="720000" y="909050"/>
            <a:ext cx="7740000" cy="323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Авторские и классические чаи.</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Редкий тип гостей, которые приходят к нам именно попить вкусный чай. Таким гостям также нужно предлагать добавки (исключение авторские чаи) или еду: сироп, топпинг, основа, сэндвич, пончик.</a:t>
            </a:r>
            <a:endParaRPr>
              <a:solidFill>
                <a:schemeClr val="dk1"/>
              </a:solidFill>
              <a:highlight>
                <a:srgbClr val="FFFFFF"/>
              </a:highlight>
            </a:endParaRPr>
          </a:p>
          <a:p>
            <a:pPr indent="0" lvl="0" marL="0" rtl="0" algn="l">
              <a:lnSpc>
                <a:spcPct val="115000"/>
              </a:lnSpc>
              <a:spcBef>
                <a:spcPts val="0"/>
              </a:spcBef>
              <a:spcAft>
                <a:spcPts val="0"/>
              </a:spcAft>
              <a:buNone/>
            </a:pPr>
            <a:r>
              <a:t/>
            </a:r>
            <a:endParaRPr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sz="1600">
                <a:solidFill>
                  <a:schemeClr val="dk1"/>
                </a:solidFill>
                <a:highlight>
                  <a:srgbClr val="FFFFFF"/>
                </a:highlight>
              </a:rPr>
              <a:t>Например</a:t>
            </a:r>
            <a:r>
              <a:rPr b="1" i="1" lang="ru" sz="1600">
                <a:solidFill>
                  <a:schemeClr val="dk1"/>
                </a:solidFill>
                <a:highlight>
                  <a:srgbClr val="FFFFFF"/>
                </a:highlight>
              </a:rPr>
              <a:t>:</a:t>
            </a:r>
            <a:br>
              <a:rPr lang="ru" sz="1600">
                <a:solidFill>
                  <a:schemeClr val="dk1"/>
                </a:solidFill>
                <a:highlight>
                  <a:srgbClr val="FFFFFF"/>
                </a:highlight>
              </a:rPr>
            </a:br>
            <a:r>
              <a:rPr lang="ru">
                <a:solidFill>
                  <a:schemeClr val="dk1"/>
                </a:solidFill>
                <a:highlight>
                  <a:srgbClr val="FFFFFF"/>
                </a:highlight>
              </a:rPr>
              <a:t>1. “Добавим в Ваш черный чай основу клубника/малина для вкуса.”</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“Возьмите к чаю сэндвич с лососем, получится комбо-набор.”</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Попробуйте пончик с малиной, он идеально дополнит Ваш Чай Малина-Красная Смородина.”</a:t>
            </a:r>
            <a:endParaRPr>
              <a:solidFill>
                <a:schemeClr val="dk1"/>
              </a:solidFill>
              <a:highlight>
                <a:srgbClr val="FFFFFF"/>
              </a:highlight>
            </a:endParaRPr>
          </a:p>
          <a:p>
            <a:pPr indent="0" lvl="0" marL="0" rtl="0" algn="l">
              <a:lnSpc>
                <a:spcPct val="115000"/>
              </a:lnSpc>
              <a:spcBef>
                <a:spcPts val="0"/>
              </a:spcBef>
              <a:spcAft>
                <a:spcPts val="1200"/>
              </a:spcAft>
              <a:buNone/>
            </a:pPr>
            <a:r>
              <a:t/>
            </a:r>
            <a:endParaRPr b="1" sz="1200">
              <a:solidFill>
                <a:schemeClr val="dk1"/>
              </a:solidFill>
              <a:highlight>
                <a:srgbClr val="FFFFFF"/>
              </a:highlight>
            </a:endParaRPr>
          </a:p>
        </p:txBody>
      </p:sp>
      <p:sp>
        <p:nvSpPr>
          <p:cNvPr id="473" name="Google Shape;473;p55"/>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6"/>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80" name="Google Shape;480;p56"/>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81" name="Google Shape;481;p56"/>
          <p:cNvSpPr txBox="1"/>
          <p:nvPr/>
        </p:nvSpPr>
        <p:spPr>
          <a:xfrm>
            <a:off x="720000" y="909000"/>
            <a:ext cx="7740000" cy="31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Классические напитки на обезжиренном или растительном молоке.</a:t>
            </a:r>
            <a:endParaRPr b="1" sz="1600">
              <a:solidFill>
                <a:schemeClr val="dk1"/>
              </a:solidFill>
              <a:highlight>
                <a:srgbClr val="FFFFFF"/>
              </a:highlight>
            </a:endParaRPr>
          </a:p>
          <a:p>
            <a:pPr indent="0" lvl="0" marL="457200" rtl="0" algn="ctr">
              <a:lnSpc>
                <a:spcPct val="115000"/>
              </a:lnSpc>
              <a:spcBef>
                <a:spcPts val="0"/>
              </a:spcBef>
              <a:spcAft>
                <a:spcPts val="0"/>
              </a:spcAft>
              <a:buClr>
                <a:schemeClr val="dk1"/>
              </a:buClr>
              <a:buSzPts val="1100"/>
              <a:buFont typeface="Arial"/>
              <a:buNone/>
            </a:pPr>
            <a:r>
              <a:t/>
            </a:r>
            <a:endParaRPr b="1" sz="1500">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В большинстве случаев такой выбор молока обусловлен тем, что человек считает КБЖУ, или просто следит за своим питанием, здоровьем. Полезный десерт будет уместен: десерт без сахара, протеиновые батончик, печенье.</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a:solidFill>
                  <a:schemeClr val="dk1"/>
                </a:solidFill>
                <a:highlight>
                  <a:srgbClr val="FFFFFF"/>
                </a:highlight>
              </a:rPr>
              <a:t>Например</a:t>
            </a:r>
            <a:r>
              <a:rPr b="1" i="1" lang="ru">
                <a:solidFill>
                  <a:schemeClr val="dk1"/>
                </a:solidFill>
                <a:highlight>
                  <a:srgbClr val="FFFFFF"/>
                </a:highlight>
              </a:rPr>
              <a:t>:</a:t>
            </a:r>
            <a:r>
              <a:rPr lang="ru">
                <a:solidFill>
                  <a:schemeClr val="dk1"/>
                </a:solidFill>
                <a:highlight>
                  <a:srgbClr val="FFFFFF"/>
                </a:highlight>
              </a:rPr>
              <a:t> </a:t>
            </a:r>
            <a:br>
              <a:rPr lang="ru">
                <a:solidFill>
                  <a:schemeClr val="dk1"/>
                </a:solidFill>
                <a:highlight>
                  <a:srgbClr val="FFFFFF"/>
                </a:highlight>
              </a:rPr>
            </a:br>
            <a:r>
              <a:rPr lang="ru">
                <a:solidFill>
                  <a:schemeClr val="dk1"/>
                </a:solidFill>
                <a:highlight>
                  <a:srgbClr val="FFFFFF"/>
                </a:highlight>
              </a:rPr>
              <a:t>1. “Протеиновый батончик/печенье к Вашему латте на обезжиренном молоке?”</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“Возьмите овсяное печенье, идеально подходит к Вашему американо с кокосовым молоком.”</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“Попробуйте злаковый батончик с Вашим капучино на овсяном молоке.”</a:t>
            </a:r>
            <a:endParaRPr>
              <a:solidFill>
                <a:schemeClr val="dk1"/>
              </a:solidFill>
              <a:highlight>
                <a:srgbClr val="FFFFFF"/>
              </a:highlight>
            </a:endParaRPr>
          </a:p>
          <a:p>
            <a:pPr indent="0" lvl="0" marL="0" rtl="0" algn="l">
              <a:lnSpc>
                <a:spcPct val="115000"/>
              </a:lnSpc>
              <a:spcBef>
                <a:spcPts val="0"/>
              </a:spcBef>
              <a:spcAft>
                <a:spcPts val="1200"/>
              </a:spcAft>
              <a:buNone/>
            </a:pPr>
            <a:r>
              <a:t/>
            </a:r>
            <a:endParaRPr>
              <a:solidFill>
                <a:schemeClr val="dk1"/>
              </a:solidFill>
              <a:highlight>
                <a:srgbClr val="FFFFFF"/>
              </a:highlight>
            </a:endParaRPr>
          </a:p>
        </p:txBody>
      </p:sp>
      <p:sp>
        <p:nvSpPr>
          <p:cNvPr id="482" name="Google Shape;482;p56"/>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6"/>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ПРИМЕРЫ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7"/>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89" name="Google Shape;489;p57"/>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90" name="Google Shape;490;p57"/>
          <p:cNvSpPr txBox="1"/>
          <p:nvPr/>
        </p:nvSpPr>
        <p:spPr>
          <a:xfrm>
            <a:off x="720000" y="900000"/>
            <a:ext cx="7740000" cy="346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Допустимые скрипты:</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endParaRPr>
          </a:p>
          <a:p>
            <a:pPr indent="0" lvl="0" marL="0" rtl="0" algn="l">
              <a:lnSpc>
                <a:spcPct val="115000"/>
              </a:lnSpc>
              <a:spcBef>
                <a:spcPts val="0"/>
              </a:spcBef>
              <a:spcAft>
                <a:spcPts val="0"/>
              </a:spcAft>
              <a:buNone/>
            </a:pPr>
            <a:r>
              <a:rPr lang="ru" sz="1500">
                <a:solidFill>
                  <a:schemeClr val="dk1"/>
                </a:solidFill>
              </a:rPr>
              <a:t>1. “</a:t>
            </a:r>
            <a:r>
              <a:rPr lang="ru">
                <a:solidFill>
                  <a:schemeClr val="dk1"/>
                </a:solidFill>
              </a:rPr>
              <a:t>Возьмите печенье к кофе</a:t>
            </a:r>
            <a:r>
              <a:rPr lang="ru">
                <a:solidFill>
                  <a:schemeClr val="dk1"/>
                </a:solidFill>
              </a:rPr>
              <a:t>, шоколадное </a:t>
            </a:r>
            <a:r>
              <a:rPr lang="ru">
                <a:solidFill>
                  <a:schemeClr val="dk1"/>
                </a:solidFill>
              </a:rPr>
              <a:t>идеально</a:t>
            </a:r>
            <a:r>
              <a:rPr lang="ru">
                <a:solidFill>
                  <a:schemeClr val="dk1"/>
                </a:solidFill>
              </a:rPr>
              <a:t> сочетается с Вашим напитком.”</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2. “У нас появилось новое печенье с разными вкусами. Рекомендую с шоколадом, его часто берут, всем нравится!”</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“Ваш напиток отлично сочетается с ягодным или фисташковым пончиком.”</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“Попробуйте протеиновое печенье или батончик, у нас есть много разных вкусов.”</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5. “Вы сегодня завтракали? Возьмите сытный сэндвич с ветчиной, позавтракаете на работе.”</a:t>
            </a:r>
            <a:endParaRPr>
              <a:solidFill>
                <a:schemeClr val="dk1"/>
              </a:solidFill>
            </a:endParaRPr>
          </a:p>
        </p:txBody>
      </p:sp>
      <p:sp>
        <p:nvSpPr>
          <p:cNvPr id="491" name="Google Shape;491;p57"/>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7"/>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498" name="Google Shape;498;p58"/>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499" name="Google Shape;499;p58"/>
          <p:cNvSpPr txBox="1"/>
          <p:nvPr/>
        </p:nvSpPr>
        <p:spPr>
          <a:xfrm>
            <a:off x="720000" y="900000"/>
            <a:ext cx="7740000" cy="290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rPr>
              <a:t>6. “С Вашим напитком очень хорошо будет сочетаться сэндвич попробуйте, по комбо-набору будет дешевле на 50 рублей.”</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7. “Печенье без сахара к Вашему сладкому напитку возьмите, отлично утоляет голод.”</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8. “Попробуйте наши протеиновые батончики, они без сахара, но в меру сладкие и питательные. То, что нужно на перекус!”</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9. “Не успели позавтракать? Советую вам попробовать наши невероятно вкусные и полезные сырники! Поднимите себе настроение и зарядитесь энергией на весь день!” </a:t>
            </a:r>
            <a:endParaRPr sz="11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p:txBody>
      </p:sp>
      <p:sp>
        <p:nvSpPr>
          <p:cNvPr id="500" name="Google Shape;500;p58"/>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8"/>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9"/>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7" name="Google Shape;507;p59"/>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9"/>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 ФРАЗЫ</a:t>
            </a:r>
            <a:endParaRPr b="1" i="0" sz="2400" u="none" cap="none" strike="noStrike">
              <a:solidFill>
                <a:schemeClr val="lt1"/>
              </a:solidFill>
              <a:latin typeface="Arial"/>
              <a:ea typeface="Arial"/>
              <a:cs typeface="Arial"/>
              <a:sym typeface="Arial"/>
            </a:endParaRPr>
          </a:p>
        </p:txBody>
      </p:sp>
      <p:pic>
        <p:nvPicPr>
          <p:cNvPr id="509" name="Google Shape;509;p59"/>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510" name="Google Shape;510;p59"/>
          <p:cNvSpPr txBox="1"/>
          <p:nvPr/>
        </p:nvSpPr>
        <p:spPr>
          <a:xfrm>
            <a:off x="720000" y="900000"/>
            <a:ext cx="7740000" cy="3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Недопустимые фразы:</a:t>
            </a:r>
            <a:endParaRPr b="1" sz="1600">
              <a:solidFill>
                <a:schemeClr val="dk1"/>
              </a:solidFill>
            </a:endParaRPr>
          </a:p>
          <a:p>
            <a:pPr indent="0" lvl="0" marL="0" rtl="0" algn="l">
              <a:lnSpc>
                <a:spcPct val="115000"/>
              </a:lnSpc>
              <a:spcBef>
                <a:spcPts val="0"/>
              </a:spcBef>
              <a:spcAft>
                <a:spcPts val="0"/>
              </a:spcAft>
              <a:buNone/>
            </a:pPr>
            <a:br>
              <a:rPr lang="ru" sz="1600">
                <a:solidFill>
                  <a:schemeClr val="dk1"/>
                </a:solidFill>
              </a:rPr>
            </a:br>
            <a:r>
              <a:rPr lang="ru">
                <a:solidFill>
                  <a:schemeClr val="dk1"/>
                </a:solidFill>
              </a:rPr>
              <a:t>1. “</a:t>
            </a:r>
            <a:r>
              <a:rPr lang="ru">
                <a:solidFill>
                  <a:schemeClr val="dk1"/>
                </a:solidFill>
              </a:rPr>
              <a:t>Еду с собой берём?”</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2. “Из еды что-то будете?”</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“Не хотите что-нибудь съесть?”</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“Еще что-то? Поесть возьмете?”</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5. “Берите печенье”</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6. “Не возьмете пончик к кофе?”</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511" name="Google Shape;511;p59"/>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9"/>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sz="24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0"/>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518" name="Google Shape;518;p60"/>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519" name="Google Shape;519;p60"/>
          <p:cNvSpPr txBox="1"/>
          <p:nvPr/>
        </p:nvSpPr>
        <p:spPr>
          <a:xfrm>
            <a:off x="720000" y="900000"/>
            <a:ext cx="7740000" cy="365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rPr>
              <a:t>7. “Сэндвич?”</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8. “Возьмите сэндвич пока срок годности не вышел.”</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9. “Печенье возьмите на перекус хотя бы?”</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10. “Кушать будем?”</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11. “Перекусить что-то?”</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Еду следует предлагать, а не спрашивать. С точки зрения этики, предложение является мягкой формой обращения, а с точки зрения эффективности - более выгодной для бариста.</a:t>
            </a:r>
            <a:endParaRPr>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p:txBody>
      </p:sp>
      <p:sp>
        <p:nvSpPr>
          <p:cNvPr id="520" name="Google Shape;520;p60"/>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0"/>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sz="24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1"/>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1"/>
          <p:cNvSpPr txBox="1"/>
          <p:nvPr>
            <p:ph type="title"/>
          </p:nvPr>
        </p:nvSpPr>
        <p:spPr>
          <a:xfrm>
            <a:off x="1093525" y="695550"/>
            <a:ext cx="75654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6. Информирование о программе лояльности</a:t>
            </a:r>
            <a:endParaRPr b="1" sz="5600">
              <a:solidFill>
                <a:srgbClr val="FFFFFF"/>
              </a:solidFill>
            </a:endParaRPr>
          </a:p>
        </p:txBody>
      </p:sp>
      <p:pic>
        <p:nvPicPr>
          <p:cNvPr id="528" name="Google Shape;528;p61"/>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529" name="Google Shape;529;p61"/>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93" name="Google Shape;93;p17"/>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94" name="Google Shape;94;p17"/>
          <p:cNvSpPr txBox="1"/>
          <p:nvPr/>
        </p:nvSpPr>
        <p:spPr>
          <a:xfrm>
            <a:off x="720000" y="899988"/>
            <a:ext cx="7792800" cy="3278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ru" sz="1600">
                <a:solidFill>
                  <a:schemeClr val="dk1"/>
                </a:solidFill>
              </a:rPr>
              <a:t>Сервис делится на</a:t>
            </a:r>
            <a:r>
              <a:rPr b="1" lang="ru" sz="1600">
                <a:solidFill>
                  <a:schemeClr val="dk1"/>
                </a:solidFill>
              </a:rPr>
              <a:t>:</a:t>
            </a:r>
            <a:endParaRPr b="1" sz="1600">
              <a:solidFill>
                <a:schemeClr val="dk1"/>
              </a:solidFill>
            </a:endParaRPr>
          </a:p>
          <a:p>
            <a:pPr indent="0" lvl="0" marL="0" rtl="0" algn="l">
              <a:lnSpc>
                <a:spcPct val="115000"/>
              </a:lnSpc>
              <a:spcBef>
                <a:spcPts val="1200"/>
              </a:spcBef>
              <a:spcAft>
                <a:spcPts val="1200"/>
              </a:spcAft>
              <a:buNone/>
            </a:pPr>
            <a:r>
              <a:rPr b="1" lang="ru">
                <a:solidFill>
                  <a:schemeClr val="dk1"/>
                </a:solidFill>
              </a:rPr>
              <a:t>1. Технический </a:t>
            </a:r>
            <a:br>
              <a:rPr b="1" lang="ru">
                <a:solidFill>
                  <a:schemeClr val="dk1"/>
                </a:solidFill>
              </a:rPr>
            </a:br>
            <a:r>
              <a:rPr lang="ru">
                <a:solidFill>
                  <a:schemeClr val="dk1"/>
                </a:solidFill>
                <a:highlight>
                  <a:srgbClr val="FFFFFF"/>
                </a:highlight>
              </a:rPr>
              <a:t>Устройство эргономики кофе-бара (например, удобная зона выдачи), устройство зоны самообслуживания (салфетки / трубочки), расположение столов / стульев, хорошее освещение, отсутствие посторонних запахов, чистота внутри и снаружи. Технический сервис COFFEE LIKE описан в стандарте по внешнему и внутреннему виду кофе-бара, а также учтен в стройбуках.</a:t>
            </a:r>
            <a:br>
              <a:rPr lang="ru">
                <a:solidFill>
                  <a:schemeClr val="dk1"/>
                </a:solidFill>
                <a:highlight>
                  <a:srgbClr val="FFFFFF"/>
                </a:highlight>
              </a:rPr>
            </a:br>
            <a:br>
              <a:rPr lang="ru">
                <a:solidFill>
                  <a:schemeClr val="dk1"/>
                </a:solidFill>
                <a:highlight>
                  <a:srgbClr val="FFFFFF"/>
                </a:highlight>
              </a:rPr>
            </a:br>
            <a:r>
              <a:rPr b="1" lang="ru">
                <a:solidFill>
                  <a:schemeClr val="dk1"/>
                </a:solidFill>
              </a:rPr>
              <a:t>2. Эмоциональный </a:t>
            </a:r>
            <a:br>
              <a:rPr b="1" lang="ru">
                <a:solidFill>
                  <a:srgbClr val="FF0000"/>
                </a:solidFill>
              </a:rPr>
            </a:br>
            <a:r>
              <a:rPr lang="ru">
                <a:solidFill>
                  <a:schemeClr val="dk1"/>
                </a:solidFill>
                <a:highlight>
                  <a:srgbClr val="FFFFFF"/>
                </a:highlight>
              </a:rPr>
              <a:t>Структурное построение отношений с гостями: общение на позитивной ноте, забота о госте, построение правильного диалога с гостем, предугадывание и удовлетворение его потребностей.</a:t>
            </a:r>
            <a:r>
              <a:rPr lang="ru" sz="1300">
                <a:solidFill>
                  <a:schemeClr val="dk1"/>
                </a:solidFill>
                <a:highlight>
                  <a:srgbClr val="FFFFFF"/>
                </a:highlight>
              </a:rPr>
              <a:t> </a:t>
            </a:r>
            <a:endParaRPr sz="1100">
              <a:solidFill>
                <a:schemeClr val="dk1"/>
              </a:solidFill>
              <a:highlight>
                <a:srgbClr val="FFFFFF"/>
              </a:highlight>
            </a:endParaRPr>
          </a:p>
        </p:txBody>
      </p:sp>
      <p:sp>
        <p:nvSpPr>
          <p:cNvPr id="95" name="Google Shape;95;p17"/>
          <p:cNvSpPr txBox="1"/>
          <p:nvPr/>
        </p:nvSpPr>
        <p:spPr>
          <a:xfrm>
            <a:off x="720000" y="438913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t>Эмоциональный сервис может перекрыть несовершенство технического, в то время как технический не закроет потребности гостя в эмоциональном.</a:t>
            </a:r>
            <a:r>
              <a:rPr lang="ru" sz="1200"/>
              <a:t> </a:t>
            </a:r>
            <a:r>
              <a:rPr b="1" lang="ru" sz="1200"/>
              <a:t> </a:t>
            </a:r>
            <a:endParaRPr sz="1200">
              <a:solidFill>
                <a:srgbClr val="000000"/>
              </a:solidFill>
            </a:endParaRPr>
          </a:p>
        </p:txBody>
      </p:sp>
      <p:sp>
        <p:nvSpPr>
          <p:cNvPr id="96" name="Google Shape;96;p17"/>
          <p:cNvSpPr/>
          <p:nvPr/>
        </p:nvSpPr>
        <p:spPr>
          <a:xfrm>
            <a:off x="509700" y="438920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СТРУКТУРА</a:t>
            </a:r>
            <a:endParaRPr b="1" sz="24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2"/>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535" name="Google Shape;535;p62"/>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536" name="Google Shape;536;p62"/>
          <p:cNvSpPr txBox="1"/>
          <p:nvPr/>
        </p:nvSpPr>
        <p:spPr>
          <a:xfrm>
            <a:off x="720000" y="900000"/>
            <a:ext cx="7740000" cy="390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rgbClr val="262626"/>
                </a:solidFill>
                <a:highlight>
                  <a:srgbClr val="FFFFFF"/>
                </a:highlight>
              </a:rPr>
              <a:t>Многие гости приходят именно в COFFEE LIKE, в том числе и потому, что участвуют в нашей программе лояльности.</a:t>
            </a:r>
            <a:endParaRPr b="1" sz="16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200">
                <a:solidFill>
                  <a:srgbClr val="262626"/>
                </a:solidFill>
                <a:highlight>
                  <a:srgbClr val="FFFFFF"/>
                </a:highlight>
              </a:rPr>
              <a:t>Сразу после предложения еды, необходимо спросить гостя об участии в системе лояльности.</a:t>
            </a:r>
            <a:endParaRPr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sz="1200">
                <a:solidFill>
                  <a:srgbClr val="262626"/>
                </a:solidFill>
                <a:highlight>
                  <a:srgbClr val="FFFFFF"/>
                </a:highlight>
              </a:rPr>
              <a:t>Примеры:</a:t>
            </a:r>
            <a:endParaRPr b="1" i="1"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200">
                <a:solidFill>
                  <a:srgbClr val="262626"/>
                </a:solidFill>
                <a:highlight>
                  <a:srgbClr val="FFFFFF"/>
                </a:highlight>
              </a:rPr>
              <a:t>1. “</a:t>
            </a:r>
            <a:r>
              <a:rPr lang="ru" sz="1200">
                <a:solidFill>
                  <a:srgbClr val="262626"/>
                </a:solidFill>
                <a:highlight>
                  <a:srgbClr val="FFFFFF"/>
                </a:highlight>
              </a:rPr>
              <a:t>Участвуете в системе лояльности?”</a:t>
            </a:r>
            <a:endParaRPr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200">
                <a:solidFill>
                  <a:srgbClr val="262626"/>
                </a:solidFill>
                <a:highlight>
                  <a:srgbClr val="FFFFFF"/>
                </a:highlight>
              </a:rPr>
              <a:t>2. “Оставляли у нас свой номер телефона?”</a:t>
            </a:r>
            <a:endParaRPr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200">
                <a:solidFill>
                  <a:srgbClr val="262626"/>
                </a:solidFill>
                <a:highlight>
                  <a:srgbClr val="FFFFFF"/>
                </a:highlight>
              </a:rPr>
              <a:t>3. “Слушаю Ваш номер телефона?”</a:t>
            </a:r>
            <a:endParaRPr sz="1200">
              <a:solidFill>
                <a:srgbClr val="262626"/>
              </a:solidFill>
              <a:highlight>
                <a:srgbClr val="FFFFFF"/>
              </a:highlight>
            </a:endParaRPr>
          </a:p>
          <a:p>
            <a:pPr indent="0" lvl="0" marL="0" rtl="0" algn="l">
              <a:lnSpc>
                <a:spcPct val="115000"/>
              </a:lnSpc>
              <a:spcBef>
                <a:spcPts val="0"/>
              </a:spcBef>
              <a:spcAft>
                <a:spcPts val="0"/>
              </a:spcAft>
              <a:buNone/>
            </a:pPr>
            <a:r>
              <a:t/>
            </a:r>
            <a:endParaRPr b="1"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ru" sz="1200">
                <a:solidFill>
                  <a:srgbClr val="262626"/>
                </a:solidFill>
                <a:highlight>
                  <a:srgbClr val="FFFFFF"/>
                </a:highlight>
              </a:rPr>
              <a:t>Если НЕТ, то:</a:t>
            </a:r>
            <a:endParaRPr b="1" sz="1200">
              <a:solidFill>
                <a:srgbClr val="262626"/>
              </a:solidFill>
              <a:highlight>
                <a:srgbClr val="FFFFFF"/>
              </a:highlight>
            </a:endParaRPr>
          </a:p>
          <a:p>
            <a:pPr indent="0" lvl="0" marL="0" rtl="0" algn="l">
              <a:lnSpc>
                <a:spcPct val="115000"/>
              </a:lnSpc>
              <a:spcBef>
                <a:spcPts val="0"/>
              </a:spcBef>
              <a:spcAft>
                <a:spcPts val="0"/>
              </a:spcAft>
              <a:buNone/>
            </a:pPr>
            <a:r>
              <a:rPr lang="ru" sz="1200">
                <a:solidFill>
                  <a:srgbClr val="262626"/>
                </a:solidFill>
                <a:highlight>
                  <a:srgbClr val="FFFFFF"/>
                </a:highlight>
              </a:rPr>
              <a:t>1. “</a:t>
            </a:r>
            <a:r>
              <a:rPr lang="ru" sz="1200">
                <a:solidFill>
                  <a:srgbClr val="262626"/>
                </a:solidFill>
                <a:highlight>
                  <a:srgbClr val="FFFFFF"/>
                </a:highlight>
              </a:rPr>
              <a:t>Мы можем вас зарегистрировать сейчас. Также предлагаем скачать Вам приложение и более подробно прочитать о Клубе COFFEE LIKE. Вы сможете отслеживать все акции и подарки в рамках программы лояльности, а также контролировать свой бонусный счет.”</a:t>
            </a:r>
            <a:endParaRPr b="1" sz="1200">
              <a:solidFill>
                <a:srgbClr val="262626"/>
              </a:solidFill>
              <a:highlight>
                <a:srgbClr val="FFFFFF"/>
              </a:highlight>
            </a:endParaRPr>
          </a:p>
          <a:p>
            <a:pPr indent="0" lvl="0" marL="0" rtl="0" algn="l">
              <a:lnSpc>
                <a:spcPct val="115000"/>
              </a:lnSpc>
              <a:spcBef>
                <a:spcPts val="0"/>
              </a:spcBef>
              <a:spcAft>
                <a:spcPts val="0"/>
              </a:spcAft>
              <a:buNone/>
            </a:pPr>
            <a:r>
              <a:rPr lang="ru" sz="1200">
                <a:solidFill>
                  <a:srgbClr val="262626"/>
                </a:solidFill>
                <a:highlight>
                  <a:srgbClr val="FFFFFF"/>
                </a:highlight>
              </a:rPr>
              <a:t>2. “Давайте я Вас сейчас зарегистрирую в системе лояльности. Также Вы можете скачать наше мобильное приложение, отслеживать акции, контролировать количество бонусов, знакомиться с нашими напитками и их компонентами.”</a:t>
            </a:r>
            <a:endParaRPr b="1" sz="1200">
              <a:solidFill>
                <a:schemeClr val="dk1"/>
              </a:solidFill>
              <a:highlight>
                <a:srgbClr val="FFFFFF"/>
              </a:highlight>
            </a:endParaRPr>
          </a:p>
        </p:txBody>
      </p:sp>
      <p:sp>
        <p:nvSpPr>
          <p:cNvPr id="537" name="Google Shape;537;p62"/>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2"/>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3"/>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544" name="Google Shape;544;p63"/>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545" name="Google Shape;545;p63"/>
          <p:cNvSpPr txBox="1"/>
          <p:nvPr/>
        </p:nvSpPr>
        <p:spPr>
          <a:xfrm>
            <a:off x="720000" y="900000"/>
            <a:ext cx="7740000" cy="319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rgbClr val="262626"/>
                </a:solidFill>
                <a:highlight>
                  <a:srgbClr val="FFFFFF"/>
                </a:highlight>
              </a:rPr>
              <a:t>Если гость зарегистрирован в системе лояльности, то</a:t>
            </a:r>
            <a:r>
              <a:rPr lang="ru" sz="1600">
                <a:solidFill>
                  <a:srgbClr val="262626"/>
                </a:solidFill>
                <a:highlight>
                  <a:srgbClr val="FFFFFF"/>
                </a:highlight>
              </a:rPr>
              <a:t> </a:t>
            </a:r>
            <a:r>
              <a:rPr b="1" lang="ru" sz="1600">
                <a:solidFill>
                  <a:srgbClr val="262626"/>
                </a:solidFill>
                <a:highlight>
                  <a:srgbClr val="FFFFFF"/>
                </a:highlight>
              </a:rPr>
              <a:t>бариста заводит номер телефона гостя в систему IIKO. Далее необходимо:</a:t>
            </a:r>
            <a:endParaRPr b="1" sz="1600">
              <a:solidFill>
                <a:srgbClr val="262626"/>
              </a:solidFill>
              <a:highlight>
                <a:srgbClr val="FFFFFF"/>
              </a:highlight>
            </a:endParaRPr>
          </a:p>
          <a:p>
            <a:pPr indent="0" lvl="0" marL="0" rtl="0" algn="l">
              <a:lnSpc>
                <a:spcPct val="115000"/>
              </a:lnSpc>
              <a:spcBef>
                <a:spcPts val="0"/>
              </a:spcBef>
              <a:spcAft>
                <a:spcPts val="0"/>
              </a:spcAft>
              <a:buNone/>
            </a:pPr>
            <a:br>
              <a:rPr lang="ru">
                <a:solidFill>
                  <a:srgbClr val="262626"/>
                </a:solidFill>
                <a:highlight>
                  <a:srgbClr val="FFFFFF"/>
                </a:highlight>
              </a:rPr>
            </a:br>
            <a:r>
              <a:rPr lang="ru">
                <a:solidFill>
                  <a:srgbClr val="262626"/>
                </a:solidFill>
                <a:highlight>
                  <a:srgbClr val="FFFFFF"/>
                </a:highlight>
              </a:rPr>
              <a:t>Озвучить количество накопленных бонусов гостя.</a:t>
            </a:r>
            <a:endParaRPr>
              <a:solidFill>
                <a:srgbClr val="262626"/>
              </a:solidFill>
              <a:highlight>
                <a:srgbClr val="FFFFFF"/>
              </a:highlight>
            </a:endParaRPr>
          </a:p>
          <a:p>
            <a:pPr indent="0" lvl="0" marL="0" rtl="0" algn="l">
              <a:lnSpc>
                <a:spcPct val="115000"/>
              </a:lnSpc>
              <a:spcBef>
                <a:spcPts val="0"/>
              </a:spcBef>
              <a:spcAft>
                <a:spcPts val="0"/>
              </a:spcAft>
              <a:buNone/>
            </a:pPr>
            <a:r>
              <a:rPr b="1" i="1" lang="ru">
                <a:solidFill>
                  <a:srgbClr val="262626"/>
                </a:solidFill>
                <a:highlight>
                  <a:srgbClr val="FFFFFF"/>
                </a:highlight>
              </a:rPr>
              <a:t>Пример:</a:t>
            </a:r>
            <a:endParaRPr b="1" i="1">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1. “</a:t>
            </a:r>
            <a:r>
              <a:rPr lang="ru">
                <a:solidFill>
                  <a:srgbClr val="262626"/>
                </a:solidFill>
                <a:highlight>
                  <a:srgbClr val="FFFFFF"/>
                </a:highlight>
              </a:rPr>
              <a:t>У Вас на счете 200 бонусов.”</a:t>
            </a:r>
            <a:endParaRPr>
              <a:solidFill>
                <a:srgbClr val="262626"/>
              </a:solidFill>
              <a:highlight>
                <a:srgbClr val="FFFFFF"/>
              </a:highlight>
            </a:endParaRPr>
          </a:p>
          <a:p>
            <a:pPr indent="0" lvl="0" marL="0" rtl="0" algn="l">
              <a:lnSpc>
                <a:spcPct val="115000"/>
              </a:lnSpc>
              <a:spcBef>
                <a:spcPts val="0"/>
              </a:spcBef>
              <a:spcAft>
                <a:spcPts val="0"/>
              </a:spcAft>
              <a:buNone/>
            </a:pPr>
            <a:br>
              <a:rPr lang="ru">
                <a:solidFill>
                  <a:srgbClr val="262626"/>
                </a:solidFill>
                <a:highlight>
                  <a:srgbClr val="FFFFFF"/>
                </a:highlight>
              </a:rPr>
            </a:br>
            <a:r>
              <a:rPr lang="ru">
                <a:solidFill>
                  <a:srgbClr val="262626"/>
                </a:solidFill>
                <a:highlight>
                  <a:srgbClr val="FFFFFF"/>
                </a:highlight>
              </a:rPr>
              <a:t>Спросить гостя о его намерениях расплатиться накопленными бонусами.</a:t>
            </a:r>
            <a:endParaRPr>
              <a:solidFill>
                <a:srgbClr val="262626"/>
              </a:solidFill>
              <a:highlight>
                <a:srgbClr val="FFFFFF"/>
              </a:highlight>
            </a:endParaRPr>
          </a:p>
          <a:p>
            <a:pPr indent="0" lvl="0" marL="0" rtl="0" algn="l">
              <a:lnSpc>
                <a:spcPct val="115000"/>
              </a:lnSpc>
              <a:spcBef>
                <a:spcPts val="0"/>
              </a:spcBef>
              <a:spcAft>
                <a:spcPts val="0"/>
              </a:spcAft>
              <a:buNone/>
            </a:pPr>
            <a:r>
              <a:rPr b="1" i="1" lang="ru">
                <a:solidFill>
                  <a:srgbClr val="262626"/>
                </a:solidFill>
                <a:highlight>
                  <a:srgbClr val="FFFFFF"/>
                </a:highlight>
              </a:rPr>
              <a:t>Пример:</a:t>
            </a:r>
            <a:endParaRPr b="1" i="1">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1. “Бонусы можно использовать для оплаты покупки.”</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2. “Будем списывать бонусы за напиток/еду?”</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3. “Ваш напиток может быть оплачен бонусами, списываем 200 бонусов?”</a:t>
            </a:r>
            <a:endParaRPr b="1">
              <a:solidFill>
                <a:srgbClr val="262626"/>
              </a:solidFill>
              <a:highlight>
                <a:srgbClr val="FFFFFF"/>
              </a:highlight>
            </a:endParaRPr>
          </a:p>
        </p:txBody>
      </p:sp>
      <p:sp>
        <p:nvSpPr>
          <p:cNvPr id="546" name="Google Shape;546;p63"/>
          <p:cNvSpPr/>
          <p:nvPr/>
        </p:nvSpPr>
        <p:spPr>
          <a:xfrm>
            <a:off x="509700" y="4282950"/>
            <a:ext cx="210300" cy="7941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3"/>
          <p:cNvSpPr txBox="1"/>
          <p:nvPr/>
        </p:nvSpPr>
        <p:spPr>
          <a:xfrm>
            <a:off x="737800" y="4282950"/>
            <a:ext cx="7722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200">
                <a:solidFill>
                  <a:srgbClr val="262626"/>
                </a:solidFill>
                <a:highlight>
                  <a:srgbClr val="FFFFFF"/>
                </a:highlight>
              </a:rPr>
              <a:t>Важно: </a:t>
            </a:r>
            <a:r>
              <a:rPr lang="ru" sz="1200">
                <a:solidFill>
                  <a:srgbClr val="262626"/>
                </a:solidFill>
                <a:highlight>
                  <a:srgbClr val="FFFFFF"/>
                </a:highlight>
              </a:rPr>
              <a:t>Помочь</a:t>
            </a:r>
            <a:r>
              <a:rPr lang="ru" sz="1200">
                <a:solidFill>
                  <a:srgbClr val="262626"/>
                </a:solidFill>
                <a:highlight>
                  <a:srgbClr val="FFFFFF"/>
                </a:highlight>
              </a:rPr>
              <a:t> рассказать гостю про систему лояльности может тейбл-тент с информацией для ознакомления. Бариста должен сообщить, что за регистрацию в мобильном приложении он получит подарок, - в зависимости от действующей акции на данный момент и зарегистрировать гостя.</a:t>
            </a:r>
            <a:endParaRPr b="1" sz="1200">
              <a:solidFill>
                <a:srgbClr val="262626"/>
              </a:solidFill>
              <a:highlight>
                <a:srgbClr val="FFFFFF"/>
              </a:highlight>
            </a:endParaRPr>
          </a:p>
        </p:txBody>
      </p:sp>
      <p:sp>
        <p:nvSpPr>
          <p:cNvPr id="548" name="Google Shape;548;p63"/>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3"/>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4"/>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555" name="Google Shape;555;p64"/>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556" name="Google Shape;556;p64"/>
          <p:cNvSpPr txBox="1"/>
          <p:nvPr/>
        </p:nvSpPr>
        <p:spPr>
          <a:xfrm>
            <a:off x="720000" y="900000"/>
            <a:ext cx="7740000" cy="43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Допустимые скрипты:</a:t>
            </a:r>
            <a:endParaRPr b="1" sz="16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ru">
                <a:solidFill>
                  <a:schemeClr val="dk1"/>
                </a:solidFill>
              </a:rPr>
              <a:t>1. “В</a:t>
            </a:r>
            <a:r>
              <a:rPr lang="ru">
                <a:solidFill>
                  <a:schemeClr val="dk1"/>
                </a:solidFill>
              </a:rPr>
              <a:t> нашей программе лояльности номер оставляли?”</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2. Если гость ведёт себя уверенно и точно видно, что он у нас не впервые: “Слушаю Ваш </a:t>
            </a:r>
            <a:endParaRPr>
              <a:solidFill>
                <a:schemeClr val="dk1"/>
              </a:solidFill>
            </a:endParaRPr>
          </a:p>
          <a:p>
            <a:pPr indent="0" lvl="0" marL="179999" rtl="0" algn="l">
              <a:lnSpc>
                <a:spcPct val="115000"/>
              </a:lnSpc>
              <a:spcBef>
                <a:spcPts val="0"/>
              </a:spcBef>
              <a:spcAft>
                <a:spcPts val="0"/>
              </a:spcAft>
              <a:buNone/>
            </a:pPr>
            <a:r>
              <a:rPr lang="ru">
                <a:solidFill>
                  <a:schemeClr val="dk1"/>
                </a:solidFill>
              </a:rPr>
              <a:t>номер.”</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Бариста: “В бонусной программе по номеру телефона участвуете?”</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    Гость: “Нет.”</a:t>
            </a:r>
            <a:endParaRPr>
              <a:solidFill>
                <a:schemeClr val="dk1"/>
              </a:solidFill>
            </a:endParaRPr>
          </a:p>
          <a:p>
            <a:pPr indent="0" lvl="0" marL="179999" rtl="0" algn="l">
              <a:lnSpc>
                <a:spcPct val="115000"/>
              </a:lnSpc>
              <a:spcBef>
                <a:spcPts val="0"/>
              </a:spcBef>
              <a:spcAft>
                <a:spcPts val="0"/>
              </a:spcAft>
              <a:buClr>
                <a:schemeClr val="dk1"/>
              </a:buClr>
              <a:buSzPts val="1100"/>
              <a:buFont typeface="Arial"/>
              <a:buNone/>
            </a:pPr>
            <a:r>
              <a:rPr lang="ru">
                <a:solidFill>
                  <a:schemeClr val="dk1"/>
                </a:solidFill>
              </a:rPr>
              <a:t>Бариста: “Давайте я Вас зарегистрирую. У Вас будут копиться баллы с каждой покупки и ими можно будет оплачивать напитку и еду до 100% от стоимости.”</a:t>
            </a:r>
            <a:endParaRPr>
              <a:solidFill>
                <a:schemeClr val="dk1"/>
              </a:solidFill>
            </a:endParaRPr>
          </a:p>
          <a:p>
            <a:pPr indent="0" lvl="0" marL="179999"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Бариста: “Оставляли у нас свой номер телефона?”</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    Гость: “Нет, а для чего?”</a:t>
            </a:r>
            <a:endParaRPr>
              <a:solidFill>
                <a:schemeClr val="dk1"/>
              </a:solidFill>
            </a:endParaRPr>
          </a:p>
          <a:p>
            <a:pPr indent="179999" lvl="0" marL="0" rtl="0" algn="l">
              <a:lnSpc>
                <a:spcPct val="115000"/>
              </a:lnSpc>
              <a:spcBef>
                <a:spcPts val="0"/>
              </a:spcBef>
              <a:spcAft>
                <a:spcPts val="0"/>
              </a:spcAft>
              <a:buClr>
                <a:schemeClr val="dk1"/>
              </a:buClr>
              <a:buSzPts val="1100"/>
              <a:buFont typeface="Arial"/>
              <a:buNone/>
            </a:pPr>
            <a:r>
              <a:rPr lang="ru">
                <a:solidFill>
                  <a:schemeClr val="dk1"/>
                </a:solidFill>
              </a:rPr>
              <a:t>Бариста: “У нас действует система лояльности, при которой Вы можете накапливать </a:t>
            </a:r>
            <a:endParaRPr>
              <a:solidFill>
                <a:schemeClr val="dk1"/>
              </a:solidFill>
            </a:endParaRPr>
          </a:p>
          <a:p>
            <a:pPr indent="179999" lvl="0" marL="0" rtl="0" algn="l">
              <a:lnSpc>
                <a:spcPct val="115000"/>
              </a:lnSpc>
              <a:spcBef>
                <a:spcPts val="0"/>
              </a:spcBef>
              <a:spcAft>
                <a:spcPts val="0"/>
              </a:spcAft>
              <a:buClr>
                <a:schemeClr val="dk1"/>
              </a:buClr>
              <a:buSzPts val="1100"/>
              <a:buFont typeface="Arial"/>
              <a:buNone/>
            </a:pPr>
            <a:r>
              <a:rPr lang="ru">
                <a:solidFill>
                  <a:schemeClr val="dk1"/>
                </a:solidFill>
              </a:rPr>
              <a:t>бонусы с каждой покупкой напитков. Давайте я Вас зарегистрирую?”</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557" name="Google Shape;557;p64"/>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4"/>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5"/>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564" name="Google Shape;564;p65"/>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565" name="Google Shape;565;p65"/>
          <p:cNvSpPr txBox="1"/>
          <p:nvPr/>
        </p:nvSpPr>
        <p:spPr>
          <a:xfrm>
            <a:off x="720000" y="900000"/>
            <a:ext cx="77400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ru">
                <a:solidFill>
                  <a:schemeClr val="dk1"/>
                </a:solidFill>
              </a:rPr>
              <a:t>5. “А Вы участвуете в нашей бонусной программе? У Вас будут копиться бонусы и Вы сможете из списывать в любом кофе-баре COFFEE LIKE. 1 бонус = 1 рубль. Давайте зарегистрирую, это недолго!”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6. “Зарегистрируем Вас в нашей бонусной программе? Это кэшбэк по процентам, за каждый напиток Вам будет возвращаться определенный процент в виде бонусов. Бонусы можно будет потратить частично, либо полностью на всю продукцию. Для регистрации понадобится только Ваше имя и номер телефона. Также Вы можете зарегистрироваться в мобильном приложении, отслеживать свои покупки и баллы, и в числе первых узнавать об акциях!”</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7. “Вас зарегистрировать в нашей бонусной программе? Смс и рассылки приходить к Вам не будут. У нас действует система бонусного кэшбэка.”</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p:txBody>
      </p:sp>
      <p:sp>
        <p:nvSpPr>
          <p:cNvPr id="566" name="Google Shape;566;p65"/>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5"/>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6"/>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573" name="Google Shape;573;p66"/>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574" name="Google Shape;574;p66"/>
          <p:cNvSpPr txBox="1"/>
          <p:nvPr/>
        </p:nvSpPr>
        <p:spPr>
          <a:xfrm>
            <a:off x="720000" y="897988"/>
            <a:ext cx="4709100" cy="320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rPr>
              <a:t>Недопустимые фразы:</a:t>
            </a:r>
            <a:endParaRPr sz="16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1. “Вам надо зарегистрироваться.”</a:t>
            </a:r>
            <a:endParaRPr>
              <a:solidFill>
                <a:schemeClr val="dk1"/>
              </a:solidFill>
            </a:endParaRPr>
          </a:p>
          <a:p>
            <a:pPr indent="0" lvl="0" marL="0" rtl="0" algn="l">
              <a:lnSpc>
                <a:spcPct val="115000"/>
              </a:lnSpc>
              <a:spcBef>
                <a:spcPts val="0"/>
              </a:spcBef>
              <a:spcAft>
                <a:spcPts val="0"/>
              </a:spcAft>
              <a:buNone/>
            </a:pPr>
            <a:r>
              <a:rPr lang="ru">
                <a:solidFill>
                  <a:schemeClr val="dk1"/>
                </a:solidFill>
              </a:rPr>
              <a:t> </a:t>
            </a:r>
            <a:endParaRPr>
              <a:solidFill>
                <a:schemeClr val="dk1"/>
              </a:solidFill>
            </a:endParaRPr>
          </a:p>
          <a:p>
            <a:pPr indent="0" lvl="0" marL="0" rtl="0" algn="l">
              <a:lnSpc>
                <a:spcPct val="115000"/>
              </a:lnSpc>
              <a:spcBef>
                <a:spcPts val="0"/>
              </a:spcBef>
              <a:spcAft>
                <a:spcPts val="0"/>
              </a:spcAft>
              <a:buNone/>
            </a:pPr>
            <a:r>
              <a:rPr lang="ru">
                <a:solidFill>
                  <a:schemeClr val="dk1"/>
                </a:solidFill>
              </a:rPr>
              <a:t>2. “Номер есть?”</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“Номер давайте.”</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“Участвуете в бонусной?”</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5. “Нужен номер для скидки.”</a:t>
            </a:r>
            <a:endParaRPr>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p:txBody>
      </p:sp>
      <p:sp>
        <p:nvSpPr>
          <p:cNvPr id="575" name="Google Shape;575;p66"/>
          <p:cNvSpPr/>
          <p:nvPr/>
        </p:nvSpPr>
        <p:spPr>
          <a:xfrm>
            <a:off x="509700" y="4333650"/>
            <a:ext cx="210300" cy="69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6"/>
          <p:cNvSpPr txBox="1"/>
          <p:nvPr/>
        </p:nvSpPr>
        <p:spPr>
          <a:xfrm>
            <a:off x="720000" y="4333650"/>
            <a:ext cx="77400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000"/>
              <a:t>Важно: </a:t>
            </a:r>
            <a:r>
              <a:rPr lang="ru" sz="1000">
                <a:solidFill>
                  <a:schemeClr val="dk1"/>
                </a:solidFill>
                <a:highlight>
                  <a:srgbClr val="FFFFFF"/>
                </a:highlight>
              </a:rPr>
              <a:t>Регистрация гостя в программе лояльности выгодна и для каждого отдельного бариста, так как повышает частоту посещения кофе-бара у каждого гостя. Кроме того, зная имя гостя, можно создать ещё одну точку впечатления - обращение по имени. Многие гости оценят это как индивидуальный подход и будут более лояльны к самому бариста.</a:t>
            </a:r>
            <a:endParaRPr sz="1000">
              <a:solidFill>
                <a:schemeClr val="dk1"/>
              </a:solidFill>
              <a:highlight>
                <a:srgbClr val="FFFFFF"/>
              </a:highlight>
            </a:endParaRPr>
          </a:p>
        </p:txBody>
      </p:sp>
      <p:sp>
        <p:nvSpPr>
          <p:cNvPr id="577" name="Google Shape;577;p66"/>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6"/>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sz="24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7"/>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7"/>
          <p:cNvSpPr txBox="1"/>
          <p:nvPr>
            <p:ph type="title"/>
          </p:nvPr>
        </p:nvSpPr>
        <p:spPr>
          <a:xfrm>
            <a:off x="1130525" y="695550"/>
            <a:ext cx="72546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7. Расчет</a:t>
            </a:r>
            <a:endParaRPr b="1" sz="5600">
              <a:solidFill>
                <a:srgbClr val="FFFFFF"/>
              </a:solidFill>
            </a:endParaRPr>
          </a:p>
        </p:txBody>
      </p:sp>
      <p:pic>
        <p:nvPicPr>
          <p:cNvPr id="585" name="Google Shape;585;p67"/>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586" name="Google Shape;586;p67"/>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8"/>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592" name="Google Shape;592;p68"/>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593" name="Google Shape;593;p68"/>
          <p:cNvSpPr txBox="1"/>
          <p:nvPr/>
        </p:nvSpPr>
        <p:spPr>
          <a:xfrm>
            <a:off x="720000" y="900000"/>
            <a:ext cx="7740000" cy="309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rgbClr val="262626"/>
                </a:solidFill>
                <a:highlight>
                  <a:srgbClr val="FFFFFF"/>
                </a:highlight>
              </a:rPr>
              <a:t>На этом этапе бариста полностью вносит заказ гостя в IIKO и производит расчет. </a:t>
            </a:r>
            <a:br>
              <a:rPr lang="ru" sz="1600">
                <a:solidFill>
                  <a:srgbClr val="262626"/>
                </a:solidFill>
                <a:highlight>
                  <a:srgbClr val="FFFFFF"/>
                </a:highlight>
              </a:rPr>
            </a:br>
            <a:br>
              <a:rPr lang="ru">
                <a:solidFill>
                  <a:srgbClr val="262626"/>
                </a:solidFill>
                <a:highlight>
                  <a:srgbClr val="FFFFFF"/>
                </a:highlight>
              </a:rPr>
            </a:br>
            <a:r>
              <a:rPr lang="ru" sz="1200">
                <a:solidFill>
                  <a:srgbClr val="262626"/>
                </a:solidFill>
                <a:highlight>
                  <a:srgbClr val="FFFFFF"/>
                </a:highlight>
              </a:rPr>
              <a:t>Когда бариста принимает оплату, он должен повторно озвучить весь заказ, проговорить сдачу и выдать чек. Проговаривая весь заказ мы уточняем у гостя, правильно ли мы поняли его потребность в том или ином продукте, все добавки и ингредиенты. Расчет бариста производит до приготовления напитка, чтобы обезопасить себя от приготовления лишних, неоплаченных напитков.</a:t>
            </a:r>
            <a:endParaRPr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200">
                <a:solidFill>
                  <a:srgbClr val="262626"/>
                </a:solidFill>
                <a:highlight>
                  <a:srgbClr val="FFFFFF"/>
                </a:highlight>
              </a:rPr>
              <a:t>Альтернативный вариант расчета гостя в конце, после презентации напитка гостю. Бариста вносит дополнительную продукцию в IIKO, если гость во время приготовления напитка выбрал сопутствующий товар. После чего производится расчет гостя, проговаривается сдачу. Обязательно необходимо выдать чек, подтверждающий оплату заказа. Исключение, когда не стабильно работает IIKO, в этом случае выписываем товарный чек от руки.</a:t>
            </a:r>
            <a:endParaRPr b="1" sz="1200">
              <a:solidFill>
                <a:srgbClr val="FF0000"/>
              </a:solidFill>
              <a:highlight>
                <a:srgbClr val="FFFFFF"/>
              </a:highlight>
            </a:endParaRPr>
          </a:p>
        </p:txBody>
      </p:sp>
      <p:sp>
        <p:nvSpPr>
          <p:cNvPr id="594" name="Google Shape;594;p68"/>
          <p:cNvSpPr/>
          <p:nvPr/>
        </p:nvSpPr>
        <p:spPr>
          <a:xfrm>
            <a:off x="509700" y="4282950"/>
            <a:ext cx="210300" cy="7941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8"/>
          <p:cNvSpPr txBox="1"/>
          <p:nvPr/>
        </p:nvSpPr>
        <p:spPr>
          <a:xfrm>
            <a:off x="720000" y="4282950"/>
            <a:ext cx="7452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chemeClr val="dk1"/>
                </a:solidFill>
                <a:highlight>
                  <a:srgbClr val="FFFFFF"/>
                </a:highlight>
              </a:rPr>
              <a:t>Выдача чека является требованием Закона о защите прав потребителя, поэтому его необходимо выдавать всегда. Рекомендуем не использовать распространённое «Чек вам нужен будет?», а просто выдавать его после оплаты. </a:t>
            </a:r>
            <a:endParaRPr sz="1200">
              <a:solidFill>
                <a:schemeClr val="dk1"/>
              </a:solidFill>
              <a:highlight>
                <a:srgbClr val="FFFFFF"/>
              </a:highlight>
            </a:endParaRPr>
          </a:p>
        </p:txBody>
      </p:sp>
      <p:sp>
        <p:nvSpPr>
          <p:cNvPr id="596" name="Google Shape;596;p68"/>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8"/>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9"/>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9"/>
          <p:cNvSpPr txBox="1"/>
          <p:nvPr>
            <p:ph type="title"/>
          </p:nvPr>
        </p:nvSpPr>
        <p:spPr>
          <a:xfrm>
            <a:off x="1108325" y="695550"/>
            <a:ext cx="72546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8. Озвучивание времени приготовления напитка </a:t>
            </a:r>
            <a:endParaRPr b="1" sz="5600">
              <a:solidFill>
                <a:srgbClr val="FFFFFF"/>
              </a:solidFill>
            </a:endParaRPr>
          </a:p>
        </p:txBody>
      </p:sp>
      <p:pic>
        <p:nvPicPr>
          <p:cNvPr id="604" name="Google Shape;604;p69"/>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605" name="Google Shape;605;p69"/>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0"/>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611" name="Google Shape;611;p70"/>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12" name="Google Shape;612;p70"/>
          <p:cNvSpPr txBox="1"/>
          <p:nvPr/>
        </p:nvSpPr>
        <p:spPr>
          <a:xfrm>
            <a:off x="720000" y="900000"/>
            <a:ext cx="3852000" cy="41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ru" sz="1200">
                <a:solidFill>
                  <a:srgbClr val="262626"/>
                </a:solidFill>
                <a:highlight>
                  <a:srgbClr val="FFFFFF"/>
                </a:highlight>
              </a:rPr>
              <a:t>Перед началом приготовления напитка, бариста должен проговорить время готовности заказа, на одного гостя с одним напитком не должно тратиться больше 2 минут. Когда образовалась очередь из двух или более гостей, бариста должен закладывать на приготовление одного напитка  не более 2-3 минут.</a:t>
            </a:r>
            <a:endParaRPr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62626"/>
              </a:solidFill>
              <a:highlight>
                <a:srgbClr val="FFFFFF"/>
              </a:highlight>
            </a:endParaRPr>
          </a:p>
          <a:p>
            <a:pPr indent="0" lvl="0" marL="0" rtl="0" algn="l">
              <a:lnSpc>
                <a:spcPct val="115000"/>
              </a:lnSpc>
              <a:spcBef>
                <a:spcPts val="0"/>
              </a:spcBef>
              <a:spcAft>
                <a:spcPts val="0"/>
              </a:spcAft>
              <a:buNone/>
            </a:pPr>
            <a:r>
              <a:rPr lang="ru" sz="1200">
                <a:solidFill>
                  <a:srgbClr val="262626"/>
                </a:solidFill>
                <a:highlight>
                  <a:srgbClr val="FFFFFF"/>
                </a:highlight>
              </a:rPr>
              <a:t>Озвучивание времени приготовления является важным инструментом сохранения лояльности гостя. Зная время приготовления, гость может заняться своими делами. Важно, чтобы озвученное время совпадало с фактическим, допустимая погрешность в 30 секунд. Если вы не уверены в том что приготовите напиток за определенное время, предупредите гостя об этом. Во время большой очереди, скажите ему что время ожидания может быть увеличено. Гости любят, когда их информируют о всех нюансах.</a:t>
            </a:r>
            <a:endParaRPr sz="1200">
              <a:solidFill>
                <a:srgbClr val="262626"/>
              </a:solidFill>
              <a:highlight>
                <a:srgbClr val="FFFFFF"/>
              </a:highlight>
            </a:endParaRPr>
          </a:p>
        </p:txBody>
      </p:sp>
      <p:pic>
        <p:nvPicPr>
          <p:cNvPr id="613" name="Google Shape;613;p70"/>
          <p:cNvPicPr preferRelativeResize="0"/>
          <p:nvPr/>
        </p:nvPicPr>
        <p:blipFill>
          <a:blip r:embed="rId4">
            <a:alphaModFix/>
          </a:blip>
          <a:stretch>
            <a:fillRect/>
          </a:stretch>
        </p:blipFill>
        <p:spPr>
          <a:xfrm>
            <a:off x="5232000" y="899988"/>
            <a:ext cx="2617423" cy="3980401"/>
          </a:xfrm>
          <a:prstGeom prst="rect">
            <a:avLst/>
          </a:prstGeom>
          <a:noFill/>
          <a:ln>
            <a:noFill/>
          </a:ln>
        </p:spPr>
      </p:pic>
      <p:sp>
        <p:nvSpPr>
          <p:cNvPr id="614" name="Google Shape;614;p70"/>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0"/>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1"/>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621" name="Google Shape;621;p71"/>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22" name="Google Shape;622;p71"/>
          <p:cNvSpPr txBox="1"/>
          <p:nvPr/>
        </p:nvSpPr>
        <p:spPr>
          <a:xfrm>
            <a:off x="718150" y="900000"/>
            <a:ext cx="7792800" cy="340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rgbClr val="262626"/>
                </a:solidFill>
                <a:highlight>
                  <a:srgbClr val="FFFFFF"/>
                </a:highlight>
              </a:rPr>
              <a:t>Допустимые скрипты:</a:t>
            </a:r>
            <a:endParaRPr b="1" sz="1600">
              <a:solidFill>
                <a:srgbClr val="262626"/>
              </a:solidFill>
              <a:highlight>
                <a:srgbClr val="FFFFFF"/>
              </a:highlight>
            </a:endParaRPr>
          </a:p>
          <a:p>
            <a:pPr indent="0" lvl="0" marL="0" rtl="0" algn="l">
              <a:lnSpc>
                <a:spcPct val="115000"/>
              </a:lnSpc>
              <a:spcBef>
                <a:spcPts val="0"/>
              </a:spcBef>
              <a:spcAft>
                <a:spcPts val="0"/>
              </a:spcAft>
              <a:buNone/>
            </a:pPr>
            <a:r>
              <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1. “</a:t>
            </a:r>
            <a:r>
              <a:rPr lang="ru">
                <a:solidFill>
                  <a:srgbClr val="262626"/>
                </a:solidFill>
                <a:highlight>
                  <a:srgbClr val="FFFFFF"/>
                </a:highlight>
              </a:rPr>
              <a:t>2 минуты будет готово!”</a:t>
            </a:r>
            <a:endParaRPr>
              <a:solidFill>
                <a:srgbClr val="262626"/>
              </a:solidFill>
              <a:highlight>
                <a:srgbClr val="FFFFFF"/>
              </a:highlight>
            </a:endParaRPr>
          </a:p>
          <a:p>
            <a:pPr indent="0" lvl="0" marL="0" rtl="0" algn="l">
              <a:lnSpc>
                <a:spcPct val="115000"/>
              </a:lnSpc>
              <a:spcBef>
                <a:spcPts val="0"/>
              </a:spcBef>
              <a:spcAft>
                <a:spcPts val="0"/>
              </a:spcAft>
              <a:buNone/>
            </a:pPr>
            <a:r>
              <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chemeClr val="dk1"/>
                </a:solidFill>
              </a:rPr>
              <a:t>2. “Буквально 2,  максимум 2,5 минуты и Ваш напиток будет готов!”</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“Через 2-3 минуты Ваш напиток будет готов!”</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“2-3 минутки, напиток будет готов. Пока ожидаете напиток, можете ознакомиться с дополнительной продукцией, которая у нас имеется.”</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5. “Напитки будут готовиться примерно 3 минуты. А сэндвич будет готов через 5 минут.”</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623" name="Google Shape;623;p71"/>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1"/>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 name="Google Shape;104;p18"/>
          <p:cNvSpPr txBox="1"/>
          <p:nvPr/>
        </p:nvSpPr>
        <p:spPr>
          <a:xfrm>
            <a:off x="174450" y="88050"/>
            <a:ext cx="23049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СТРУКТУРА</a:t>
            </a:r>
            <a:endParaRPr b="1" i="0" sz="2400" u="none" cap="none" strike="noStrike">
              <a:solidFill>
                <a:schemeClr val="lt1"/>
              </a:solidFill>
              <a:latin typeface="Arial"/>
              <a:ea typeface="Arial"/>
              <a:cs typeface="Arial"/>
              <a:sym typeface="Arial"/>
            </a:endParaRPr>
          </a:p>
        </p:txBody>
      </p:sp>
      <p:pic>
        <p:nvPicPr>
          <p:cNvPr id="105" name="Google Shape;105;p18"/>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106" name="Google Shape;106;p18"/>
          <p:cNvSpPr txBox="1"/>
          <p:nvPr/>
        </p:nvSpPr>
        <p:spPr>
          <a:xfrm>
            <a:off x="720000" y="897088"/>
            <a:ext cx="7792800" cy="35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Эмоциональный сервис состоит из точек впечатления.</a:t>
            </a:r>
            <a:endParaRPr b="1" sz="1600">
              <a:solidFill>
                <a:schemeClr val="dk1"/>
              </a:solidFill>
            </a:endParaRPr>
          </a:p>
          <a:p>
            <a:pPr indent="0" lvl="0" marL="0" rtl="0" algn="l">
              <a:lnSpc>
                <a:spcPct val="115000"/>
              </a:lnSpc>
              <a:spcBef>
                <a:spcPts val="1200"/>
              </a:spcBef>
              <a:spcAft>
                <a:spcPts val="0"/>
              </a:spcAft>
              <a:buNone/>
            </a:pPr>
            <a:r>
              <a:rPr lang="ru" sz="1200">
                <a:solidFill>
                  <a:schemeClr val="dk1"/>
                </a:solidFill>
                <a:highlight>
                  <a:srgbClr val="FFFFFF"/>
                </a:highlight>
              </a:rPr>
              <a:t>Точки впечатления - это любые точки взаимодействия с гостем, создающие у него позитивные или негативные ассоциации с брендом. Примеры точек впечатлений:</a:t>
            </a:r>
            <a:br>
              <a:rPr lang="ru" sz="1200">
                <a:solidFill>
                  <a:schemeClr val="dk1"/>
                </a:solidFill>
                <a:highlight>
                  <a:srgbClr val="FFFFFF"/>
                </a:highlight>
              </a:rPr>
            </a:br>
            <a:br>
              <a:rPr lang="ru" sz="1200">
                <a:solidFill>
                  <a:schemeClr val="dk1"/>
                </a:solidFill>
                <a:highlight>
                  <a:srgbClr val="FFFFFF"/>
                </a:highlight>
              </a:rPr>
            </a:br>
            <a:r>
              <a:rPr lang="ru" sz="1200">
                <a:solidFill>
                  <a:schemeClr val="dk1"/>
                </a:solidFill>
                <a:highlight>
                  <a:srgbClr val="FFFFFF"/>
                </a:highlight>
              </a:rPr>
              <a:t>1. </a:t>
            </a:r>
            <a:r>
              <a:rPr b="1" lang="ru" sz="1200">
                <a:solidFill>
                  <a:schemeClr val="dk1"/>
                </a:solidFill>
                <a:highlight>
                  <a:srgbClr val="FFFFFF"/>
                </a:highlight>
              </a:rPr>
              <a:t>Пространство кофе-бара:</a:t>
            </a:r>
            <a:r>
              <a:rPr lang="ru" sz="1200">
                <a:solidFill>
                  <a:schemeClr val="dk1"/>
                </a:solidFill>
                <a:highlight>
                  <a:srgbClr val="FFFFFF"/>
                </a:highlight>
              </a:rPr>
              <a:t> чистота / грязь на кофе-баре, стойке, полу, полках и так далее.</a:t>
            </a:r>
            <a:br>
              <a:rPr lang="ru" sz="1200">
                <a:solidFill>
                  <a:schemeClr val="dk1"/>
                </a:solidFill>
                <a:highlight>
                  <a:srgbClr val="FFFFFF"/>
                </a:highlight>
              </a:rPr>
            </a:br>
            <a:r>
              <a:rPr lang="ru" sz="1200">
                <a:solidFill>
                  <a:schemeClr val="dk1"/>
                </a:solidFill>
                <a:highlight>
                  <a:srgbClr val="FFFFFF"/>
                </a:highlight>
              </a:rPr>
              <a:t>2. </a:t>
            </a:r>
            <a:r>
              <a:rPr b="1" lang="ru" sz="1200">
                <a:solidFill>
                  <a:schemeClr val="dk1"/>
                </a:solidFill>
                <a:highlight>
                  <a:srgbClr val="FFFFFF"/>
                </a:highlight>
              </a:rPr>
              <a:t>Внешность</a:t>
            </a:r>
            <a:r>
              <a:rPr lang="ru" sz="1200">
                <a:solidFill>
                  <a:schemeClr val="dk1"/>
                </a:solidFill>
                <a:highlight>
                  <a:srgbClr val="FFFFFF"/>
                </a:highlight>
              </a:rPr>
              <a:t> </a:t>
            </a:r>
            <a:r>
              <a:rPr b="1" lang="ru" sz="1200">
                <a:solidFill>
                  <a:schemeClr val="dk1"/>
                </a:solidFill>
                <a:highlight>
                  <a:srgbClr val="FFFFFF"/>
                </a:highlight>
              </a:rPr>
              <a:t>бариста:</a:t>
            </a:r>
            <a:r>
              <a:rPr lang="ru" sz="1200">
                <a:solidFill>
                  <a:schemeClr val="dk1"/>
                </a:solidFill>
                <a:highlight>
                  <a:srgbClr val="FFFFFF"/>
                </a:highlight>
              </a:rPr>
              <a:t> опрятность / неопрятность бариста, чистота одежды, опрятность рук, и так далее.</a:t>
            </a:r>
            <a:br>
              <a:rPr lang="ru" sz="1200">
                <a:solidFill>
                  <a:schemeClr val="dk1"/>
                </a:solidFill>
                <a:highlight>
                  <a:srgbClr val="FFFFFF"/>
                </a:highlight>
              </a:rPr>
            </a:br>
            <a:r>
              <a:rPr lang="ru" sz="1200">
                <a:solidFill>
                  <a:schemeClr val="dk1"/>
                </a:solidFill>
                <a:highlight>
                  <a:srgbClr val="FFFFFF"/>
                </a:highlight>
              </a:rPr>
              <a:t>3. </a:t>
            </a:r>
            <a:r>
              <a:rPr b="1" lang="ru" sz="1200">
                <a:solidFill>
                  <a:schemeClr val="dk1"/>
                </a:solidFill>
                <a:highlight>
                  <a:srgbClr val="FFFFFF"/>
                </a:highlight>
              </a:rPr>
              <a:t>Продукт:</a:t>
            </a:r>
            <a:r>
              <a:rPr lang="ru" sz="1200">
                <a:solidFill>
                  <a:schemeClr val="dk1"/>
                </a:solidFill>
                <a:highlight>
                  <a:srgbClr val="FFFFFF"/>
                </a:highlight>
              </a:rPr>
              <a:t> полнота / неполнота выкладки, свежесть продукта, чистый / грязный стаканчик и так далее.</a:t>
            </a:r>
            <a:br>
              <a:rPr lang="ru" sz="1200">
                <a:solidFill>
                  <a:schemeClr val="dk1"/>
                </a:solidFill>
                <a:highlight>
                  <a:srgbClr val="FFFFFF"/>
                </a:highlight>
              </a:rPr>
            </a:br>
            <a:r>
              <a:rPr lang="ru" sz="1200">
                <a:solidFill>
                  <a:schemeClr val="dk1"/>
                </a:solidFill>
                <a:highlight>
                  <a:srgbClr val="FFFFFF"/>
                </a:highlight>
              </a:rPr>
              <a:t>4. </a:t>
            </a:r>
            <a:r>
              <a:rPr b="1" lang="ru" sz="1200">
                <a:solidFill>
                  <a:schemeClr val="dk1"/>
                </a:solidFill>
                <a:highlight>
                  <a:srgbClr val="FFFFFF"/>
                </a:highlight>
              </a:rPr>
              <a:t>Реклама:</a:t>
            </a:r>
            <a:r>
              <a:rPr lang="ru" sz="1200">
                <a:solidFill>
                  <a:schemeClr val="dk1"/>
                </a:solidFill>
                <a:highlight>
                  <a:srgbClr val="FFFFFF"/>
                </a:highlight>
              </a:rPr>
              <a:t> понятность / непонятность материалов, цветовая сочетаемость, перегруз материалами и так далее.</a:t>
            </a:r>
            <a:br>
              <a:rPr lang="ru" sz="1200">
                <a:solidFill>
                  <a:schemeClr val="dk1"/>
                </a:solidFill>
                <a:highlight>
                  <a:srgbClr val="FFFFFF"/>
                </a:highlight>
              </a:rPr>
            </a:br>
            <a:r>
              <a:rPr lang="ru" sz="1200">
                <a:solidFill>
                  <a:schemeClr val="dk1"/>
                </a:solidFill>
                <a:highlight>
                  <a:srgbClr val="FFFFFF"/>
                </a:highlight>
              </a:rPr>
              <a:t>5. </a:t>
            </a:r>
            <a:r>
              <a:rPr b="1" lang="ru" sz="1200">
                <a:solidFill>
                  <a:schemeClr val="dk1"/>
                </a:solidFill>
                <a:highlight>
                  <a:srgbClr val="FFFFFF"/>
                </a:highlight>
              </a:rPr>
              <a:t>Коммуникации бариста: </a:t>
            </a:r>
            <a:r>
              <a:rPr lang="ru" sz="1200">
                <a:solidFill>
                  <a:schemeClr val="dk1"/>
                </a:solidFill>
                <a:highlight>
                  <a:srgbClr val="FFFFFF"/>
                </a:highlight>
              </a:rPr>
              <a:t>четкость / нечеткость речи, обращение к гостю, скрипты и так далее.</a:t>
            </a:r>
            <a:br>
              <a:rPr lang="ru" sz="1200">
                <a:solidFill>
                  <a:schemeClr val="dk1"/>
                </a:solidFill>
                <a:highlight>
                  <a:srgbClr val="FFFFFF"/>
                </a:highlight>
              </a:rPr>
            </a:br>
            <a:r>
              <a:rPr lang="ru" sz="1200">
                <a:solidFill>
                  <a:schemeClr val="dk1"/>
                </a:solidFill>
                <a:highlight>
                  <a:srgbClr val="FFFFFF"/>
                </a:highlight>
              </a:rPr>
              <a:t>6. </a:t>
            </a:r>
            <a:r>
              <a:rPr b="1" lang="ru" sz="1200">
                <a:solidFill>
                  <a:schemeClr val="dk1"/>
                </a:solidFill>
                <a:highlight>
                  <a:schemeClr val="lt1"/>
                </a:highlight>
              </a:rPr>
              <a:t>Внешний вид кофе-бара:</a:t>
            </a:r>
            <a:r>
              <a:rPr lang="ru" sz="1200">
                <a:solidFill>
                  <a:schemeClr val="dk1"/>
                </a:solidFill>
                <a:highlight>
                  <a:srgbClr val="FFFFFF"/>
                </a:highlight>
              </a:rPr>
              <a:t> чистая / грязная вывеска, наличие/отсутствие подсветки и так далее.</a:t>
            </a:r>
            <a:endParaRPr sz="1200">
              <a:solidFill>
                <a:schemeClr val="dk1"/>
              </a:solidFill>
              <a:highlight>
                <a:srgbClr val="FFFFFF"/>
              </a:highlight>
            </a:endParaRPr>
          </a:p>
          <a:p>
            <a:pPr indent="0" lvl="0" marL="0" rtl="0" algn="l">
              <a:lnSpc>
                <a:spcPct val="115000"/>
              </a:lnSpc>
              <a:spcBef>
                <a:spcPts val="1200"/>
              </a:spcBef>
              <a:spcAft>
                <a:spcPts val="1200"/>
              </a:spcAft>
              <a:buNone/>
            </a:pPr>
            <a:r>
              <a:rPr lang="ru" sz="1200">
                <a:solidFill>
                  <a:schemeClr val="dk1"/>
                </a:solidFill>
                <a:highlight>
                  <a:srgbClr val="FFFFFF"/>
                </a:highlight>
              </a:rPr>
              <a:t>Типы точек впечатлений не ограничиваются вышеперечисленными, они динамичны, зависят от трендов, потребительского поведения и прочих переменных. </a:t>
            </a:r>
            <a:br>
              <a:rPr lang="ru" sz="1300">
                <a:solidFill>
                  <a:schemeClr val="dk1"/>
                </a:solidFill>
                <a:highlight>
                  <a:srgbClr val="FFFFFF"/>
                </a:highlight>
              </a:rPr>
            </a:br>
            <a:endParaRPr sz="1300">
              <a:solidFill>
                <a:schemeClr val="dk1"/>
              </a:solidFill>
              <a:highlight>
                <a:srgbClr val="FFFFFF"/>
              </a:highlight>
            </a:endParaRPr>
          </a:p>
        </p:txBody>
      </p:sp>
      <p:sp>
        <p:nvSpPr>
          <p:cNvPr id="107" name="Google Shape;107;p18"/>
          <p:cNvSpPr txBox="1"/>
          <p:nvPr/>
        </p:nvSpPr>
        <p:spPr>
          <a:xfrm>
            <a:off x="720000" y="4373738"/>
            <a:ext cx="78738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t>Одна негативная точка впечатления перебивает, если не все, то многие позитивные. Поэтому необходимо обеспечивать приемлемый уровень на всех точках.</a:t>
            </a:r>
            <a:r>
              <a:rPr lang="ru" sz="1200"/>
              <a:t> </a:t>
            </a:r>
            <a:r>
              <a:rPr b="1" lang="ru"/>
              <a:t> </a:t>
            </a:r>
            <a:endParaRPr>
              <a:solidFill>
                <a:srgbClr val="000000"/>
              </a:solidFill>
            </a:endParaRPr>
          </a:p>
        </p:txBody>
      </p:sp>
      <p:sp>
        <p:nvSpPr>
          <p:cNvPr id="108" name="Google Shape;108;p18"/>
          <p:cNvSpPr/>
          <p:nvPr/>
        </p:nvSpPr>
        <p:spPr>
          <a:xfrm>
            <a:off x="509700" y="438920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СТРУКТУРА</a:t>
            </a:r>
            <a:endParaRPr b="1" sz="24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2"/>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630" name="Google Shape;630;p72"/>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31" name="Google Shape;631;p72"/>
          <p:cNvSpPr txBox="1"/>
          <p:nvPr/>
        </p:nvSpPr>
        <p:spPr>
          <a:xfrm>
            <a:off x="718150" y="900000"/>
            <a:ext cx="77928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rPr>
              <a:t>6</a:t>
            </a:r>
            <a:r>
              <a:rPr lang="ru">
                <a:solidFill>
                  <a:schemeClr val="dk1"/>
                </a:solidFill>
              </a:rPr>
              <a:t>. “Ваш напиток (название напитка с добавками и пожеланиями) будет готов через 2-3 минуты.”</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7. “Через 5 минут напитки будут готовы. А пока присмотритесь к нашим сытным сэндвичам.”</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8. “В течение 3-4 минуток все будет готово. Обратите внимание на сувенирную продукцию, да-да, у нас не только еда и напитки, но и классный мерч.”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9. “Буквально 5 минут, и Ваши напитки будут готовы. Можете пока присесть в гостевой зал. Как все будет готово, я Вам сообщу.”</a:t>
            </a:r>
            <a:endParaRPr>
              <a:solidFill>
                <a:srgbClr val="262626"/>
              </a:solidFill>
              <a:highlight>
                <a:srgbClr val="FFFFFF"/>
              </a:highlight>
            </a:endParaRPr>
          </a:p>
        </p:txBody>
      </p:sp>
      <p:sp>
        <p:nvSpPr>
          <p:cNvPr id="632" name="Google Shape;632;p72"/>
          <p:cNvSpPr/>
          <p:nvPr/>
        </p:nvSpPr>
        <p:spPr>
          <a:xfrm>
            <a:off x="507850" y="438915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2"/>
          <p:cNvSpPr txBox="1"/>
          <p:nvPr/>
        </p:nvSpPr>
        <p:spPr>
          <a:xfrm>
            <a:off x="720000" y="4389150"/>
            <a:ext cx="7452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solidFill>
                  <a:schemeClr val="dk1"/>
                </a:solidFill>
                <a:highlight>
                  <a:srgbClr val="FFFFFF"/>
                </a:highlight>
              </a:rPr>
              <a:t>Приветствуется, если бариста предложит гостю что-либо для рассмотрения во время ожидания. Подойдёт любая дополнительная рекламная информация или продукт.</a:t>
            </a:r>
            <a:endParaRPr sz="1200">
              <a:solidFill>
                <a:schemeClr val="dk1"/>
              </a:solidFill>
              <a:highlight>
                <a:srgbClr val="FFFFFF"/>
              </a:highlight>
            </a:endParaRPr>
          </a:p>
        </p:txBody>
      </p:sp>
      <p:sp>
        <p:nvSpPr>
          <p:cNvPr id="634" name="Google Shape;634;p72"/>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2"/>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3"/>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1" name="Google Shape;641;p73"/>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3"/>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i="0" sz="2400" u="none" cap="none" strike="noStrike">
              <a:solidFill>
                <a:schemeClr val="lt1"/>
              </a:solidFill>
              <a:latin typeface="Arial"/>
              <a:ea typeface="Arial"/>
              <a:cs typeface="Arial"/>
              <a:sym typeface="Arial"/>
            </a:endParaRPr>
          </a:p>
        </p:txBody>
      </p:sp>
      <p:pic>
        <p:nvPicPr>
          <p:cNvPr id="643" name="Google Shape;643;p73"/>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44" name="Google Shape;644;p73"/>
          <p:cNvSpPr txBox="1"/>
          <p:nvPr/>
        </p:nvSpPr>
        <p:spPr>
          <a:xfrm>
            <a:off x="720000" y="900000"/>
            <a:ext cx="7792800" cy="367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Нед</a:t>
            </a:r>
            <a:r>
              <a:rPr b="1" lang="ru" sz="1600">
                <a:solidFill>
                  <a:schemeClr val="dk1"/>
                </a:solidFill>
              </a:rPr>
              <a:t>опустимые фразы:</a:t>
            </a:r>
            <a:endParaRPr b="1" sz="1600">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lang="ru">
                <a:solidFill>
                  <a:schemeClr val="dk1"/>
                </a:solidFill>
              </a:rPr>
              <a:t>1. “Как будет готово я вас позову.”</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2. “Сейчас будет.”</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3. “Скоро приготовим.”</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4. “В течение небольшого количества времени будет готово.”</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5. “Пару минут будет готово.”</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6. “Как сделаю, отдам напиток.”</a:t>
            </a:r>
            <a:endParaRPr>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4"/>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0" name="Google Shape;650;p74"/>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4"/>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i="0" sz="2400" u="none" cap="none" strike="noStrike">
              <a:solidFill>
                <a:schemeClr val="lt1"/>
              </a:solidFill>
              <a:latin typeface="Arial"/>
              <a:ea typeface="Arial"/>
              <a:cs typeface="Arial"/>
              <a:sym typeface="Arial"/>
            </a:endParaRPr>
          </a:p>
        </p:txBody>
      </p:sp>
      <p:pic>
        <p:nvPicPr>
          <p:cNvPr id="652" name="Google Shape;652;p74"/>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53" name="Google Shape;653;p74"/>
          <p:cNvSpPr txBox="1"/>
          <p:nvPr/>
        </p:nvSpPr>
        <p:spPr>
          <a:xfrm>
            <a:off x="720000" y="900000"/>
            <a:ext cx="7740000" cy="314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rPr>
              <a:t>7. “Нужно подождать немного и будет готово.”</a:t>
            </a:r>
            <a:br>
              <a:rPr lang="ru">
                <a:solidFill>
                  <a:schemeClr val="dk1"/>
                </a:solidFill>
              </a:rPr>
            </a:br>
            <a:endParaRPr>
              <a:solidFill>
                <a:schemeClr val="dk1"/>
              </a:solidFill>
            </a:endParaRPr>
          </a:p>
          <a:p>
            <a:pPr indent="0" lvl="0" marL="0" rtl="0" algn="l">
              <a:lnSpc>
                <a:spcPct val="115000"/>
              </a:lnSpc>
              <a:spcBef>
                <a:spcPts val="0"/>
              </a:spcBef>
              <a:spcAft>
                <a:spcPts val="0"/>
              </a:spcAft>
              <a:buNone/>
            </a:pPr>
            <a:r>
              <a:rPr lang="ru">
                <a:solidFill>
                  <a:schemeClr val="dk1"/>
                </a:solidFill>
              </a:rPr>
              <a:t>8. “Ожидайте.”</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9. “Несколько минут будет готово.”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10. “Подождите немного и ваш напиток будет готов.”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11. “Буду готовить долго, придётся подождать.”</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12. “Вы же не спешите никуда, ну подождите пару минут.” </a:t>
            </a:r>
            <a:endParaRPr>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5"/>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5"/>
          <p:cNvSpPr txBox="1"/>
          <p:nvPr>
            <p:ph type="title"/>
          </p:nvPr>
        </p:nvSpPr>
        <p:spPr>
          <a:xfrm>
            <a:off x="1012100" y="1546350"/>
            <a:ext cx="7636800" cy="205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9. Приготовление напитка</a:t>
            </a:r>
            <a:endParaRPr b="1" sz="5600">
              <a:solidFill>
                <a:srgbClr val="FFFFFF"/>
              </a:solidFill>
            </a:endParaRPr>
          </a:p>
        </p:txBody>
      </p:sp>
      <p:pic>
        <p:nvPicPr>
          <p:cNvPr id="660" name="Google Shape;660;p75"/>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661" name="Google Shape;661;p75"/>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6"/>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667" name="Google Shape;667;p76"/>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68" name="Google Shape;668;p76"/>
          <p:cNvSpPr txBox="1"/>
          <p:nvPr/>
        </p:nvSpPr>
        <p:spPr>
          <a:xfrm>
            <a:off x="701900" y="900000"/>
            <a:ext cx="7792800" cy="31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rgbClr val="262626"/>
                </a:solidFill>
                <a:highlight>
                  <a:srgbClr val="FFFFFF"/>
                </a:highlight>
              </a:rPr>
              <a:t>Во</a:t>
            </a:r>
            <a:r>
              <a:rPr lang="ru" sz="1600">
                <a:solidFill>
                  <a:srgbClr val="262626"/>
                </a:solidFill>
                <a:highlight>
                  <a:srgbClr val="FFFFFF"/>
                </a:highlight>
              </a:rPr>
              <a:t> </a:t>
            </a:r>
            <a:r>
              <a:rPr b="1" lang="ru" sz="1600">
                <a:solidFill>
                  <a:srgbClr val="262626"/>
                </a:solidFill>
                <a:highlight>
                  <a:srgbClr val="FFFFFF"/>
                </a:highlight>
              </a:rPr>
              <a:t>время</a:t>
            </a:r>
            <a:r>
              <a:rPr lang="ru" sz="1600">
                <a:solidFill>
                  <a:srgbClr val="262626"/>
                </a:solidFill>
                <a:highlight>
                  <a:srgbClr val="FFFFFF"/>
                </a:highlight>
              </a:rPr>
              <a:t> </a:t>
            </a:r>
            <a:r>
              <a:rPr b="1" lang="ru" sz="1600">
                <a:solidFill>
                  <a:srgbClr val="262626"/>
                </a:solidFill>
                <a:highlight>
                  <a:srgbClr val="FFFFFF"/>
                </a:highlight>
              </a:rPr>
              <a:t>приготовления</a:t>
            </a:r>
            <a:r>
              <a:rPr lang="ru" sz="1600">
                <a:solidFill>
                  <a:srgbClr val="262626"/>
                </a:solidFill>
                <a:highlight>
                  <a:srgbClr val="FFFFFF"/>
                </a:highlight>
              </a:rPr>
              <a:t> </a:t>
            </a:r>
            <a:r>
              <a:rPr b="1" lang="ru" sz="1600">
                <a:solidFill>
                  <a:srgbClr val="262626"/>
                </a:solidFill>
                <a:highlight>
                  <a:srgbClr val="FFFFFF"/>
                </a:highlight>
              </a:rPr>
              <a:t>бариста</a:t>
            </a:r>
            <a:r>
              <a:rPr lang="ru" sz="1600">
                <a:solidFill>
                  <a:srgbClr val="262626"/>
                </a:solidFill>
                <a:highlight>
                  <a:srgbClr val="FFFFFF"/>
                </a:highlight>
              </a:rPr>
              <a:t> </a:t>
            </a:r>
            <a:r>
              <a:rPr b="1" lang="ru" sz="1600">
                <a:solidFill>
                  <a:srgbClr val="262626"/>
                </a:solidFill>
                <a:highlight>
                  <a:srgbClr val="FFFFFF"/>
                </a:highlight>
              </a:rPr>
              <a:t>сохраняет</a:t>
            </a:r>
            <a:r>
              <a:rPr lang="ru" sz="1600">
                <a:solidFill>
                  <a:srgbClr val="262626"/>
                </a:solidFill>
                <a:highlight>
                  <a:srgbClr val="FFFFFF"/>
                </a:highlight>
              </a:rPr>
              <a:t> </a:t>
            </a:r>
            <a:r>
              <a:rPr b="1" lang="ru" sz="1600">
                <a:solidFill>
                  <a:srgbClr val="262626"/>
                </a:solidFill>
                <a:highlight>
                  <a:srgbClr val="FFFFFF"/>
                </a:highlight>
              </a:rPr>
              <a:t>визуальный</a:t>
            </a:r>
            <a:r>
              <a:rPr lang="ru" sz="1600">
                <a:solidFill>
                  <a:srgbClr val="262626"/>
                </a:solidFill>
                <a:highlight>
                  <a:srgbClr val="FFFFFF"/>
                </a:highlight>
              </a:rPr>
              <a:t> </a:t>
            </a:r>
            <a:r>
              <a:rPr b="1" lang="ru" sz="1600">
                <a:solidFill>
                  <a:srgbClr val="262626"/>
                </a:solidFill>
                <a:highlight>
                  <a:srgbClr val="FFFFFF"/>
                </a:highlight>
              </a:rPr>
              <a:t>контакт</a:t>
            </a:r>
            <a:r>
              <a:rPr lang="ru" sz="1600">
                <a:solidFill>
                  <a:srgbClr val="262626"/>
                </a:solidFill>
                <a:highlight>
                  <a:srgbClr val="FFFFFF"/>
                </a:highlight>
              </a:rPr>
              <a:t> </a:t>
            </a:r>
            <a:r>
              <a:rPr b="1" lang="ru" sz="1600">
                <a:solidFill>
                  <a:srgbClr val="262626"/>
                </a:solidFill>
                <a:highlight>
                  <a:srgbClr val="FFFFFF"/>
                </a:highlight>
              </a:rPr>
              <a:t>с</a:t>
            </a:r>
            <a:r>
              <a:rPr lang="ru" sz="1600">
                <a:solidFill>
                  <a:srgbClr val="262626"/>
                </a:solidFill>
                <a:highlight>
                  <a:srgbClr val="FFFFFF"/>
                </a:highlight>
              </a:rPr>
              <a:t> </a:t>
            </a:r>
            <a:r>
              <a:rPr b="1" lang="ru" sz="1600">
                <a:solidFill>
                  <a:srgbClr val="262626"/>
                </a:solidFill>
                <a:highlight>
                  <a:srgbClr val="FFFFFF"/>
                </a:highlight>
              </a:rPr>
              <a:t>гостем</a:t>
            </a:r>
            <a:r>
              <a:rPr lang="ru" sz="1600">
                <a:solidFill>
                  <a:srgbClr val="262626"/>
                </a:solidFill>
                <a:highlight>
                  <a:srgbClr val="FFFFFF"/>
                </a:highlight>
              </a:rPr>
              <a:t> </a:t>
            </a:r>
            <a:r>
              <a:rPr b="1" lang="ru" sz="1600">
                <a:solidFill>
                  <a:srgbClr val="262626"/>
                </a:solidFill>
                <a:highlight>
                  <a:srgbClr val="FFFFFF"/>
                </a:highlight>
              </a:rPr>
              <a:t>и</a:t>
            </a:r>
            <a:r>
              <a:rPr lang="ru" sz="1600">
                <a:solidFill>
                  <a:srgbClr val="262626"/>
                </a:solidFill>
                <a:highlight>
                  <a:srgbClr val="FFFFFF"/>
                </a:highlight>
              </a:rPr>
              <a:t> </a:t>
            </a:r>
            <a:r>
              <a:rPr b="1" lang="ru" sz="1600">
                <a:solidFill>
                  <a:srgbClr val="262626"/>
                </a:solidFill>
                <a:highlight>
                  <a:srgbClr val="FFFFFF"/>
                </a:highlight>
              </a:rPr>
              <a:t>продолжает</a:t>
            </a:r>
            <a:r>
              <a:rPr lang="ru" sz="1600">
                <a:solidFill>
                  <a:srgbClr val="262626"/>
                </a:solidFill>
                <a:highlight>
                  <a:srgbClr val="FFFFFF"/>
                </a:highlight>
              </a:rPr>
              <a:t> </a:t>
            </a:r>
            <a:r>
              <a:rPr b="1" lang="ru" sz="1600">
                <a:solidFill>
                  <a:srgbClr val="262626"/>
                </a:solidFill>
                <a:highlight>
                  <a:srgbClr val="FFFFFF"/>
                </a:highlight>
              </a:rPr>
              <a:t>диалог</a:t>
            </a:r>
            <a:r>
              <a:rPr lang="ru" sz="1600">
                <a:solidFill>
                  <a:srgbClr val="262626"/>
                </a:solidFill>
                <a:highlight>
                  <a:srgbClr val="FFFFFF"/>
                </a:highlight>
              </a:rPr>
              <a:t>.</a:t>
            </a:r>
            <a:br>
              <a:rPr lang="ru" sz="1300">
                <a:solidFill>
                  <a:srgbClr val="262626"/>
                </a:solidFill>
                <a:highlight>
                  <a:srgbClr val="FFFFFF"/>
                </a:highlight>
              </a:rPr>
            </a:br>
            <a:br>
              <a:rPr lang="ru" sz="1300">
                <a:solidFill>
                  <a:srgbClr val="262626"/>
                </a:solidFill>
                <a:highlight>
                  <a:srgbClr val="FFFFFF"/>
                </a:highlight>
              </a:rPr>
            </a:br>
            <a:r>
              <a:rPr lang="ru">
                <a:solidFill>
                  <a:srgbClr val="262626"/>
                </a:solidFill>
                <a:highlight>
                  <a:srgbClr val="FFFFFF"/>
                </a:highlight>
              </a:rPr>
              <a:t>Этот диалог можно дополнительно использовать как еще один способ предложить дополнительную продукцию гостю. Процесс приготовления должен быть виден гостю, для того, чтобы он понимал, что мы ничего от него не скрываем. Перед подачей напиток закрывается на глазах гостя крышкой.</a:t>
            </a:r>
            <a:endParaRPr>
              <a:solidFill>
                <a:srgbClr val="262626"/>
              </a:solidFill>
              <a:highlight>
                <a:srgbClr val="FFFFFF"/>
              </a:highlight>
            </a:endParaRPr>
          </a:p>
          <a:p>
            <a:pPr indent="0" lvl="0" marL="0" rtl="0" algn="l">
              <a:lnSpc>
                <a:spcPct val="115000"/>
              </a:lnSpc>
              <a:spcBef>
                <a:spcPts val="0"/>
              </a:spcBef>
              <a:spcAft>
                <a:spcPts val="0"/>
              </a:spcAft>
              <a:buNone/>
            </a:pPr>
            <a:br>
              <a:rPr lang="ru">
                <a:solidFill>
                  <a:schemeClr val="dk1"/>
                </a:solidFill>
                <a:highlight>
                  <a:srgbClr val="FFFFFF"/>
                </a:highlight>
              </a:rPr>
            </a:br>
            <a:r>
              <a:rPr b="1" i="1" lang="ru">
                <a:solidFill>
                  <a:schemeClr val="dk1"/>
                </a:solidFill>
                <a:highlight>
                  <a:srgbClr val="FFFFFF"/>
                </a:highlight>
              </a:rPr>
              <a:t>Например: </a:t>
            </a:r>
            <a:endParaRPr b="1" i="1">
              <a:solidFill>
                <a:schemeClr val="dk1"/>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1. “Уже выбрали себе сэндвич?”</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2. “У нас очень вкусные пончики, попробуете?”</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3. “Возьмите шоколадный тортик на десерт, могу упаковать его с собой.”</a:t>
            </a:r>
            <a:endParaRPr>
              <a:solidFill>
                <a:srgbClr val="262626"/>
              </a:solidFill>
              <a:highlight>
                <a:srgbClr val="FFFFFF"/>
              </a:highlight>
            </a:endParaRPr>
          </a:p>
        </p:txBody>
      </p:sp>
      <p:sp>
        <p:nvSpPr>
          <p:cNvPr id="669" name="Google Shape;669;p76"/>
          <p:cNvSpPr txBox="1"/>
          <p:nvPr/>
        </p:nvSpPr>
        <p:spPr>
          <a:xfrm>
            <a:off x="720000" y="4282950"/>
            <a:ext cx="75504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200">
                <a:solidFill>
                  <a:schemeClr val="dk1"/>
                </a:solidFill>
                <a:highlight>
                  <a:srgbClr val="FFFFFF"/>
                </a:highlight>
              </a:rPr>
              <a:t>Важно:</a:t>
            </a:r>
            <a:r>
              <a:rPr lang="ru" sz="1200">
                <a:solidFill>
                  <a:schemeClr val="dk1"/>
                </a:solidFill>
                <a:highlight>
                  <a:srgbClr val="FFFFFF"/>
                </a:highlight>
              </a:rPr>
              <a:t> Бариста должен готовить эспрессо по весам. Важный пункт приготовления эспрессо — это его выход, так мы называем вес приготовленного эспрессо. Взвешивать надо кофейную таблетку и эспрессо на выходе. Допускается использование секундомера при настроенном помоле.</a:t>
            </a:r>
            <a:endParaRPr sz="1200">
              <a:solidFill>
                <a:srgbClr val="262626"/>
              </a:solidFill>
              <a:highlight>
                <a:srgbClr val="FFFFFF"/>
              </a:highlight>
            </a:endParaRPr>
          </a:p>
        </p:txBody>
      </p:sp>
      <p:sp>
        <p:nvSpPr>
          <p:cNvPr id="670" name="Google Shape;670;p76"/>
          <p:cNvSpPr/>
          <p:nvPr/>
        </p:nvSpPr>
        <p:spPr>
          <a:xfrm>
            <a:off x="509700" y="4282950"/>
            <a:ext cx="210300" cy="7941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6"/>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6"/>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7"/>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678" name="Google Shape;678;p77"/>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79" name="Google Shape;679;p77"/>
          <p:cNvSpPr txBox="1"/>
          <p:nvPr/>
        </p:nvSpPr>
        <p:spPr>
          <a:xfrm>
            <a:off x="720000" y="900000"/>
            <a:ext cx="7740000" cy="3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rgbClr val="262626"/>
                </a:solidFill>
                <a:highlight>
                  <a:schemeClr val="lt1"/>
                </a:highlight>
              </a:rPr>
              <a:t>Допустимые скрипты:</a:t>
            </a:r>
            <a:endParaRPr b="1" sz="1600">
              <a:solidFill>
                <a:srgbClr val="262626"/>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a:solidFill>
                <a:srgbClr val="262626"/>
              </a:solidFill>
              <a:highlight>
                <a:schemeClr val="lt1"/>
              </a:highlight>
            </a:endParaRPr>
          </a:p>
          <a:p>
            <a:pPr indent="0" lvl="0" marL="0" rtl="0" algn="l">
              <a:lnSpc>
                <a:spcPct val="115000"/>
              </a:lnSpc>
              <a:spcBef>
                <a:spcPts val="0"/>
              </a:spcBef>
              <a:spcAft>
                <a:spcPts val="0"/>
              </a:spcAft>
              <a:buNone/>
            </a:pPr>
            <a:r>
              <a:rPr lang="ru">
                <a:solidFill>
                  <a:srgbClr val="262626"/>
                </a:solidFill>
                <a:highlight>
                  <a:srgbClr val="FFFFFF"/>
                </a:highlight>
              </a:rPr>
              <a:t>1. “</a:t>
            </a:r>
            <a:r>
              <a:rPr lang="ru">
                <a:solidFill>
                  <a:srgbClr val="262626"/>
                </a:solidFill>
                <a:highlight>
                  <a:srgbClr val="FFFFFF"/>
                </a:highlight>
              </a:rPr>
              <a:t>Пьете кофе дома? У нас появились замечательные дрип-пакеты / моносорта для приготовления кофе дома.”</a:t>
            </a:r>
            <a:endParaRPr>
              <a:solidFill>
                <a:srgbClr val="262626"/>
              </a:solidFill>
              <a:highlight>
                <a:srgbClr val="FFFFFF"/>
              </a:highlight>
            </a:endParaRPr>
          </a:p>
          <a:p>
            <a:pPr indent="0" lvl="0" marL="0" rtl="0" algn="l">
              <a:lnSpc>
                <a:spcPct val="115000"/>
              </a:lnSpc>
              <a:spcBef>
                <a:spcPts val="0"/>
              </a:spcBef>
              <a:spcAft>
                <a:spcPts val="0"/>
              </a:spcAft>
              <a:buNone/>
            </a:pPr>
            <a:r>
              <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2. “Пока готовлю напиток, можете ознакомиться с нашей сувенирной продукцией. У нас очень классные термокружки.”</a:t>
            </a:r>
            <a:endParaRPr>
              <a:solidFill>
                <a:srgbClr val="262626"/>
              </a:solidFill>
              <a:highlight>
                <a:srgbClr val="FFFFFF"/>
              </a:highlight>
            </a:endParaRPr>
          </a:p>
          <a:p>
            <a:pPr indent="0" lvl="0" marL="0" rtl="0" algn="l">
              <a:lnSpc>
                <a:spcPct val="115000"/>
              </a:lnSpc>
              <a:spcBef>
                <a:spcPts val="0"/>
              </a:spcBef>
              <a:spcAft>
                <a:spcPts val="0"/>
              </a:spcAft>
              <a:buNone/>
            </a:pPr>
            <a:r>
              <a:t/>
            </a:r>
            <a:endParaRPr>
              <a:solidFill>
                <a:srgbClr val="262626"/>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“Как у Вас вчера день прошёл? Понравился моносорт? Попробуйте, у нас появились новые моносорта и дрип-пакеты.”</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4. “Как Ваше настроение? Как Вам погода сегодня?”</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5. “На улице прохладно, может напиток погорячее сделать?”</a:t>
            </a:r>
            <a:endParaRPr>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endParaRPr>
          </a:p>
        </p:txBody>
      </p:sp>
      <p:sp>
        <p:nvSpPr>
          <p:cNvPr id="680" name="Google Shape;680;p77"/>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7"/>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8"/>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687" name="Google Shape;687;p78"/>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88" name="Google Shape;688;p78"/>
          <p:cNvSpPr txBox="1"/>
          <p:nvPr/>
        </p:nvSpPr>
        <p:spPr>
          <a:xfrm>
            <a:off x="720000" y="900000"/>
            <a:ext cx="77400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highlight>
                  <a:srgbClr val="FFFFFF"/>
                </a:highlight>
              </a:rPr>
              <a:t>6. “Вы посещали нас ранее, как Вам наша продукция и напитки?”</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7. “Я смотрю, Вы очень любите сироп имбирный пряник, у нас как раз есть в сувенирной продукции есть сироп 250 мл. Вы можете дополнить им любой напиток, кофе, чай, даже коктейль сделать из него.”</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8. “Вы часто покупаете у нас американо. Попробуйте наши моносорта. Будете варить дома самостоятельно и наслаждаться напитком!”</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9. “Любите американо? У нас в продаже появились дрип-пакеты. Теперь готовить кофе можно как дома, так и на работе и на прогулке, ведь с дрип-пакетами это сделать очень удобно и быстро.”</a:t>
            </a:r>
            <a:endParaRPr>
              <a:solidFill>
                <a:schemeClr val="dk1"/>
              </a:solidFill>
            </a:endParaRPr>
          </a:p>
        </p:txBody>
      </p:sp>
      <p:sp>
        <p:nvSpPr>
          <p:cNvPr id="689" name="Google Shape;689;p78"/>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8"/>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9"/>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96" name="Google Shape;696;p79"/>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9"/>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i="0" sz="2400" u="none" cap="none" strike="noStrike">
              <a:solidFill>
                <a:schemeClr val="lt1"/>
              </a:solidFill>
              <a:latin typeface="Arial"/>
              <a:ea typeface="Arial"/>
              <a:cs typeface="Arial"/>
              <a:sym typeface="Arial"/>
            </a:endParaRPr>
          </a:p>
        </p:txBody>
      </p:sp>
      <p:pic>
        <p:nvPicPr>
          <p:cNvPr id="698" name="Google Shape;698;p79"/>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699" name="Google Shape;699;p79"/>
          <p:cNvSpPr txBox="1"/>
          <p:nvPr/>
        </p:nvSpPr>
        <p:spPr>
          <a:xfrm>
            <a:off x="720000" y="900000"/>
            <a:ext cx="7792800" cy="319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Не рекомендуем разговаривать с гостями на следующие темы:</a:t>
            </a:r>
            <a:endParaRPr b="1" sz="160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1. Работа, личная жизнь, политика, спорт, национальность, доходы и финансы, личные планы, здоровье.</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Недопустимо осуждение любых взглядов и мнений человека.</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О зарплате бариста, коммерческая информация.</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4. Разговоры о политике, религии, спорте и т.д. </a:t>
            </a:r>
            <a:endParaRPr>
              <a:solidFill>
                <a:schemeClr val="dk1"/>
              </a:solidFill>
              <a:highlight>
                <a:srgbClr val="FFFFFF"/>
              </a:highlight>
            </a:endParaRPr>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0" rtl="0" algn="l">
              <a:lnSpc>
                <a:spcPct val="115000"/>
              </a:lnSpc>
              <a:spcBef>
                <a:spcPts val="0"/>
              </a:spcBef>
              <a:spcAft>
                <a:spcPts val="0"/>
              </a:spcAft>
              <a:buNone/>
            </a:pPr>
            <a:r>
              <a:t/>
            </a:r>
            <a:endParaRPr sz="1500">
              <a:solidFill>
                <a:schemeClr val="dk1"/>
              </a:solidFill>
            </a:endParaRPr>
          </a:p>
        </p:txBody>
      </p:sp>
      <p:sp>
        <p:nvSpPr>
          <p:cNvPr id="700" name="Google Shape;700;p79"/>
          <p:cNvSpPr/>
          <p:nvPr/>
        </p:nvSpPr>
        <p:spPr>
          <a:xfrm>
            <a:off x="507850" y="4287025"/>
            <a:ext cx="210300" cy="7860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9"/>
          <p:cNvSpPr txBox="1"/>
          <p:nvPr/>
        </p:nvSpPr>
        <p:spPr>
          <a:xfrm>
            <a:off x="720000" y="4287025"/>
            <a:ext cx="7452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200">
                <a:solidFill>
                  <a:schemeClr val="dk1"/>
                </a:solidFill>
                <a:highlight>
                  <a:schemeClr val="lt1"/>
                </a:highlight>
              </a:rPr>
              <a:t>Важно:</a:t>
            </a:r>
            <a:r>
              <a:rPr lang="ru" sz="1200">
                <a:solidFill>
                  <a:schemeClr val="dk1"/>
                </a:solidFill>
                <a:highlight>
                  <a:schemeClr val="lt1"/>
                </a:highlight>
              </a:rPr>
              <a:t> Если ваше мнение отличается или противоречит любой тема, избегайте таких разговоров.Также не рекомендуем молчать во время приготовления. Упущенный контакт снижает лояльность гостя.</a:t>
            </a:r>
            <a:endParaRPr b="1" sz="12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0"/>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0"/>
          <p:cNvSpPr txBox="1"/>
          <p:nvPr>
            <p:ph type="title"/>
          </p:nvPr>
        </p:nvSpPr>
        <p:spPr>
          <a:xfrm>
            <a:off x="1108325" y="695550"/>
            <a:ext cx="72546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10. Презентация готового заказа и обратная связь  </a:t>
            </a:r>
            <a:endParaRPr b="1" sz="5600">
              <a:solidFill>
                <a:srgbClr val="FFFFFF"/>
              </a:solidFill>
            </a:endParaRPr>
          </a:p>
        </p:txBody>
      </p:sp>
      <p:pic>
        <p:nvPicPr>
          <p:cNvPr id="708" name="Google Shape;708;p80"/>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709" name="Google Shape;709;p80"/>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1"/>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715" name="Google Shape;715;p81"/>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716" name="Google Shape;716;p81"/>
          <p:cNvSpPr txBox="1"/>
          <p:nvPr/>
        </p:nvSpPr>
        <p:spPr>
          <a:xfrm>
            <a:off x="720000" y="900000"/>
            <a:ext cx="7740000" cy="418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rgbClr val="262626"/>
                </a:solidFill>
                <a:highlight>
                  <a:srgbClr val="FFFFFF"/>
                </a:highlight>
              </a:rPr>
              <a:t>Как только бариста приготовил напиток, ему необходимо отдать его гостю. </a:t>
            </a:r>
            <a:br>
              <a:rPr b="1" lang="ru" sz="1600">
                <a:solidFill>
                  <a:srgbClr val="262626"/>
                </a:solidFill>
                <a:highlight>
                  <a:srgbClr val="FFFFFF"/>
                </a:highlight>
              </a:rPr>
            </a:br>
            <a:endParaRPr b="1">
              <a:solidFill>
                <a:srgbClr val="262626"/>
              </a:solidFill>
              <a:highlight>
                <a:srgbClr val="FFFFFF"/>
              </a:highlight>
            </a:endParaRPr>
          </a:p>
          <a:p>
            <a:pPr indent="0" lvl="0" marL="0" rtl="0" algn="l">
              <a:lnSpc>
                <a:spcPct val="115000"/>
              </a:lnSpc>
              <a:spcBef>
                <a:spcPts val="0"/>
              </a:spcBef>
              <a:spcAft>
                <a:spcPts val="0"/>
              </a:spcAft>
              <a:buNone/>
            </a:pPr>
            <a:r>
              <a:rPr lang="ru">
                <a:solidFill>
                  <a:srgbClr val="262626"/>
                </a:solidFill>
                <a:highlight>
                  <a:srgbClr val="FFFFFF"/>
                </a:highlight>
              </a:rPr>
              <a:t>Презентация напитка проходит следующим образом: бариста устанавливает визуальный контакт с гостем и выставляет напиток на зону выдачи. В это же время бариста проговаривает полное название напитка с упоминанием объема, всех добавок, если они были, и именно теми словами, которые использовал гость. Тем самым вы проявляете заботу о госте, показываете, что помните все, о чем он просил. Также это повод избежать путаницы напитков между гостями, если они заказывали подобный напиток.</a:t>
            </a:r>
            <a:endParaRPr>
              <a:solidFill>
                <a:srgbClr val="262626"/>
              </a:solidFill>
              <a:highlight>
                <a:srgbClr val="FFFFFF"/>
              </a:highlight>
            </a:endParaRPr>
          </a:p>
          <a:p>
            <a:pPr indent="0" lvl="0" marL="0" rtl="0" algn="l">
              <a:lnSpc>
                <a:spcPct val="115000"/>
              </a:lnSpc>
              <a:spcBef>
                <a:spcPts val="0"/>
              </a:spcBef>
              <a:spcAft>
                <a:spcPts val="0"/>
              </a:spcAft>
              <a:buNone/>
            </a:pPr>
            <a:r>
              <a:t/>
            </a:r>
            <a:endParaRPr>
              <a:solidFill>
                <a:srgbClr val="262626"/>
              </a:solidFill>
              <a:highlight>
                <a:srgbClr val="FFFFFF"/>
              </a:highlight>
            </a:endParaRPr>
          </a:p>
          <a:p>
            <a:pPr indent="0" lvl="0" marL="0" rtl="0" algn="l">
              <a:lnSpc>
                <a:spcPct val="115000"/>
              </a:lnSpc>
              <a:spcBef>
                <a:spcPts val="0"/>
              </a:spcBef>
              <a:spcAft>
                <a:spcPts val="0"/>
              </a:spcAft>
              <a:buNone/>
            </a:pPr>
            <a:r>
              <a:rPr b="1" i="1" lang="ru">
                <a:solidFill>
                  <a:srgbClr val="262626"/>
                </a:solidFill>
                <a:highlight>
                  <a:srgbClr val="FFFFFF"/>
                </a:highlight>
              </a:rPr>
              <a:t>Например</a:t>
            </a:r>
            <a:r>
              <a:rPr b="1" i="1" lang="ru">
                <a:solidFill>
                  <a:srgbClr val="262626"/>
                </a:solidFill>
                <a:highlight>
                  <a:srgbClr val="FFFFFF"/>
                </a:highlight>
              </a:rPr>
              <a:t>: </a:t>
            </a:r>
            <a:br>
              <a:rPr lang="ru">
                <a:solidFill>
                  <a:srgbClr val="262626"/>
                </a:solidFill>
                <a:highlight>
                  <a:srgbClr val="FFFFFF"/>
                </a:highlight>
              </a:rPr>
            </a:br>
            <a:r>
              <a:rPr lang="ru">
                <a:solidFill>
                  <a:srgbClr val="262626"/>
                </a:solidFill>
                <a:highlight>
                  <a:srgbClr val="FFFFFF"/>
                </a:highlight>
              </a:rPr>
              <a:t>1. “</a:t>
            </a:r>
            <a:r>
              <a:rPr lang="ru">
                <a:solidFill>
                  <a:schemeClr val="dk1"/>
                </a:solidFill>
                <a:highlight>
                  <a:srgbClr val="FFFFFF"/>
                </a:highlight>
              </a:rPr>
              <a:t>Пожалуйста, Ваш средний капучино с двумя ложечками сахара и щепоткой корицы, приготовленный чуть-чуть погорячее, специально для Вас!”</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“Все готово, Ваш большой латте с ванильным сиропом, на обезжиренном молоке, как Вы и просили!”</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“Держите, Ваш маленький какао, на кокосовом молоке с маршмеллоу.”</a:t>
            </a:r>
            <a:endParaRPr>
              <a:solidFill>
                <a:srgbClr val="262626"/>
              </a:solidFill>
              <a:highlight>
                <a:srgbClr val="FFFFFF"/>
              </a:highlight>
            </a:endParaRPr>
          </a:p>
        </p:txBody>
      </p:sp>
      <p:sp>
        <p:nvSpPr>
          <p:cNvPr id="717" name="Google Shape;717;p81"/>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1"/>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 name="Google Shape;116;p19"/>
          <p:cNvSpPr txBox="1"/>
          <p:nvPr/>
        </p:nvSpPr>
        <p:spPr>
          <a:xfrm>
            <a:off x="174450" y="88050"/>
            <a:ext cx="23049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СТРУКТУРА</a:t>
            </a:r>
            <a:endParaRPr b="1" i="0" sz="2400" u="none" cap="none" strike="noStrike">
              <a:solidFill>
                <a:schemeClr val="lt1"/>
              </a:solidFill>
              <a:latin typeface="Arial"/>
              <a:ea typeface="Arial"/>
              <a:cs typeface="Arial"/>
              <a:sym typeface="Arial"/>
            </a:endParaRPr>
          </a:p>
        </p:txBody>
      </p:sp>
      <p:pic>
        <p:nvPicPr>
          <p:cNvPr id="117" name="Google Shape;117;p19"/>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118" name="Google Shape;118;p19"/>
          <p:cNvSpPr txBox="1"/>
          <p:nvPr/>
        </p:nvSpPr>
        <p:spPr>
          <a:xfrm>
            <a:off x="720000" y="899988"/>
            <a:ext cx="7792800" cy="371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rPr>
              <a:t>Стандарт сервиса состоит из последовательных блоков:</a:t>
            </a:r>
            <a:endParaRPr b="1" sz="16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ru">
                <a:solidFill>
                  <a:schemeClr val="dk1"/>
                </a:solidFill>
              </a:rPr>
              <a:t>Ожидание</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Приветствие</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Сбор информации о напитке</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Предложение дополнительных ингредиентов</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Предложение еды</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Информирование о программе лояльности</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Расчет</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Озвучивание времени приготовления напитка</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Приготовление напитка</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Презентация готового заказа и обратная связь</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ru">
                <a:solidFill>
                  <a:schemeClr val="dk1"/>
                </a:solidFill>
              </a:rPr>
              <a:t>Прощание и приглашение прийти вновь</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119" name="Google Shape;119;p19"/>
          <p:cNvSpPr txBox="1"/>
          <p:nvPr/>
        </p:nvSpPr>
        <p:spPr>
          <a:xfrm>
            <a:off x="720000" y="4389188"/>
            <a:ext cx="7873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ru" sz="1200"/>
              <a:t>Важно: </a:t>
            </a:r>
            <a:r>
              <a:rPr lang="ru" sz="1200"/>
              <a:t>Каждый из этапов важен, так как на каждом этапе бариста работает с той или иной точкой впечатления.</a:t>
            </a:r>
            <a:endParaRPr sz="1200">
              <a:solidFill>
                <a:srgbClr val="000000"/>
              </a:solidFill>
            </a:endParaRPr>
          </a:p>
        </p:txBody>
      </p:sp>
      <p:sp>
        <p:nvSpPr>
          <p:cNvPr id="120" name="Google Shape;120;p19"/>
          <p:cNvSpPr/>
          <p:nvPr/>
        </p:nvSpPr>
        <p:spPr>
          <a:xfrm>
            <a:off x="509700" y="4389200"/>
            <a:ext cx="210300" cy="581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СТРУКТУРА</a:t>
            </a:r>
            <a:endParaRPr b="1" sz="2400">
              <a:solidFill>
                <a:schemeClr val="l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2"/>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724" name="Google Shape;724;p82"/>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725" name="Google Shape;725;p82"/>
          <p:cNvSpPr txBox="1"/>
          <p:nvPr/>
        </p:nvSpPr>
        <p:spPr>
          <a:xfrm>
            <a:off x="720000" y="900000"/>
            <a:ext cx="38520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Далее, можно уточнить, не нужны ли гостю трубочка, салфетки, капхолдер и другие принадлежности. </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rgbClr val="262626"/>
                </a:solidFill>
                <a:highlight>
                  <a:srgbClr val="FFFFFF"/>
                </a:highlight>
              </a:rPr>
              <a:t>После презентации нужно предложить гостю попробовать напиток и дать обратную связь, все ли понравилось гостю и удовлетворяет ли его вкус. Если гостю не понравился напиток, следует уточнить что не понравилось в напитке, предложить его переделать, в случае, если комментарии были конструктивны и обоснованы. Для сохранения лояльности гостя, можно предложить попробовать другой напиток в следующий раз.</a:t>
            </a:r>
            <a:endParaRPr>
              <a:solidFill>
                <a:srgbClr val="262626"/>
              </a:solidFill>
              <a:highlight>
                <a:srgbClr val="FFFFFF"/>
              </a:highlight>
            </a:endParaRPr>
          </a:p>
        </p:txBody>
      </p:sp>
      <p:pic>
        <p:nvPicPr>
          <p:cNvPr id="726" name="Google Shape;726;p82"/>
          <p:cNvPicPr preferRelativeResize="0"/>
          <p:nvPr/>
        </p:nvPicPr>
        <p:blipFill rotWithShape="1">
          <a:blip r:embed="rId4">
            <a:alphaModFix/>
          </a:blip>
          <a:srcRect b="0" l="0" r="22821" t="0"/>
          <a:stretch/>
        </p:blipFill>
        <p:spPr>
          <a:xfrm>
            <a:off x="4570850" y="899000"/>
            <a:ext cx="3889075" cy="3358487"/>
          </a:xfrm>
          <a:prstGeom prst="rect">
            <a:avLst/>
          </a:prstGeom>
          <a:noFill/>
          <a:ln>
            <a:noFill/>
          </a:ln>
        </p:spPr>
      </p:pic>
      <p:sp>
        <p:nvSpPr>
          <p:cNvPr id="727" name="Google Shape;727;p82"/>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2"/>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3"/>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734" name="Google Shape;734;p83"/>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735" name="Google Shape;735;p83"/>
          <p:cNvSpPr txBox="1"/>
          <p:nvPr/>
        </p:nvSpPr>
        <p:spPr>
          <a:xfrm>
            <a:off x="720000" y="900000"/>
            <a:ext cx="7461300" cy="4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Допустимые скрипты:</a:t>
            </a:r>
            <a:endParaRPr b="1" sz="160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1. “</a:t>
            </a:r>
            <a:r>
              <a:rPr lang="ru">
                <a:solidFill>
                  <a:schemeClr val="dk1"/>
                </a:solidFill>
                <a:highlight>
                  <a:srgbClr val="FFFFFF"/>
                </a:highlight>
              </a:rPr>
              <a:t>Ваш ореховый раф на фундучном молоке погорячее. Будьте аккуратнее. Он сильно горячий.”</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“Ваш средний капучино, два сахара, с корицей, погорячее.”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“Пожалуйста, ваш капучино объема М с сахаром погорячее, трубочки, салфеточки?”</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4. “Ваш капучино объема М на миндальном молоке с клубничным сиропом готов. Попробуйте пожалуйста напиток. Я хочу убедится, что вам понравилось!”</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5. “Ваш американо объема L, с двойной порцией мятного сиропа, как и просили - он очень горячий.”</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6. “Пожалуйста, большой Раф Малина-Кокос с зефирками, ложечка потребуется?”</a:t>
            </a:r>
            <a:endParaRPr>
              <a:solidFill>
                <a:schemeClr val="dk1"/>
              </a:solidFill>
              <a:highlight>
                <a:srgbClr val="FFFFFF"/>
              </a:highlight>
            </a:endParaRPr>
          </a:p>
        </p:txBody>
      </p:sp>
      <p:sp>
        <p:nvSpPr>
          <p:cNvPr id="736" name="Google Shape;736;p83"/>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3"/>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СКРИПТЫ</a:t>
            </a:r>
            <a:endParaRPr b="1" sz="2400">
              <a:solidFill>
                <a:schemeClr val="l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4"/>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3" name="Google Shape;743;p84"/>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4"/>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СТОП-ФРАЗЫ</a:t>
            </a:r>
            <a:endParaRPr b="1" i="0" sz="2400" u="none" cap="none" strike="noStrike">
              <a:solidFill>
                <a:schemeClr val="lt1"/>
              </a:solidFill>
              <a:latin typeface="Arial"/>
              <a:ea typeface="Arial"/>
              <a:cs typeface="Arial"/>
              <a:sym typeface="Arial"/>
            </a:endParaRPr>
          </a:p>
        </p:txBody>
      </p:sp>
      <p:pic>
        <p:nvPicPr>
          <p:cNvPr id="745" name="Google Shape;745;p84"/>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746" name="Google Shape;746;p84"/>
          <p:cNvSpPr txBox="1"/>
          <p:nvPr/>
        </p:nvSpPr>
        <p:spPr>
          <a:xfrm>
            <a:off x="720000" y="907100"/>
            <a:ext cx="7740000" cy="319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dk1"/>
                </a:solidFill>
                <a:highlight>
                  <a:srgbClr val="FFFFFF"/>
                </a:highlight>
              </a:rPr>
              <a:t>Недопустимые фразы:</a:t>
            </a:r>
            <a:endParaRPr b="1" sz="180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1. “</a:t>
            </a:r>
            <a:r>
              <a:rPr lang="ru">
                <a:solidFill>
                  <a:schemeClr val="dk1"/>
                </a:solidFill>
                <a:highlight>
                  <a:srgbClr val="FFFFFF"/>
                </a:highlight>
              </a:rPr>
              <a:t>Вот ваш капучино со сладкой основой.”</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2. “Вот, пожалуйста.”</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3. “Вот держите, готово.”</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4. “Ваш напиток, пожалуйста.”</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ru">
                <a:solidFill>
                  <a:schemeClr val="dk1"/>
                </a:solidFill>
                <a:highlight>
                  <a:srgbClr val="FFFFFF"/>
                </a:highlight>
              </a:rPr>
              <a:t>5. “Возьмите свой напиток.”</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p:txBody>
      </p:sp>
      <p:sp>
        <p:nvSpPr>
          <p:cNvPr id="747" name="Google Shape;747;p84"/>
          <p:cNvSpPr txBox="1"/>
          <p:nvPr/>
        </p:nvSpPr>
        <p:spPr>
          <a:xfrm>
            <a:off x="720000" y="4282950"/>
            <a:ext cx="75504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200">
                <a:solidFill>
                  <a:schemeClr val="dk1"/>
                </a:solidFill>
                <a:highlight>
                  <a:srgbClr val="FFFFFF"/>
                </a:highlight>
              </a:rPr>
              <a:t>Важно:</a:t>
            </a:r>
            <a:r>
              <a:rPr lang="ru" sz="1200">
                <a:solidFill>
                  <a:schemeClr val="dk1"/>
                </a:solidFill>
                <a:highlight>
                  <a:srgbClr val="FFFFFF"/>
                </a:highlight>
              </a:rPr>
              <a:t> Необходимо вкусно презентовать продукт, чтобы окончательно сформировать ценность для гостя. Если на этапе презентации продукта рассказать о напитке посредственно, то и отношение гостя в финале будет неполным, смазанным.</a:t>
            </a:r>
            <a:endParaRPr sz="1200">
              <a:solidFill>
                <a:srgbClr val="262626"/>
              </a:solidFill>
              <a:highlight>
                <a:srgbClr val="FFFFFF"/>
              </a:highlight>
            </a:endParaRPr>
          </a:p>
        </p:txBody>
      </p:sp>
      <p:sp>
        <p:nvSpPr>
          <p:cNvPr id="748" name="Google Shape;748;p84"/>
          <p:cNvSpPr/>
          <p:nvPr/>
        </p:nvSpPr>
        <p:spPr>
          <a:xfrm>
            <a:off x="509700" y="4282950"/>
            <a:ext cx="210300" cy="7941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5"/>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5"/>
          <p:cNvSpPr txBox="1"/>
          <p:nvPr>
            <p:ph type="title"/>
          </p:nvPr>
        </p:nvSpPr>
        <p:spPr>
          <a:xfrm>
            <a:off x="1130525" y="695550"/>
            <a:ext cx="72546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11. Прощание и приглашение прийти вновь</a:t>
            </a:r>
            <a:r>
              <a:rPr b="1" lang="ru" sz="5600">
                <a:solidFill>
                  <a:srgbClr val="FFFFFF"/>
                </a:solidFill>
              </a:rPr>
              <a:t>  </a:t>
            </a:r>
            <a:endParaRPr b="1" sz="5600">
              <a:solidFill>
                <a:srgbClr val="FFFFFF"/>
              </a:solidFill>
            </a:endParaRPr>
          </a:p>
        </p:txBody>
      </p:sp>
      <p:pic>
        <p:nvPicPr>
          <p:cNvPr id="755" name="Google Shape;755;p85"/>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756" name="Google Shape;756;p85"/>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6"/>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762" name="Google Shape;762;p86"/>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763" name="Google Shape;763;p86"/>
          <p:cNvSpPr txBox="1"/>
          <p:nvPr/>
        </p:nvSpPr>
        <p:spPr>
          <a:xfrm>
            <a:off x="720000" y="900000"/>
            <a:ext cx="7792800" cy="383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Этот этап, как и приветствие, сильно влияет на общее впечатление от визита. </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br>
              <a:rPr lang="ru" sz="1600">
                <a:solidFill>
                  <a:srgbClr val="00574B"/>
                </a:solidFill>
                <a:highlight>
                  <a:srgbClr val="FFFFFF"/>
                </a:highlight>
              </a:rPr>
            </a:br>
            <a:r>
              <a:rPr lang="ru" sz="1200">
                <a:solidFill>
                  <a:srgbClr val="262626"/>
                </a:solidFill>
                <a:highlight>
                  <a:srgbClr val="FFFFFF"/>
                </a:highlight>
              </a:rPr>
              <a:t>Цель бариста — закрепить положительное впечатление. Бариста должен искренне и позитивно попрощаться, пожелать хорошего дня и пригласить гостя прийти в кофе-бар снова. Также при прощании можно закинуть удочку для гостя, на следующее его посещение (инфоповод).</a:t>
            </a:r>
            <a:endParaRPr sz="1200">
              <a:solidFill>
                <a:srgbClr val="262626"/>
              </a:solidFill>
              <a:highlight>
                <a:srgbClr val="FFFFFF"/>
              </a:highlight>
            </a:endParaRPr>
          </a:p>
          <a:p>
            <a:pPr indent="0" lvl="0" marL="0" rtl="0" algn="l">
              <a:lnSpc>
                <a:spcPct val="115000"/>
              </a:lnSpc>
              <a:spcBef>
                <a:spcPts val="0"/>
              </a:spcBef>
              <a:spcAft>
                <a:spcPts val="0"/>
              </a:spcAft>
              <a:buNone/>
            </a:pPr>
            <a:r>
              <a:t/>
            </a:r>
            <a:endParaRPr sz="1200">
              <a:solidFill>
                <a:srgbClr val="26262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sz="1200">
                <a:solidFill>
                  <a:srgbClr val="262626"/>
                </a:solidFill>
                <a:highlight>
                  <a:srgbClr val="FFFFFF"/>
                </a:highlight>
              </a:rPr>
              <a:t>Например:</a:t>
            </a:r>
            <a:endParaRPr b="1" i="1" sz="1200">
              <a:solidFill>
                <a:srgbClr val="262626"/>
              </a:solidFill>
              <a:highlight>
                <a:srgbClr val="FFFFFF"/>
              </a:highlight>
            </a:endParaRPr>
          </a:p>
          <a:p>
            <a:pPr indent="0" lvl="0" marL="0" rtl="0" algn="l">
              <a:lnSpc>
                <a:spcPct val="115000"/>
              </a:lnSpc>
              <a:spcBef>
                <a:spcPts val="0"/>
              </a:spcBef>
              <a:spcAft>
                <a:spcPts val="0"/>
              </a:spcAft>
              <a:buNone/>
            </a:pPr>
            <a:r>
              <a:rPr lang="ru" sz="1200">
                <a:solidFill>
                  <a:srgbClr val="262626"/>
                </a:solidFill>
                <a:highlight>
                  <a:srgbClr val="FFFFFF"/>
                </a:highlight>
              </a:rPr>
              <a:t>1. “</a:t>
            </a:r>
            <a:r>
              <a:rPr lang="ru" sz="1200">
                <a:solidFill>
                  <a:srgbClr val="262626"/>
                </a:solidFill>
                <a:highlight>
                  <a:srgbClr val="FFFFFF"/>
                </a:highlight>
              </a:rPr>
              <a:t>Хорошего вечера! Кстати, будем ждать Вас завтра, так как у нас появится новое фирменное/сезонное меню/лимитированный напиток.”</a:t>
            </a:r>
            <a:endParaRPr sz="1200">
              <a:solidFill>
                <a:srgbClr val="262626"/>
              </a:solidFill>
              <a:highlight>
                <a:srgbClr val="FFFFFF"/>
              </a:highlight>
            </a:endParaRPr>
          </a:p>
          <a:p>
            <a:pPr indent="0" lvl="0" marL="0" rtl="0" algn="l">
              <a:lnSpc>
                <a:spcPct val="115000"/>
              </a:lnSpc>
              <a:spcBef>
                <a:spcPts val="0"/>
              </a:spcBef>
              <a:spcAft>
                <a:spcPts val="0"/>
              </a:spcAft>
              <a:buNone/>
            </a:pPr>
            <a:r>
              <a:rPr lang="ru" sz="1200">
                <a:solidFill>
                  <a:srgbClr val="262626"/>
                </a:solidFill>
                <a:highlight>
                  <a:srgbClr val="FFFFFF"/>
                </a:highlight>
              </a:rPr>
              <a:t>2. “До свидания! Приходите завтра, попробуйте Ваш (напиток) с другим сиропом / основой.”</a:t>
            </a:r>
            <a:endParaRPr sz="1200">
              <a:solidFill>
                <a:srgbClr val="262626"/>
              </a:solidFill>
              <a:highlight>
                <a:srgbClr val="FFFFFF"/>
              </a:highlight>
            </a:endParaRPr>
          </a:p>
          <a:p>
            <a:pPr indent="0" lvl="0" marL="0" rtl="0" algn="l">
              <a:lnSpc>
                <a:spcPct val="115000"/>
              </a:lnSpc>
              <a:spcBef>
                <a:spcPts val="0"/>
              </a:spcBef>
              <a:spcAft>
                <a:spcPts val="0"/>
              </a:spcAft>
              <a:buNone/>
            </a:pPr>
            <a:r>
              <a:rPr lang="ru" sz="1200">
                <a:solidFill>
                  <a:srgbClr val="262626"/>
                </a:solidFill>
                <a:highlight>
                  <a:srgbClr val="FFFFFF"/>
                </a:highlight>
              </a:rPr>
              <a:t>3. “Пока!” (неформальное общение только если постоянный гость) “Приходи завтра за бесплатным напитком, у тебя накопились бонусы.”</a:t>
            </a:r>
            <a:endParaRPr sz="1200">
              <a:solidFill>
                <a:srgbClr val="262626"/>
              </a:solidFill>
              <a:highlight>
                <a:srgbClr val="FFFFFF"/>
              </a:highlight>
            </a:endParaRPr>
          </a:p>
          <a:p>
            <a:pPr indent="0" lvl="0" marL="0" rtl="0" algn="l">
              <a:lnSpc>
                <a:spcPct val="115000"/>
              </a:lnSpc>
              <a:spcBef>
                <a:spcPts val="0"/>
              </a:spcBef>
              <a:spcAft>
                <a:spcPts val="0"/>
              </a:spcAft>
              <a:buNone/>
            </a:pPr>
            <a:r>
              <a:rPr lang="ru" sz="1200">
                <a:solidFill>
                  <a:srgbClr val="262626"/>
                </a:solidFill>
                <a:highlight>
                  <a:srgbClr val="FFFFFF"/>
                </a:highlight>
              </a:rPr>
              <a:t>4. “Хорошего дня! Заходите к нам вечером на акцию “Счастливые часы”!”.</a:t>
            </a:r>
            <a:endParaRPr sz="1200">
              <a:solidFill>
                <a:srgbClr val="262626"/>
              </a:solidFill>
              <a:highlight>
                <a:srgbClr val="FFFFFF"/>
              </a:highlight>
            </a:endParaRPr>
          </a:p>
          <a:p>
            <a:pPr indent="0" lvl="0" marL="0" rtl="0" algn="l">
              <a:lnSpc>
                <a:spcPct val="115000"/>
              </a:lnSpc>
              <a:spcBef>
                <a:spcPts val="0"/>
              </a:spcBef>
              <a:spcAft>
                <a:spcPts val="0"/>
              </a:spcAft>
              <a:buNone/>
            </a:pPr>
            <a:r>
              <a:t/>
            </a:r>
            <a:endParaRPr>
              <a:solidFill>
                <a:srgbClr val="262626"/>
              </a:solidFill>
              <a:highlight>
                <a:srgbClr val="FFFFFF"/>
              </a:highlight>
            </a:endParaRPr>
          </a:p>
          <a:p>
            <a:pPr indent="0" lvl="0" marL="0" rtl="0" algn="l">
              <a:lnSpc>
                <a:spcPct val="115000"/>
              </a:lnSpc>
              <a:spcBef>
                <a:spcPts val="0"/>
              </a:spcBef>
              <a:spcAft>
                <a:spcPts val="0"/>
              </a:spcAft>
              <a:buNone/>
            </a:pPr>
            <a:r>
              <a:t/>
            </a:r>
            <a:endParaRPr>
              <a:solidFill>
                <a:srgbClr val="262626"/>
              </a:solidFill>
              <a:highlight>
                <a:srgbClr val="FFFFFF"/>
              </a:highlight>
            </a:endParaRPr>
          </a:p>
        </p:txBody>
      </p:sp>
      <p:sp>
        <p:nvSpPr>
          <p:cNvPr id="764" name="Google Shape;764;p86"/>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6"/>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
        <p:nvSpPr>
          <p:cNvPr id="766" name="Google Shape;766;p86"/>
          <p:cNvSpPr txBox="1"/>
          <p:nvPr/>
        </p:nvSpPr>
        <p:spPr>
          <a:xfrm>
            <a:off x="720000" y="4282950"/>
            <a:ext cx="7550400" cy="76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200">
                <a:solidFill>
                  <a:schemeClr val="dk1"/>
                </a:solidFill>
                <a:highlight>
                  <a:srgbClr val="FFFFFF"/>
                </a:highlight>
              </a:rPr>
              <a:t>Важно:</a:t>
            </a:r>
            <a:r>
              <a:rPr lang="ru" sz="1200">
                <a:solidFill>
                  <a:schemeClr val="dk1"/>
                </a:solidFill>
                <a:highlight>
                  <a:srgbClr val="FFFFFF"/>
                </a:highlight>
              </a:rPr>
              <a:t> </a:t>
            </a:r>
            <a:r>
              <a:rPr lang="ru" sz="1100">
                <a:solidFill>
                  <a:schemeClr val="dk1"/>
                </a:solidFill>
                <a:highlight>
                  <a:srgbClr val="FFFFFF"/>
                </a:highlight>
              </a:rPr>
              <a:t>Необходимо обязательно попрощаться с гостем и пригласить его вновь. Элемент того, что до самого конца обслуживания о нем не забыли, с ним попрощались и будут его ждать снова. Не засчитываются случаи, когда бариста просто сказал: “До свидания!”, “Пока!” и т.д.</a:t>
            </a:r>
            <a:endParaRPr sz="1300">
              <a:solidFill>
                <a:srgbClr val="262626"/>
              </a:solidFill>
              <a:highlight>
                <a:srgbClr val="FFFFFF"/>
              </a:highlight>
            </a:endParaRPr>
          </a:p>
        </p:txBody>
      </p:sp>
      <p:sp>
        <p:nvSpPr>
          <p:cNvPr id="767" name="Google Shape;767;p86"/>
          <p:cNvSpPr/>
          <p:nvPr/>
        </p:nvSpPr>
        <p:spPr>
          <a:xfrm>
            <a:off x="509700" y="4282950"/>
            <a:ext cx="210300" cy="7941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7"/>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7"/>
          <p:cNvSpPr txBox="1"/>
          <p:nvPr>
            <p:ph type="title"/>
          </p:nvPr>
        </p:nvSpPr>
        <p:spPr>
          <a:xfrm>
            <a:off x="1130525" y="695550"/>
            <a:ext cx="72546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600">
                <a:solidFill>
                  <a:srgbClr val="FFFFFF"/>
                </a:solidFill>
              </a:rPr>
              <a:t>Заключение</a:t>
            </a:r>
            <a:r>
              <a:rPr b="1" lang="ru" sz="5600">
                <a:solidFill>
                  <a:srgbClr val="FFFFFF"/>
                </a:solidFill>
              </a:rPr>
              <a:t>  </a:t>
            </a:r>
            <a:endParaRPr b="1" sz="5600">
              <a:solidFill>
                <a:srgbClr val="FFFFFF"/>
              </a:solidFill>
            </a:endParaRPr>
          </a:p>
        </p:txBody>
      </p:sp>
      <p:pic>
        <p:nvPicPr>
          <p:cNvPr id="774" name="Google Shape;774;p87"/>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775" name="Google Shape;775;p87"/>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8"/>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781" name="Google Shape;781;p88"/>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782" name="Google Shape;782;p88"/>
          <p:cNvSpPr txBox="1"/>
          <p:nvPr/>
        </p:nvSpPr>
        <p:spPr>
          <a:xfrm>
            <a:off x="720000" y="900000"/>
            <a:ext cx="7740000" cy="41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Гостей сложно удивить.</a:t>
            </a:r>
            <a:r>
              <a:rPr lang="ru" sz="1600">
                <a:solidFill>
                  <a:schemeClr val="dk1"/>
                </a:solidFill>
                <a:highlight>
                  <a:srgbClr val="FFFFFF"/>
                </a:highlight>
              </a:rPr>
              <a:t> </a:t>
            </a:r>
            <a:endParaRPr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br>
              <a:rPr lang="ru">
                <a:solidFill>
                  <a:schemeClr val="dk1"/>
                </a:solidFill>
                <a:highlight>
                  <a:srgbClr val="FFFFFF"/>
                </a:highlight>
              </a:rPr>
            </a:br>
            <a:r>
              <a:rPr lang="ru" sz="1200">
                <a:solidFill>
                  <a:schemeClr val="dk1"/>
                </a:solidFill>
                <a:highlight>
                  <a:srgbClr val="FFFFFF"/>
                </a:highlight>
              </a:rPr>
              <a:t>Чего хотят гости? </a:t>
            </a:r>
            <a:br>
              <a:rPr lang="ru" sz="1200">
                <a:solidFill>
                  <a:schemeClr val="dk1"/>
                </a:solidFill>
                <a:highlight>
                  <a:srgbClr val="FFFFFF"/>
                </a:highlight>
              </a:rPr>
            </a:br>
            <a:r>
              <a:rPr lang="ru" sz="1200">
                <a:solidFill>
                  <a:schemeClr val="dk1"/>
                </a:solidFill>
                <a:highlight>
                  <a:srgbClr val="FFFFFF"/>
                </a:highlight>
              </a:rPr>
              <a:t>У гостей в голове всегда есть четкий образ того, что они ожидают и хотят получить. Ожидания - это требования которые бессознательно или сознательно предъявляют наши гости. Будь то кофе-бар, бариста или продукт.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Что влияет на ожидание гостя?</a:t>
            </a:r>
            <a:r>
              <a:rPr lang="ru" sz="1600">
                <a:solidFill>
                  <a:schemeClr val="dk1"/>
                </a:solidFill>
                <a:highlight>
                  <a:srgbClr val="FFFFFF"/>
                </a:highlight>
              </a:rPr>
              <a:t> </a:t>
            </a:r>
            <a:endParaRPr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br>
              <a:rPr lang="ru">
                <a:solidFill>
                  <a:schemeClr val="dk1"/>
                </a:solidFill>
                <a:highlight>
                  <a:srgbClr val="FFFFFF"/>
                </a:highlight>
              </a:rPr>
            </a:br>
            <a:r>
              <a:rPr lang="ru" sz="1200">
                <a:solidFill>
                  <a:schemeClr val="dk1"/>
                </a:solidFill>
                <a:highlight>
                  <a:srgbClr val="FFFFFF"/>
                </a:highlight>
              </a:rPr>
              <a:t>Индивидуальные потребности, предыдущий опыт (негативный / положительный), увиденная реклама (социальные сети / карты / отзывы других людей). Все гости хотят внимания и отношений. Что же гости ждут от нас (бариста):</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1. </a:t>
            </a:r>
            <a:r>
              <a:rPr lang="ru" sz="1200">
                <a:solidFill>
                  <a:schemeClr val="dk1"/>
                </a:solidFill>
                <a:highlight>
                  <a:srgbClr val="FFFFFF"/>
                </a:highlight>
              </a:rPr>
              <a:t>Вежливости</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2. Дружелюбности</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3. Компетентности</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4. Профессионализма</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5. Честности</a:t>
            </a:r>
            <a:endParaRPr sz="1200">
              <a:solidFill>
                <a:schemeClr val="dk1"/>
              </a:solidFill>
              <a:highlight>
                <a:srgbClr val="FFFFFF"/>
              </a:highlight>
            </a:endParaRPr>
          </a:p>
          <a:p>
            <a:pPr indent="0" lvl="0" marL="0" rtl="0" algn="l">
              <a:lnSpc>
                <a:spcPct val="115000"/>
              </a:lnSpc>
              <a:spcBef>
                <a:spcPts val="0"/>
              </a:spcBef>
              <a:spcAft>
                <a:spcPts val="0"/>
              </a:spcAft>
              <a:buNone/>
            </a:pPr>
            <a:r>
              <a:rPr lang="ru" sz="1200">
                <a:solidFill>
                  <a:schemeClr val="dk1"/>
                </a:solidFill>
                <a:highlight>
                  <a:srgbClr val="FFFFFF"/>
                </a:highlight>
              </a:rPr>
              <a:t>6. Внимания</a:t>
            </a:r>
            <a:endParaRPr sz="1200">
              <a:solidFill>
                <a:srgbClr val="262626"/>
              </a:solidFill>
              <a:highlight>
                <a:srgbClr val="FFFFFF"/>
              </a:highlight>
            </a:endParaRPr>
          </a:p>
        </p:txBody>
      </p:sp>
      <p:sp>
        <p:nvSpPr>
          <p:cNvPr id="783" name="Google Shape;783;p88"/>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8"/>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9"/>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790" name="Google Shape;790;p89"/>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791" name="Google Shape;791;p89"/>
          <p:cNvSpPr txBox="1"/>
          <p:nvPr/>
        </p:nvSpPr>
        <p:spPr>
          <a:xfrm>
            <a:off x="720000" y="900000"/>
            <a:ext cx="7740000" cy="367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Как понять, что чувствуют гости? </a:t>
            </a:r>
            <a:endParaRPr b="1" sz="1600">
              <a:solidFill>
                <a:schemeClr val="dk1"/>
              </a:solidFill>
              <a:highlight>
                <a:srgbClr val="FFFFFF"/>
              </a:highlight>
            </a:endParaRPr>
          </a:p>
          <a:p>
            <a:pPr indent="0" lvl="0" marL="0" rtl="0" algn="l">
              <a:lnSpc>
                <a:spcPct val="115000"/>
              </a:lnSpc>
              <a:spcBef>
                <a:spcPts val="0"/>
              </a:spcBef>
              <a:spcAft>
                <a:spcPts val="0"/>
              </a:spcAft>
              <a:buNone/>
            </a:pPr>
            <a:br>
              <a:rPr lang="ru" sz="1500">
                <a:solidFill>
                  <a:schemeClr val="dk1"/>
                </a:solidFill>
                <a:highlight>
                  <a:srgbClr val="FFFFFF"/>
                </a:highlight>
              </a:rPr>
            </a:br>
            <a:r>
              <a:rPr lang="ru">
                <a:solidFill>
                  <a:schemeClr val="dk1"/>
                </a:solidFill>
                <a:highlight>
                  <a:srgbClr val="FFFFFF"/>
                </a:highlight>
              </a:rPr>
              <a:t>Они всегда сравнивают две вещи. То, что они получили, и то, что они ожидали. Спрашивайте ваших гостей, понравился им напиток, чего им не хватает. Берите обратную связь и старайтесь сделать все для наших гостей. Если гость не получит то, что он ожидал, скорее всего он может больше к нам не вернуться. Если вы первый раз не удовлетворили ожидания, скажите гостю что исправитесь, что сделаете в следующий раз еще лучше, или предложите переделать напиток.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Обратная связь - неотъемлемая часть работы бариста с гостем. Без нее невозможно развиваться и становиться лучше. Обратная связь может быть негативной. Но работа кофе-бара и бариста это в совокупности живой организм, в нем тоже бывают сбои. Не стоит расстраиваться негативной обратной связи. Это наша точка роста, нужно поблагодарить за любую обратную связь, и постараться стать лучше.</a:t>
            </a:r>
            <a:endParaRPr>
              <a:solidFill>
                <a:schemeClr val="dk1"/>
              </a:solidFill>
              <a:highlight>
                <a:srgbClr val="FFFFFF"/>
              </a:highlight>
            </a:endParaRPr>
          </a:p>
        </p:txBody>
      </p:sp>
      <p:sp>
        <p:nvSpPr>
          <p:cNvPr id="792" name="Google Shape;792;p89"/>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9"/>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90"/>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799" name="Google Shape;799;p90"/>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800" name="Google Shape;800;p90"/>
          <p:cNvSpPr txBox="1"/>
          <p:nvPr/>
        </p:nvSpPr>
        <p:spPr>
          <a:xfrm>
            <a:off x="720000" y="900000"/>
            <a:ext cx="7740000" cy="365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Зачем нужен стандарт сервиса?</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Соблюдение стандартов, конечно же, необходимо, но за ними не должно прятаться наше гостеприимство. Гости устали от формальностей. Помимо соблюдения стандартов необходимо учитывать и то, как мы соблюдаем их. Простые заученные скрипты уже никого не удивят и не вызывают какого-то отклика у наших гостей.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Каждое ваше действие или слово не должно быть похоже на предыдущие. Нужно больше креатива и разнообразия. Сразу этому сложно научиться, но у нас огромное количество гостей, на которых можно мягко тренировать свои способности.</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Люди доверяют друг другу (бариста - гость) только тогда, когда то, что мы говорим, совпадает с тем, как мы это говорим и что мы при этом показываем (эмоции).</a:t>
            </a:r>
            <a:endParaRPr>
              <a:solidFill>
                <a:schemeClr val="dk1"/>
              </a:solidFill>
              <a:highlight>
                <a:srgbClr val="FFFFFF"/>
              </a:highlight>
            </a:endParaRPr>
          </a:p>
          <a:p>
            <a:pPr indent="0" lvl="0" marL="0" rtl="0" algn="l">
              <a:lnSpc>
                <a:spcPct val="115000"/>
              </a:lnSpc>
              <a:spcBef>
                <a:spcPts val="0"/>
              </a:spcBef>
              <a:spcAft>
                <a:spcPts val="1200"/>
              </a:spcAft>
              <a:buNone/>
            </a:pPr>
            <a:r>
              <a:t/>
            </a:r>
            <a:endParaRPr>
              <a:solidFill>
                <a:schemeClr val="dk1"/>
              </a:solidFill>
              <a:highlight>
                <a:srgbClr val="FFFFFF"/>
              </a:highlight>
            </a:endParaRPr>
          </a:p>
        </p:txBody>
      </p:sp>
      <p:sp>
        <p:nvSpPr>
          <p:cNvPr id="801" name="Google Shape;801;p90"/>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90"/>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91"/>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808" name="Google Shape;808;p91"/>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809" name="Google Shape;809;p91"/>
          <p:cNvSpPr txBox="1"/>
          <p:nvPr/>
        </p:nvSpPr>
        <p:spPr>
          <a:xfrm>
            <a:off x="720000" y="900000"/>
            <a:ext cx="7740000" cy="34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Сервис - самое мощное преимущество перед нашими конкурентами.</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Что будет отличать нас от других? Это эмоциональный сервис - т.е. отношение к гостю. С точки зрения психологии люди запоминают только то, что необычно, нестандартно, не так как у всех. Нужно чем-то отличаться.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Бариста дарит гостям очень много эмоций. Когда ты получаешь эмоции, ты чувствуешь что ты живой. И ты уже не можешь жить без этих эмоций. Получив нужные и правильные эмоции, гость захочет получить их снова.</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Мы живем в мире отношений и эмоций. Мы должны влюбить в себя наших гостей, и с другой стороны любить и ждать наших гостей.</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FFFF"/>
              </a:highlight>
            </a:endParaRPr>
          </a:p>
        </p:txBody>
      </p:sp>
      <p:sp>
        <p:nvSpPr>
          <p:cNvPr id="810" name="Google Shape;810;p91"/>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91"/>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type="title"/>
          </p:nvPr>
        </p:nvSpPr>
        <p:spPr>
          <a:xfrm>
            <a:off x="1336900" y="2014350"/>
            <a:ext cx="7636800" cy="1114800"/>
          </a:xfrm>
          <a:prstGeom prst="rect">
            <a:avLst/>
          </a:prstGeom>
        </p:spPr>
        <p:txBody>
          <a:bodyPr anchorCtr="0" anchor="ctr" bIns="91425" lIns="91425" spcFirstLastPara="1" rIns="91425" wrap="square" tIns="91425">
            <a:normAutofit/>
          </a:bodyPr>
          <a:lstStyle/>
          <a:p>
            <a:pPr indent="-584200" lvl="0" marL="457200" rtl="0" algn="l">
              <a:spcBef>
                <a:spcPts val="0"/>
              </a:spcBef>
              <a:spcAft>
                <a:spcPts val="0"/>
              </a:spcAft>
              <a:buClr>
                <a:srgbClr val="FFFFFF"/>
              </a:buClr>
              <a:buSzPts val="5600"/>
              <a:buAutoNum type="arabicPeriod"/>
            </a:pPr>
            <a:r>
              <a:rPr b="1" lang="ru" sz="5600">
                <a:solidFill>
                  <a:srgbClr val="FFFFFF"/>
                </a:solidFill>
              </a:rPr>
              <a:t>Ожидание</a:t>
            </a:r>
            <a:endParaRPr b="1" sz="5600">
              <a:solidFill>
                <a:srgbClr val="FFFFFF"/>
              </a:solidFill>
            </a:endParaRPr>
          </a:p>
        </p:txBody>
      </p:sp>
      <p:pic>
        <p:nvPicPr>
          <p:cNvPr id="129" name="Google Shape;129;p20"/>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130" name="Google Shape;130;p20"/>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92"/>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817" name="Google Shape;817;p92"/>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818" name="Google Shape;818;p92"/>
          <p:cNvSpPr txBox="1"/>
          <p:nvPr/>
        </p:nvSpPr>
        <p:spPr>
          <a:xfrm>
            <a:off x="720000" y="900000"/>
            <a:ext cx="7740000" cy="46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Гости хотят, чтобы о них заботились и с ними общались. Обращайте внимание на гостей, на то, что они делают, о чем говорят.</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sz="1200">
                <a:solidFill>
                  <a:schemeClr val="dk1"/>
                </a:solidFill>
                <a:highlight>
                  <a:srgbClr val="FFFFFF"/>
                </a:highlight>
              </a:rPr>
              <a:t>Пример: </a:t>
            </a:r>
            <a:r>
              <a:rPr lang="ru" sz="1200">
                <a:solidFill>
                  <a:schemeClr val="dk1"/>
                </a:solidFill>
                <a:highlight>
                  <a:srgbClr val="FFFFFF"/>
                </a:highlight>
              </a:rPr>
              <a:t>Когда гость приходит и просит сделать ему нестандартный напиток - капучино с дополнительной порцией эспрессо или приготовить на растительном молоке, какой посыл он нам несет своим запросом? Конечно он хочет, чтобы его запомнили, что он особенный. И когда он придет к нам в следующий раз, и вы скажете ему: Вам как обычно? Он подумает: Вау! Меня запомнили, очень круто!</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ru" sz="1200">
                <a:solidFill>
                  <a:schemeClr val="dk1"/>
                </a:solidFill>
                <a:highlight>
                  <a:srgbClr val="FFFFFF"/>
                </a:highlight>
              </a:rPr>
              <a:t>Пример:</a:t>
            </a:r>
            <a:r>
              <a:rPr lang="ru" sz="1200">
                <a:solidFill>
                  <a:schemeClr val="dk1"/>
                </a:solidFill>
                <a:highlight>
                  <a:srgbClr val="FFFFFF"/>
                </a:highlight>
              </a:rPr>
              <a:t> Гость разговаривает по телефону и в процессе разговора говорит, что собирается пойти в тренажерный зал, йогу и прочее. Уместно предложить такому гостю протеиновый батончик/печенье. Приготовить напиток на обезжиренном молоке. Спросить чем он занимается, поинтересоваться его успехами в занятиях и т.д.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200">
                <a:solidFill>
                  <a:schemeClr val="dk1"/>
                </a:solidFill>
                <a:highlight>
                  <a:srgbClr val="FFFFFF"/>
                </a:highlight>
              </a:rPr>
              <a:t>Когда вы спрашиваете </a:t>
            </a:r>
            <a:r>
              <a:rPr lang="ru" sz="1200">
                <a:solidFill>
                  <a:schemeClr val="dk1"/>
                </a:solidFill>
                <a:highlight>
                  <a:schemeClr val="lt1"/>
                </a:highlight>
              </a:rPr>
              <a:t>об этом</a:t>
            </a:r>
            <a:r>
              <a:rPr lang="ru" sz="1200">
                <a:solidFill>
                  <a:schemeClr val="dk1"/>
                </a:solidFill>
                <a:highlight>
                  <a:srgbClr val="FFFFFF"/>
                </a:highlight>
              </a:rPr>
              <a:t> гостя, что происходит у него в голове? Он заново переживает эти положительные эмоции и опыт. Он переживает это все вместе с вами, у него возникает ощущение того, что с вами хорошо! Будьте чуткими и внимательными. Не работайте только в рамках установленных стандартами, выходите за них, в пределах разумного конечно.</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highlight>
                <a:srgbClr val="FFFFFF"/>
              </a:highlight>
            </a:endParaRPr>
          </a:p>
        </p:txBody>
      </p:sp>
      <p:sp>
        <p:nvSpPr>
          <p:cNvPr id="819" name="Google Shape;819;p92"/>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92"/>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93"/>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id="826" name="Google Shape;826;p93"/>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827" name="Google Shape;827;p93"/>
          <p:cNvSpPr txBox="1"/>
          <p:nvPr/>
        </p:nvSpPr>
        <p:spPr>
          <a:xfrm>
            <a:off x="720000" y="900000"/>
            <a:ext cx="7740000" cy="34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ru" sz="1600">
                <a:solidFill>
                  <a:schemeClr val="dk1"/>
                </a:solidFill>
                <a:highlight>
                  <a:srgbClr val="FFFFFF"/>
                </a:highlight>
              </a:rPr>
              <a:t>Решение конфликтных ситуаций.</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В любой сфере услуг бывают конфликты, споры и недопонимания. Любой конфликт нужно решать в пользу гостя, даже если кажется, что он не прав. Потому что в конечном итоге, именно от бариста зависит, то с какими эмоциями гость уйдет от нас.</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ru">
                <a:solidFill>
                  <a:schemeClr val="dk1"/>
                </a:solidFill>
                <a:highlight>
                  <a:srgbClr val="FFFFFF"/>
                </a:highlight>
              </a:rPr>
              <a:t>Задача бариста - не мыслить шаблонно, как запрограммированный скриптами робот.</a:t>
            </a:r>
            <a:r>
              <a:rPr b="1" i="1" lang="ru">
                <a:solidFill>
                  <a:schemeClr val="dk1"/>
                </a:solidFill>
                <a:highlight>
                  <a:srgbClr val="FFFFFF"/>
                </a:highlight>
              </a:rPr>
              <a:t> </a:t>
            </a:r>
            <a:endParaRPr b="1" i="1">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highlight>
                  <a:srgbClr val="FFFFFF"/>
                </a:highlight>
              </a:rPr>
              <a:t>Необходимо предвидеть желание гостей. Грамотно подбирайте персонал и контролируйте его. Без постоянного контроля и правильной мотивации шансов на успех не много. Просто соблюдать стандарт сервиса недостаточно. Бариста должен выходить за рамки(в пределах разумного), включать воображение и делать гостя счастливее. </a:t>
            </a:r>
            <a:endParaRPr>
              <a:solidFill>
                <a:schemeClr val="dk1"/>
              </a:solidFill>
              <a:highlight>
                <a:srgbClr val="FFFFFF"/>
              </a:highlight>
            </a:endParaRPr>
          </a:p>
        </p:txBody>
      </p:sp>
      <p:sp>
        <p:nvSpPr>
          <p:cNvPr id="828" name="Google Shape;828;p93"/>
          <p:cNvSpPr/>
          <p:nvPr/>
        </p:nvSpPr>
        <p:spPr>
          <a:xfrm>
            <a:off x="0" y="2675"/>
            <a:ext cx="26544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93"/>
          <p:cNvSpPr txBox="1"/>
          <p:nvPr/>
        </p:nvSpPr>
        <p:spPr>
          <a:xfrm>
            <a:off x="174450" y="88050"/>
            <a:ext cx="2370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94"/>
          <p:cNvSpPr/>
          <p:nvPr/>
        </p:nvSpPr>
        <p:spPr>
          <a:xfrm>
            <a:off x="0" y="0"/>
            <a:ext cx="9144000" cy="51435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94"/>
          <p:cNvSpPr txBox="1"/>
          <p:nvPr>
            <p:ph type="title"/>
          </p:nvPr>
        </p:nvSpPr>
        <p:spPr>
          <a:xfrm>
            <a:off x="1189650" y="695550"/>
            <a:ext cx="6764700" cy="375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ru" sz="5000">
                <a:solidFill>
                  <a:schemeClr val="lt1"/>
                </a:solidFill>
              </a:rPr>
              <a:t>Делай что нравится! </a:t>
            </a:r>
            <a:endParaRPr b="1" sz="5600">
              <a:solidFill>
                <a:srgbClr val="FFFFFF"/>
              </a:solidFill>
            </a:endParaRPr>
          </a:p>
        </p:txBody>
      </p:sp>
      <p:pic>
        <p:nvPicPr>
          <p:cNvPr id="836" name="Google Shape;836;p94"/>
          <p:cNvPicPr preferRelativeResize="0"/>
          <p:nvPr/>
        </p:nvPicPr>
        <p:blipFill>
          <a:blip r:embed="rId3">
            <a:alphaModFix/>
          </a:blip>
          <a:stretch>
            <a:fillRect/>
          </a:stretch>
        </p:blipFill>
        <p:spPr>
          <a:xfrm>
            <a:off x="7528950" y="265425"/>
            <a:ext cx="788375" cy="245600"/>
          </a:xfrm>
          <a:prstGeom prst="rect">
            <a:avLst/>
          </a:prstGeom>
          <a:noFill/>
          <a:ln>
            <a:noFill/>
          </a:ln>
        </p:spPr>
      </p:pic>
      <p:pic>
        <p:nvPicPr>
          <p:cNvPr id="837" name="Google Shape;837;p94"/>
          <p:cNvPicPr preferRelativeResize="0"/>
          <p:nvPr/>
        </p:nvPicPr>
        <p:blipFill>
          <a:blip r:embed="rId4">
            <a:alphaModFix/>
          </a:blip>
          <a:stretch>
            <a:fillRect/>
          </a:stretch>
        </p:blipFill>
        <p:spPr>
          <a:xfrm>
            <a:off x="8000025" y="266251"/>
            <a:ext cx="785699" cy="24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p:nvPr/>
        </p:nvSpPr>
        <p:spPr>
          <a:xfrm>
            <a:off x="8747550" y="57"/>
            <a:ext cx="396600" cy="5143500"/>
          </a:xfrm>
          <a:prstGeom prst="rect">
            <a:avLst/>
          </a:prstGeom>
          <a:solidFill>
            <a:srgbClr val="00574B"/>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 name="Google Shape;136;p21"/>
          <p:cNvSpPr txBox="1"/>
          <p:nvPr/>
        </p:nvSpPr>
        <p:spPr>
          <a:xfrm>
            <a:off x="174450" y="88050"/>
            <a:ext cx="17868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ЦЕЛИ</a:t>
            </a:r>
            <a:endParaRPr b="1" i="0" sz="2400" u="none" cap="none" strike="noStrike">
              <a:solidFill>
                <a:schemeClr val="lt1"/>
              </a:solidFill>
              <a:latin typeface="Arial"/>
              <a:ea typeface="Arial"/>
              <a:cs typeface="Arial"/>
              <a:sym typeface="Arial"/>
            </a:endParaRPr>
          </a:p>
        </p:txBody>
      </p:sp>
      <p:pic>
        <p:nvPicPr>
          <p:cNvPr id="137" name="Google Shape;137;p21"/>
          <p:cNvPicPr preferRelativeResize="0"/>
          <p:nvPr/>
        </p:nvPicPr>
        <p:blipFill>
          <a:blip r:embed="rId3">
            <a:alphaModFix/>
          </a:blip>
          <a:stretch>
            <a:fillRect/>
          </a:stretch>
        </p:blipFill>
        <p:spPr>
          <a:xfrm>
            <a:off x="7438650" y="265422"/>
            <a:ext cx="1107275" cy="344950"/>
          </a:xfrm>
          <a:prstGeom prst="rect">
            <a:avLst/>
          </a:prstGeom>
          <a:noFill/>
          <a:ln>
            <a:noFill/>
          </a:ln>
        </p:spPr>
      </p:pic>
      <p:sp>
        <p:nvSpPr>
          <p:cNvPr id="138" name="Google Shape;138;p21"/>
          <p:cNvSpPr txBox="1"/>
          <p:nvPr/>
        </p:nvSpPr>
        <p:spPr>
          <a:xfrm>
            <a:off x="720000" y="900000"/>
            <a:ext cx="3852000" cy="423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600">
                <a:solidFill>
                  <a:schemeClr val="dk1"/>
                </a:solidFill>
                <a:highlight>
                  <a:srgbClr val="FFFFFF"/>
                </a:highlight>
              </a:rPr>
              <a:t>Качественный сервис всегда начинается еще до момента общения с гостем. </a:t>
            </a:r>
            <a:br>
              <a:rPr b="1" lang="ru"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000">
                <a:solidFill>
                  <a:schemeClr val="dk1"/>
                </a:solidFill>
                <a:highlight>
                  <a:srgbClr val="FFFFFF"/>
                </a:highlight>
              </a:rPr>
              <a:t>Первой точкой впечатления гостя является кофе-бар. Тут происходит так называемый «момент истины». Бариста, работающий на кофе-баре, должен быть готов в любой момент встретить и обслужить гостя, сам кофе-бар должен привлекать, даже если контакта в итоге не произошло. </a:t>
            </a:r>
            <a:br>
              <a:rPr lang="ru" sz="1000">
                <a:solidFill>
                  <a:schemeClr val="dk1"/>
                </a:solidFill>
                <a:highlight>
                  <a:srgbClr val="FFFFFF"/>
                </a:highlight>
              </a:rPr>
            </a:br>
            <a:br>
              <a:rPr lang="ru" sz="1000">
                <a:solidFill>
                  <a:schemeClr val="dk1"/>
                </a:solidFill>
                <a:highlight>
                  <a:srgbClr val="FFFFFF"/>
                </a:highlight>
              </a:rPr>
            </a:br>
            <a:r>
              <a:rPr lang="ru" sz="1000">
                <a:solidFill>
                  <a:schemeClr val="dk1"/>
                </a:solidFill>
                <a:highlight>
                  <a:srgbClr val="FFFFFF"/>
                </a:highlight>
              </a:rPr>
              <a:t>Поэтому ВАЖНО:</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000">
                <a:solidFill>
                  <a:schemeClr val="dk1"/>
                </a:solidFill>
                <a:highlight>
                  <a:srgbClr val="FFFFFF"/>
                </a:highlight>
              </a:rPr>
              <a:t>1) Бариста всегда готов встретить гостя, не стоит спиной к зоне обслуживания, не сидит в подсобном помещении и так далее. </a:t>
            </a:r>
            <a:br>
              <a:rPr lang="ru" sz="1000">
                <a:solidFill>
                  <a:schemeClr val="dk1"/>
                </a:solidFill>
                <a:highlight>
                  <a:srgbClr val="FFFFFF"/>
                </a:highlight>
              </a:rPr>
            </a:br>
            <a:r>
              <a:rPr lang="ru" sz="1000">
                <a:solidFill>
                  <a:schemeClr val="dk1"/>
                </a:solidFill>
                <a:highlight>
                  <a:srgbClr val="FFFFFF"/>
                </a:highlight>
              </a:rPr>
              <a:t>2) Бариста должен поддерживать порядок и чистоту на кофе-баре, так как это, в первую очередь, бросается в глаза гостю.</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000">
                <a:solidFill>
                  <a:schemeClr val="dk1"/>
                </a:solidFill>
                <a:highlight>
                  <a:srgbClr val="FFFFFF"/>
                </a:highlight>
              </a:rPr>
              <a:t>3) Визуальные коммуникации и оформление кофе-бара должны привлекать гостя и оставлять приятные впечатления даже на тех, кто зашел «просто посмотреть».</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p:txBody>
      </p:sp>
      <p:sp>
        <p:nvSpPr>
          <p:cNvPr id="139" name="Google Shape;139;p21"/>
          <p:cNvSpPr txBox="1"/>
          <p:nvPr/>
        </p:nvSpPr>
        <p:spPr>
          <a:xfrm>
            <a:off x="174450" y="88050"/>
            <a:ext cx="17868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i="0" sz="2400" u="none" cap="none" strike="noStrike">
              <a:solidFill>
                <a:schemeClr val="lt1"/>
              </a:solidFill>
              <a:latin typeface="Arial"/>
              <a:ea typeface="Arial"/>
              <a:cs typeface="Arial"/>
              <a:sym typeface="Arial"/>
            </a:endParaRPr>
          </a:p>
        </p:txBody>
      </p:sp>
      <p:pic>
        <p:nvPicPr>
          <p:cNvPr id="140" name="Google Shape;140;p21"/>
          <p:cNvPicPr preferRelativeResize="0"/>
          <p:nvPr/>
        </p:nvPicPr>
        <p:blipFill rotWithShape="1">
          <a:blip r:embed="rId4">
            <a:alphaModFix/>
          </a:blip>
          <a:srcRect b="0" l="0" r="22993" t="0"/>
          <a:stretch/>
        </p:blipFill>
        <p:spPr>
          <a:xfrm>
            <a:off x="4572000" y="991731"/>
            <a:ext cx="4175549" cy="3613943"/>
          </a:xfrm>
          <a:prstGeom prst="rect">
            <a:avLst/>
          </a:prstGeom>
          <a:noFill/>
          <a:ln>
            <a:noFill/>
          </a:ln>
        </p:spPr>
      </p:pic>
      <p:sp>
        <p:nvSpPr>
          <p:cNvPr id="141" name="Google Shape;141;p21"/>
          <p:cNvSpPr/>
          <p:nvPr/>
        </p:nvSpPr>
        <p:spPr>
          <a:xfrm>
            <a:off x="0" y="2675"/>
            <a:ext cx="2901000" cy="722700"/>
          </a:xfrm>
          <a:prstGeom prst="rect">
            <a:avLst/>
          </a:prstGeom>
          <a:solidFill>
            <a:srgbClr val="005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nvSpPr>
        <p:spPr>
          <a:xfrm>
            <a:off x="174450" y="88050"/>
            <a:ext cx="3603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ru" sz="2400">
                <a:solidFill>
                  <a:schemeClr val="lt1"/>
                </a:solidFill>
              </a:rPr>
              <a:t>ТЕОРИЯ</a:t>
            </a:r>
            <a:endParaRPr b="1"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