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8" r:id="rId6"/>
    <p:sldId id="270" r:id="rId7"/>
    <p:sldId id="269" r:id="rId8"/>
    <p:sldId id="271" r:id="rId9"/>
    <p:sldId id="272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391F3-8F09-429D-8D2F-C0ED530CB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B1A8FBF-C959-418C-B222-5C224DFB5F01}">
      <dgm:prSet custT="1"/>
      <dgm:spPr/>
      <dgm:t>
        <a:bodyPr/>
        <a:lstStyle/>
        <a:p>
          <a:r>
            <a:rPr lang="ru-RU" sz="2400" b="1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9930F4E5-18CE-4391-95E1-552E90310369}" type="parTrans" cxnId="{237CE675-7D8A-495B-A30D-F3B3CD2E7E2B}">
      <dgm:prSet/>
      <dgm:spPr/>
      <dgm:t>
        <a:bodyPr/>
        <a:lstStyle/>
        <a:p>
          <a:endParaRPr lang="ru-RU"/>
        </a:p>
      </dgm:t>
    </dgm:pt>
    <dgm:pt modelId="{AAFC78ED-8CD7-421C-9DDE-A8B068F792C1}" type="sibTrans" cxnId="{237CE675-7D8A-495B-A30D-F3B3CD2E7E2B}">
      <dgm:prSet/>
      <dgm:spPr/>
      <dgm:t>
        <a:bodyPr/>
        <a:lstStyle/>
        <a:p>
          <a:endParaRPr lang="ru-RU"/>
        </a:p>
      </dgm:t>
    </dgm:pt>
    <dgm:pt modelId="{918CD23B-58C2-4246-B433-5453FCB3D309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Собрать данные по стоимости недвижимости в выбранном регионе.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9E7E30A-2016-48EB-8516-F45B284160E7}" type="parTrans" cxnId="{C6E6A497-285A-456B-9716-21EF5945CB95}">
      <dgm:prSet/>
      <dgm:spPr/>
      <dgm:t>
        <a:bodyPr/>
        <a:lstStyle/>
        <a:p>
          <a:endParaRPr lang="ru-RU"/>
        </a:p>
      </dgm:t>
    </dgm:pt>
    <dgm:pt modelId="{61D08585-A820-4925-9867-2086773F0CE0}" type="sibTrans" cxnId="{C6E6A497-285A-456B-9716-21EF5945CB95}">
      <dgm:prSet/>
      <dgm:spPr/>
      <dgm:t>
        <a:bodyPr/>
        <a:lstStyle/>
        <a:p>
          <a:endParaRPr lang="ru-RU"/>
        </a:p>
      </dgm:t>
    </dgm:pt>
    <dgm:pt modelId="{DA9CC7CE-1B08-4F19-95AD-CDEBDFB13027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Выбрать признаки, влияющие на стоимость разных типов недвижимости в регионе.</a:t>
          </a:r>
        </a:p>
      </dgm:t>
    </dgm:pt>
    <dgm:pt modelId="{11B01340-7B11-49C1-A311-F127222158E2}" type="parTrans" cxnId="{3C03CDA3-0D4A-4AAC-84B0-4E85D845BD73}">
      <dgm:prSet/>
      <dgm:spPr/>
      <dgm:t>
        <a:bodyPr/>
        <a:lstStyle/>
        <a:p>
          <a:endParaRPr lang="ru-RU"/>
        </a:p>
      </dgm:t>
    </dgm:pt>
    <dgm:pt modelId="{B0D1D140-D72A-451D-8EA0-8BD403E8FDDA}" type="sibTrans" cxnId="{3C03CDA3-0D4A-4AAC-84B0-4E85D845BD73}">
      <dgm:prSet/>
      <dgm:spPr/>
      <dgm:t>
        <a:bodyPr/>
        <a:lstStyle/>
        <a:p>
          <a:endParaRPr lang="ru-RU"/>
        </a:p>
      </dgm:t>
    </dgm:pt>
    <dgm:pt modelId="{EE82C458-8249-4BCA-930F-AE2FFAB333FF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 Вдвинуть гипотезы о том, какие признаки наиболее и наименее влияют на стоимость разных типов недвижимости ,  проверить гипотезы.</a:t>
          </a:r>
        </a:p>
      </dgm:t>
    </dgm:pt>
    <dgm:pt modelId="{1B4908D3-5619-4EAC-902F-5DBA37A91BE6}" type="parTrans" cxnId="{CF25F000-5EE5-4529-A9F2-1E0B8819F01B}">
      <dgm:prSet/>
      <dgm:spPr/>
      <dgm:t>
        <a:bodyPr/>
        <a:lstStyle/>
        <a:p>
          <a:endParaRPr lang="ru-RU"/>
        </a:p>
      </dgm:t>
    </dgm:pt>
    <dgm:pt modelId="{76DB5588-DDED-4BE9-B18D-39504B5A2F54}" type="sibTrans" cxnId="{CF25F000-5EE5-4529-A9F2-1E0B8819F01B}">
      <dgm:prSet/>
      <dgm:spPr/>
      <dgm:t>
        <a:bodyPr/>
        <a:lstStyle/>
        <a:p>
          <a:endParaRPr lang="ru-RU"/>
        </a:p>
      </dgm:t>
    </dgm:pt>
    <dgm:pt modelId="{14370EEE-4DB2-4A88-B028-3EA00F69E180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</a:r>
        </a:p>
      </dgm:t>
    </dgm:pt>
    <dgm:pt modelId="{21039B9E-8441-4E22-AF17-ABEE3AD5BBC0}" type="parTrans" cxnId="{1D1F506D-F7E7-4F82-8FAB-F4A94F2D995F}">
      <dgm:prSet/>
      <dgm:spPr/>
      <dgm:t>
        <a:bodyPr/>
        <a:lstStyle/>
        <a:p>
          <a:endParaRPr lang="ru-RU"/>
        </a:p>
      </dgm:t>
    </dgm:pt>
    <dgm:pt modelId="{CAA12583-7B7E-42B2-B647-C565DEE98B1D}" type="sibTrans" cxnId="{1D1F506D-F7E7-4F82-8FAB-F4A94F2D995F}">
      <dgm:prSet/>
      <dgm:spPr/>
      <dgm:t>
        <a:bodyPr/>
        <a:lstStyle/>
        <a:p>
          <a:endParaRPr lang="ru-RU"/>
        </a:p>
      </dgm:t>
    </dgm:pt>
    <dgm:pt modelId="{6084E3B3-7D46-4CDE-B11E-211E02AC4BE9}">
      <dgm:prSet custT="1"/>
      <dgm:spPr/>
      <dgm:t>
        <a:bodyPr/>
        <a:lstStyle/>
        <a:p>
          <a:pPr>
            <a:buNone/>
          </a:pPr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Дать рекомендации покупателям и продавцам недвижимости. </a:t>
          </a:r>
        </a:p>
      </dgm:t>
    </dgm:pt>
    <dgm:pt modelId="{15B4E5B6-276E-45FC-97FD-208DCDA03E24}" type="parTrans" cxnId="{C9F2C2F1-C43C-475F-B8DE-6E4C5742E649}">
      <dgm:prSet/>
      <dgm:spPr/>
      <dgm:t>
        <a:bodyPr/>
        <a:lstStyle/>
        <a:p>
          <a:endParaRPr lang="ru-RU"/>
        </a:p>
      </dgm:t>
    </dgm:pt>
    <dgm:pt modelId="{E2BED0E0-D6D7-4082-8161-8DBEDE25DAD0}" type="sibTrans" cxnId="{C9F2C2F1-C43C-475F-B8DE-6E4C5742E649}">
      <dgm:prSet/>
      <dgm:spPr/>
      <dgm:t>
        <a:bodyPr/>
        <a:lstStyle/>
        <a:p>
          <a:endParaRPr lang="ru-RU"/>
        </a:p>
      </dgm:t>
    </dgm:pt>
    <dgm:pt modelId="{CF2B7418-C3FC-4DAA-9083-61438150566B}" type="pres">
      <dgm:prSet presAssocID="{439391F3-8F09-429D-8D2F-C0ED530CBC27}" presName="linear" presStyleCnt="0">
        <dgm:presLayoutVars>
          <dgm:animLvl val="lvl"/>
          <dgm:resizeHandles val="exact"/>
        </dgm:presLayoutVars>
      </dgm:prSet>
      <dgm:spPr/>
    </dgm:pt>
    <dgm:pt modelId="{4FA44ED0-BE14-49FD-8EFA-CA7BE4C29C37}" type="pres">
      <dgm:prSet presAssocID="{2B1A8FBF-C959-418C-B222-5C224DFB5F01}" presName="parentText" presStyleLbl="node1" presStyleIdx="0" presStyleCnt="1" custScaleY="43582">
        <dgm:presLayoutVars>
          <dgm:chMax val="0"/>
          <dgm:bulletEnabled val="1"/>
        </dgm:presLayoutVars>
      </dgm:prSet>
      <dgm:spPr/>
    </dgm:pt>
    <dgm:pt modelId="{3246BEF6-95D3-46AD-B03A-1329D97F8F80}" type="pres">
      <dgm:prSet presAssocID="{2B1A8FBF-C959-418C-B222-5C224DFB5F01}" presName="childText" presStyleLbl="revTx" presStyleIdx="0" presStyleCnt="1" custLinFactNeighborY="3469">
        <dgm:presLayoutVars>
          <dgm:bulletEnabled val="1"/>
        </dgm:presLayoutVars>
      </dgm:prSet>
      <dgm:spPr/>
    </dgm:pt>
  </dgm:ptLst>
  <dgm:cxnLst>
    <dgm:cxn modelId="{CF25F000-5EE5-4529-A9F2-1E0B8819F01B}" srcId="{2B1A8FBF-C959-418C-B222-5C224DFB5F01}" destId="{EE82C458-8249-4BCA-930F-AE2FFAB333FF}" srcOrd="2" destOrd="0" parTransId="{1B4908D3-5619-4EAC-902F-5DBA37A91BE6}" sibTransId="{76DB5588-DDED-4BE9-B18D-39504B5A2F54}"/>
    <dgm:cxn modelId="{F6BAAB03-0F3D-40AE-BD1D-EF7DFBAE91FC}" type="presOf" srcId="{2B1A8FBF-C959-418C-B222-5C224DFB5F01}" destId="{4FA44ED0-BE14-49FD-8EFA-CA7BE4C29C37}" srcOrd="0" destOrd="0" presId="urn:microsoft.com/office/officeart/2005/8/layout/vList2"/>
    <dgm:cxn modelId="{7F205438-9D90-4337-8B80-F36C047826EB}" type="presOf" srcId="{DA9CC7CE-1B08-4F19-95AD-CDEBDFB13027}" destId="{3246BEF6-95D3-46AD-B03A-1329D97F8F80}" srcOrd="0" destOrd="1" presId="urn:microsoft.com/office/officeart/2005/8/layout/vList2"/>
    <dgm:cxn modelId="{1D1F506D-F7E7-4F82-8FAB-F4A94F2D995F}" srcId="{2B1A8FBF-C959-418C-B222-5C224DFB5F01}" destId="{14370EEE-4DB2-4A88-B028-3EA00F69E180}" srcOrd="3" destOrd="0" parTransId="{21039B9E-8441-4E22-AF17-ABEE3AD5BBC0}" sibTransId="{CAA12583-7B7E-42B2-B647-C565DEE98B1D}"/>
    <dgm:cxn modelId="{ECE5DC72-F118-4CD8-9C56-1236B811B2BF}" type="presOf" srcId="{439391F3-8F09-429D-8D2F-C0ED530CBC27}" destId="{CF2B7418-C3FC-4DAA-9083-61438150566B}" srcOrd="0" destOrd="0" presId="urn:microsoft.com/office/officeart/2005/8/layout/vList2"/>
    <dgm:cxn modelId="{237CE675-7D8A-495B-A30D-F3B3CD2E7E2B}" srcId="{439391F3-8F09-429D-8D2F-C0ED530CBC27}" destId="{2B1A8FBF-C959-418C-B222-5C224DFB5F01}" srcOrd="0" destOrd="0" parTransId="{9930F4E5-18CE-4391-95E1-552E90310369}" sibTransId="{AAFC78ED-8CD7-421C-9DDE-A8B068F792C1}"/>
    <dgm:cxn modelId="{50A38C83-D76A-4DD6-A98F-F4FF94D08F28}" type="presOf" srcId="{918CD23B-58C2-4246-B433-5453FCB3D309}" destId="{3246BEF6-95D3-46AD-B03A-1329D97F8F80}" srcOrd="0" destOrd="0" presId="urn:microsoft.com/office/officeart/2005/8/layout/vList2"/>
    <dgm:cxn modelId="{C6E6A497-285A-456B-9716-21EF5945CB95}" srcId="{2B1A8FBF-C959-418C-B222-5C224DFB5F01}" destId="{918CD23B-58C2-4246-B433-5453FCB3D309}" srcOrd="0" destOrd="0" parTransId="{B9E7E30A-2016-48EB-8516-F45B284160E7}" sibTransId="{61D08585-A820-4925-9867-2086773F0CE0}"/>
    <dgm:cxn modelId="{A71C5B98-97CF-44ED-9C00-7BF37A0E92C3}" type="presOf" srcId="{14370EEE-4DB2-4A88-B028-3EA00F69E180}" destId="{3246BEF6-95D3-46AD-B03A-1329D97F8F80}" srcOrd="0" destOrd="3" presId="urn:microsoft.com/office/officeart/2005/8/layout/vList2"/>
    <dgm:cxn modelId="{3C03CDA3-0D4A-4AAC-84B0-4E85D845BD73}" srcId="{2B1A8FBF-C959-418C-B222-5C224DFB5F01}" destId="{DA9CC7CE-1B08-4F19-95AD-CDEBDFB13027}" srcOrd="1" destOrd="0" parTransId="{11B01340-7B11-49C1-A311-F127222158E2}" sibTransId="{B0D1D140-D72A-451D-8EA0-8BD403E8FDDA}"/>
    <dgm:cxn modelId="{102A3DAE-E07B-48E1-9274-8B4DBCCA52CD}" type="presOf" srcId="{EE82C458-8249-4BCA-930F-AE2FFAB333FF}" destId="{3246BEF6-95D3-46AD-B03A-1329D97F8F80}" srcOrd="0" destOrd="2" presId="urn:microsoft.com/office/officeart/2005/8/layout/vList2"/>
    <dgm:cxn modelId="{B0AB83D2-F039-494E-ADB3-9B28896F212C}" type="presOf" srcId="{6084E3B3-7D46-4CDE-B11E-211E02AC4BE9}" destId="{3246BEF6-95D3-46AD-B03A-1329D97F8F80}" srcOrd="0" destOrd="4" presId="urn:microsoft.com/office/officeart/2005/8/layout/vList2"/>
    <dgm:cxn modelId="{C9F2C2F1-C43C-475F-B8DE-6E4C5742E649}" srcId="{2B1A8FBF-C959-418C-B222-5C224DFB5F01}" destId="{6084E3B3-7D46-4CDE-B11E-211E02AC4BE9}" srcOrd="4" destOrd="0" parTransId="{15B4E5B6-276E-45FC-97FD-208DCDA03E24}" sibTransId="{E2BED0E0-D6D7-4082-8161-8DBEDE25DAD0}"/>
    <dgm:cxn modelId="{25A6B26A-870E-4D29-996C-83F4FB1230AA}" type="presParOf" srcId="{CF2B7418-C3FC-4DAA-9083-61438150566B}" destId="{4FA44ED0-BE14-49FD-8EFA-CA7BE4C29C37}" srcOrd="0" destOrd="0" presId="urn:microsoft.com/office/officeart/2005/8/layout/vList2"/>
    <dgm:cxn modelId="{B2D74B81-5ED7-49CE-9B4C-FCB21C2F5B59}" type="presParOf" srcId="{CF2B7418-C3FC-4DAA-9083-61438150566B}" destId="{3246BEF6-95D3-46AD-B03A-1329D97F8F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4ED0-BE14-49FD-8EFA-CA7BE4C29C37}">
      <dsp:nvSpPr>
        <dsp:cNvPr id="0" name=""/>
        <dsp:cNvSpPr/>
      </dsp:nvSpPr>
      <dsp:spPr>
        <a:xfrm>
          <a:off x="0" y="315208"/>
          <a:ext cx="4145003" cy="522147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kern="12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25489" y="340697"/>
        <a:ext cx="4094025" cy="471169"/>
      </dsp:txXfrm>
    </dsp:sp>
    <dsp:sp modelId="{3246BEF6-95D3-46AD-B03A-1329D97F8F80}">
      <dsp:nvSpPr>
        <dsp:cNvPr id="0" name=""/>
        <dsp:cNvSpPr/>
      </dsp:nvSpPr>
      <dsp:spPr>
        <a:xfrm>
          <a:off x="0" y="878917"/>
          <a:ext cx="4145003" cy="5166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Собрать данные по стоимости недвижимости в выбранном регионе.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Выбрать признаки, влияющие на стоимость разных типов недвижимости в регионе.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 Вдвинуть гипотезы о том, какие признаки наиболее и наименее влияют на стоимость разных типов недвижимости ,  проверить гипотезы.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Смоделировать модель прогнозирования стоимости разных видов недвижимости в выбранном регионе на основе разных методов обучения, сравнить эффективность моделей.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Дать рекомендации покупателям и продавцам недвижимости. </a:t>
          </a:r>
        </a:p>
      </dsp:txBody>
      <dsp:txXfrm>
        <a:off x="0" y="878917"/>
        <a:ext cx="4145003" cy="5166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3D95-44CB-5F50-4821-8BA56C5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AAA5-C87D-5DFF-37F6-F6AE210F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7AC5-5A22-176D-2602-4A96DB5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1849A-A2B6-3B65-4FCE-D7E41DF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20CD4-0784-14B6-DC96-057E2C6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461F-5042-E193-D5D2-42A6BB4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72F70-B564-1C3F-168A-30F90D71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147EF-CB97-9438-C613-588808DA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E068-1460-C001-25D1-D983FD8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7234-FE58-4FD6-0E99-E39C19C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0BB8-DAE6-766F-5239-875F2709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1F96E-2FE0-B38A-12A3-3259ABB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62FFF-7C7D-03CA-AA70-6F20613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74A3-3FBF-B69D-86B1-99F4C70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01C6-39BF-7B7A-F886-3D95B8A8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51C-1835-C814-563A-4357D8B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A4681-83C3-AEBA-DB7A-BA3C34C6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4F980-FE2E-D54C-DF7A-BE31382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6FD65-4CF3-D8C5-2FAB-48896F1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0E8A-C762-665D-B61C-01A175A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37E-F219-466A-4F79-3AB8E681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44F9-3D43-1472-B135-6802EAC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0A18-BF2E-2634-E872-B25E073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367A4-6650-2E50-2F6F-C5EE299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1AE35-8B37-6F39-633D-DFE3DA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2DA5-805E-7543-8F00-7BFD7D3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E6DD3-B0D6-DE83-E76A-4C54BCB9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16173-239E-C11C-9A8B-8FB8D842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5D7AB-5DC5-D04D-EE2B-6FE0D79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A906A-34DB-0B01-575C-55C5E8AD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DBD24-C095-895D-1096-7B58138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39BC-7E68-F9F7-B184-2B33457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A02D3-978E-7375-9E9B-E524F9A9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795FBE-E1AE-B0E7-5201-43291EF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8081-8727-0DC7-21CA-B4DC8047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89968D-8C2F-78CA-3D69-268F080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1655E9-FC80-D752-521C-337979A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27D30-6187-8A16-0AD6-BB5ACF2F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A8667-CA12-68EC-901F-BDB3833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9DA4-E015-7B03-7857-E540473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E8B65-BE7B-FAD9-1582-E101B3F8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C3B69C-D445-B8E8-9A9B-C603790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A754F-C831-43AF-9F51-2CD6E8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1EA63-4F3B-715D-FBB5-1AEAB8F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5E4420-8309-2E66-BCF7-DD467015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F8B9A-6F4C-FA73-C986-B75F453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6B6F-4049-0169-CFEF-28E6F8E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6124-BDB6-BB5E-724E-BDA9483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206FB-E2F6-55B4-7188-DD4A2BC3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1D0E-8FB0-08D7-0FAF-1BD8BBE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F4F96-2DA2-60A8-9BC6-FC4079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13E7F-9968-EFF7-B7F6-2C7ABA9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3F50-66F7-FD1A-80E1-54F44A16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76A5E-F713-BF1F-2EE4-83524B1E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BA768-E194-AA0D-9694-15C0680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39F95-7469-B30E-07B5-9F75E7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3DA7-F880-3F04-70B6-6DBFE5B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402C-0C7B-F227-3234-CEEF109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52FD-2C08-20D7-EA7C-99B4381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E76F7-1154-9C5B-33AE-AB9D07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885FF-BBD8-D26E-3981-5153ACE9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34509-BB6B-4794-B64D-41A0C042D610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E3FC2-B8B3-571F-4232-D23A2E65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CFC1-F74C-839A-61D0-876FB63A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6BAF-112A-00BB-8239-2AC171E0F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Стоимость недвижимости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D6633-0E3A-F134-7E02-9C4F00D7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Г.И.</a:t>
            </a:r>
          </a:p>
        </p:txBody>
      </p:sp>
    </p:spTree>
    <p:extLst>
      <p:ext uri="{BB962C8B-B14F-4D97-AF65-F5344CB8AC3E}">
        <p14:creationId xmlns:p14="http://schemas.microsoft.com/office/powerpoint/2010/main" val="4225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154-29A3-1233-2818-98C0C32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2" y="2766218"/>
            <a:ext cx="5644416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18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8819-16BC-33E6-03FF-ADF8C371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6FFCB-62B6-67FF-EE9D-278AB74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73"/>
            <a:ext cx="6312408" cy="1980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Р</a:t>
            </a:r>
            <a:r>
              <a:rPr lang="ru-RU" sz="2400" b="0" i="0" dirty="0">
                <a:effectLst/>
              </a:rPr>
              <a:t>азработка многофакторной модели для оценки стоимости недвижимости в заданном регионе на основе гибридных подходов с использованием языка программирования Python.</a:t>
            </a:r>
          </a:p>
          <a:p>
            <a:pPr marL="0" indent="0">
              <a:buNone/>
            </a:pPr>
            <a:endParaRPr lang="ru-RU" sz="2400" b="0" i="0" dirty="0">
              <a:effectLst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FBC39-F9C9-A575-163D-CABEC7DC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205276"/>
              </p:ext>
            </p:extLst>
          </p:nvPr>
        </p:nvGraphicFramePr>
        <p:xfrm>
          <a:off x="7326560" y="365125"/>
          <a:ext cx="4145003" cy="6319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51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046B-2149-E349-8560-5165874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Сбор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2DDA84-C66C-8201-39CF-5B560490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2055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Использовал</a:t>
            </a:r>
            <a:r>
              <a:rPr lang="en-US" dirty="0"/>
              <a:t> </a:t>
            </a:r>
            <a:r>
              <a:rPr lang="en-US" dirty="0" err="1"/>
              <a:t>CianParser</a:t>
            </a:r>
            <a:r>
              <a:rPr lang="ru-RU" dirty="0"/>
              <a:t> и отфильтровал наиболее подходящие признаки.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Сохранил затем это в </a:t>
            </a:r>
            <a:r>
              <a:rPr lang="en-US" dirty="0"/>
              <a:t>.csv </a:t>
            </a:r>
            <a:r>
              <a:rPr lang="ru-RU" dirty="0"/>
              <a:t>файлик, чтобы всегда можно было продолжить работу, не </a:t>
            </a:r>
            <a:r>
              <a:rPr lang="ru-RU" dirty="0" err="1"/>
              <a:t>парся</a:t>
            </a:r>
            <a:r>
              <a:rPr lang="ru-RU" dirty="0"/>
              <a:t> заново!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F49E80-B872-2F91-3794-AB4307EA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46" y="158517"/>
            <a:ext cx="4410691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2FE657-5600-2A0B-CB21-06D479164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747" y="3867464"/>
            <a:ext cx="4410691" cy="26254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8EE6C-E041-2F2C-B82F-04AFF11C876D}"/>
              </a:ext>
            </a:extLst>
          </p:cNvPr>
          <p:cNvSpPr txBox="1"/>
          <p:nvPr/>
        </p:nvSpPr>
        <p:spPr>
          <a:xfrm>
            <a:off x="8398327" y="3498132"/>
            <a:ext cx="997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Парсер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CE8B4-F578-ED70-97B6-D4ABA9B1972A}"/>
              </a:ext>
            </a:extLst>
          </p:cNvPr>
          <p:cNvSpPr txBox="1"/>
          <p:nvPr/>
        </p:nvSpPr>
        <p:spPr>
          <a:xfrm>
            <a:off x="7938654" y="6514817"/>
            <a:ext cx="221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Выбор признаков</a:t>
            </a:r>
          </a:p>
        </p:txBody>
      </p:sp>
    </p:spTree>
    <p:extLst>
      <p:ext uri="{BB962C8B-B14F-4D97-AF65-F5344CB8AC3E}">
        <p14:creationId xmlns:p14="http://schemas.microsoft.com/office/powerpoint/2010/main" val="1880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5F216-CFAE-1B6B-DADD-4EA48E54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35433-5B6B-ABE5-1D8B-65716861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Предобработка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98083CA-9D66-7F58-E66F-7A0676602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1194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основном, ограничился тем, что почистил </a:t>
            </a:r>
            <a:r>
              <a:rPr lang="en-US" dirty="0" err="1"/>
              <a:t>NaN</a:t>
            </a:r>
            <a:r>
              <a:rPr lang="ru-RU" dirty="0"/>
              <a:t>-значения, пытаясь сохранить размер итак небольшого датасета.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BB8B9-5A34-2FE4-7B4E-21F47CDF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950" y="2844942"/>
            <a:ext cx="2276793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D63D98-9D0A-90C5-FD8B-3AA694E58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553" y="1825625"/>
            <a:ext cx="3820058" cy="3962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926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84C9-A74C-AE68-4AF3-F495A4FA6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CF0FD-9A79-C9DA-3D20-C343E72B8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Гипотезы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25381C0-846C-9E16-2AED-BCFB5306D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36819" cy="287298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Выдвинул несколько базовых гипотез и проверил их, смотря на корреляцию и некоторые другие показатели.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59F66B-1459-8562-DD07-72AE35B12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2" y="5210175"/>
            <a:ext cx="5712594" cy="1433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C67FE0-2857-5E06-2105-C66D77B9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330" y="0"/>
            <a:ext cx="6178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1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4935-A35D-B2AA-1F09-C60291BE0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F2AFA-EF8B-7957-59BD-F6EAD75E6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Гипотезы: обоснование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515BD2-D39B-A637-73B8-7D348AAA8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52" y="1458094"/>
            <a:ext cx="9094895" cy="527521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666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AD4CA-88A7-9647-63DE-A23DCA63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A8240-47AD-A068-26FB-6AAE714F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9CC06C4-FD4E-6F60-173A-AEECC6C07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152" y="4085831"/>
            <a:ext cx="5890135" cy="2081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9B0F79-0461-2B75-7122-B02AF79C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365" y="2587720"/>
            <a:ext cx="4661340" cy="19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AE3CE2-7B3B-66A9-B0BE-A1F4790A6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058" y="3280902"/>
            <a:ext cx="3781953" cy="2257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7850910-AF35-9A83-35BA-F995AA156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152" y="2579787"/>
            <a:ext cx="5890136" cy="121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B7A456-5E5F-00F0-C0BF-01D879072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8717" y="6394650"/>
            <a:ext cx="7306695" cy="438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3C800EF6-3A50-EFF0-F4CB-5C26B72C1D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4507" y="1964712"/>
            <a:ext cx="2915057" cy="419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67F56FD-3D30-2533-2EEA-0A954E1FB72F}"/>
              </a:ext>
            </a:extLst>
          </p:cNvPr>
          <p:cNvCxnSpPr>
            <a:cxnSpLocks/>
            <a:stCxn id="20" idx="2"/>
            <a:endCxn id="7" idx="0"/>
          </p:cNvCxnSpPr>
          <p:nvPr/>
        </p:nvCxnSpPr>
        <p:spPr>
          <a:xfrm flipH="1">
            <a:off x="9712035" y="2383870"/>
            <a:ext cx="1" cy="203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FEDB2A05-C03C-E681-3EAC-A33F87F516B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106288" y="3186125"/>
            <a:ext cx="714770" cy="5564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F97CCE8E-CC56-ECEF-2E33-3A3CDB506C1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712035" y="5538642"/>
            <a:ext cx="0" cy="815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уступ 32">
            <a:extLst>
              <a:ext uri="{FF2B5EF4-FFF2-40B4-BE49-F238E27FC236}">
                <a16:creationId xmlns:a16="http://schemas.microsoft.com/office/drawing/2014/main" id="{6CB82D2B-8FCF-86AC-2D5E-788B46445B69}"/>
              </a:ext>
            </a:extLst>
          </p:cNvPr>
          <p:cNvCxnSpPr>
            <a:endCxn id="20" idx="0"/>
          </p:cNvCxnSpPr>
          <p:nvPr/>
        </p:nvCxnSpPr>
        <p:spPr>
          <a:xfrm>
            <a:off x="5749636" y="1027906"/>
            <a:ext cx="3962400" cy="9368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4243855B-E9B2-D4FA-B611-FA31AD52557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712035" y="2786357"/>
            <a:ext cx="0" cy="49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3AEA2AAB-2A82-D284-0C44-4A68E4286E94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7106287" y="4566900"/>
            <a:ext cx="714771" cy="5595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3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A0A79-6A56-61AB-F75F-56721335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0FDDC-68DB-8CBF-F83B-E669F84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Рекомендации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7B0E5A1-6F26-22A2-9887-71B1C926A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65327" cy="120035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основе датасета, анализа гипотез и результатов моделирования, предоставил несколько рекомендаций.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A3307B-0FB6-89EE-62C6-773A19A55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54" y="2813262"/>
            <a:ext cx="11707091" cy="36796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74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8F84-C7A6-A30A-F8FE-1357CB77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A9275-0F67-B40D-BDEB-5B1052DB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F537B4-0747-26E9-8881-47FB93BE3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собраны и подготовлены данные по стоимости недвижимости в выбранном регионе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выбраны и проанализированы ключевые признаки, влияющие на цену различных типов недвижимости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сформулированы и проверены гипотезы о влиянии признаков на стоимость объектов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построены и обучены модели прогнозирования стоимости недвижимости с использованием разных алгоритмов, проведено сравнение их эффективности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разработаны практические рекомендации для покупателей и продавцов, основанные на результатах анализа и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497844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266</Words>
  <Application>Microsoft Office PowerPoint</Application>
  <PresentationFormat>Широкоэкранный</PresentationFormat>
  <Paragraphs>31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Стоимость недвижимости</vt:lpstr>
      <vt:lpstr>Введение</vt:lpstr>
      <vt:lpstr>Сбор данных</vt:lpstr>
      <vt:lpstr>Предобработка</vt:lpstr>
      <vt:lpstr>Гипотезы</vt:lpstr>
      <vt:lpstr>Гипотезы: обоснование</vt:lpstr>
      <vt:lpstr>Моделирование</vt:lpstr>
      <vt:lpstr>Рекомендации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Кузнецов Геннадий Игоревич</dc:creator>
  <cp:lastModifiedBy>Кузнецов Геннадий Игоревич</cp:lastModifiedBy>
  <cp:revision>43</cp:revision>
  <dcterms:created xsi:type="dcterms:W3CDTF">2025-04-30T15:51:13Z</dcterms:created>
  <dcterms:modified xsi:type="dcterms:W3CDTF">2025-05-28T13:29:49Z</dcterms:modified>
</cp:coreProperties>
</file>