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391F3-8F09-429D-8D2F-C0ED530CB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B1A8FBF-C959-418C-B222-5C224DFB5F01}">
      <dgm:prSet custT="1"/>
      <dgm:spPr/>
      <dgm:t>
        <a:bodyPr/>
        <a:lstStyle/>
        <a:p>
          <a:r>
            <a:rPr lang="ru-RU" sz="2400" b="1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План сравнения:</a:t>
          </a:r>
          <a:endParaRPr lang="ru-RU" sz="24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9930F4E5-18CE-4391-95E1-552E90310369}" type="parTrans" cxnId="{237CE675-7D8A-495B-A30D-F3B3CD2E7E2B}">
      <dgm:prSet/>
      <dgm:spPr/>
      <dgm:t>
        <a:bodyPr/>
        <a:lstStyle/>
        <a:p>
          <a:endParaRPr lang="ru-RU"/>
        </a:p>
      </dgm:t>
    </dgm:pt>
    <dgm:pt modelId="{AAFC78ED-8CD7-421C-9DDE-A8B068F792C1}" type="sibTrans" cxnId="{237CE675-7D8A-495B-A30D-F3B3CD2E7E2B}">
      <dgm:prSet/>
      <dgm:spPr/>
      <dgm:t>
        <a:bodyPr/>
        <a:lstStyle/>
        <a:p>
          <a:endParaRPr lang="ru-RU"/>
        </a:p>
      </dgm:t>
    </dgm:pt>
    <dgm:pt modelId="{918CD23B-58C2-4246-B433-5453FCB3D30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Понимание бизнес-целей (</a:t>
          </a:r>
          <a:r>
            <a:rPr lang="en-US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Business</a:t>
          </a:r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 </a:t>
          </a:r>
          <a:r>
            <a:rPr lang="en-US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Understanding)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B9E7E30A-2016-48EB-8516-F45B284160E7}" type="parTrans" cxnId="{C6E6A497-285A-456B-9716-21EF5945CB95}">
      <dgm:prSet/>
      <dgm:spPr/>
      <dgm:t>
        <a:bodyPr/>
        <a:lstStyle/>
        <a:p>
          <a:endParaRPr lang="ru-RU"/>
        </a:p>
      </dgm:t>
    </dgm:pt>
    <dgm:pt modelId="{61D08585-A820-4925-9867-2086773F0CE0}" type="sibTrans" cxnId="{C6E6A497-285A-456B-9716-21EF5945CB95}">
      <dgm:prSet/>
      <dgm:spPr/>
      <dgm:t>
        <a:bodyPr/>
        <a:lstStyle/>
        <a:p>
          <a:endParaRPr lang="ru-RU"/>
        </a:p>
      </dgm:t>
    </dgm:pt>
    <dgm:pt modelId="{5881F4A5-76DC-4105-8E2C-481E9D49C4FC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Начальное изучение данных (Data Understanding)</a:t>
          </a:r>
        </a:p>
      </dgm:t>
    </dgm:pt>
    <dgm:pt modelId="{0807F71D-B590-4709-9BC5-141D310DD2D9}" type="parTrans" cxnId="{DB98F723-48FC-462C-BD62-2C3BF0ADF75B}">
      <dgm:prSet/>
      <dgm:spPr/>
      <dgm:t>
        <a:bodyPr/>
        <a:lstStyle/>
        <a:p>
          <a:endParaRPr lang="ru-RU"/>
        </a:p>
      </dgm:t>
    </dgm:pt>
    <dgm:pt modelId="{F6D01714-E810-473A-97BB-82EDB6F1C164}" type="sibTrans" cxnId="{DB98F723-48FC-462C-BD62-2C3BF0ADF75B}">
      <dgm:prSet/>
      <dgm:spPr/>
      <dgm:t>
        <a:bodyPr/>
        <a:lstStyle/>
        <a:p>
          <a:endParaRPr lang="ru-RU"/>
        </a:p>
      </dgm:t>
    </dgm:pt>
    <dgm:pt modelId="{C5EBCE50-5127-4D84-BD8A-046D71B70B5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Подготовка данных (</a:t>
          </a:r>
          <a:r>
            <a:rPr lang="en-US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Data Preparation)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7A6EF208-DA04-418E-BEE3-02922B8D63A8}" type="parTrans" cxnId="{E41ED51C-3717-43F9-8032-B84E656661A5}">
      <dgm:prSet/>
      <dgm:spPr/>
      <dgm:t>
        <a:bodyPr/>
        <a:lstStyle/>
        <a:p>
          <a:endParaRPr lang="ru-RU"/>
        </a:p>
      </dgm:t>
    </dgm:pt>
    <dgm:pt modelId="{15835EED-5328-451C-AD6E-9816949306EB}" type="sibTrans" cxnId="{E41ED51C-3717-43F9-8032-B84E656661A5}">
      <dgm:prSet/>
      <dgm:spPr/>
      <dgm:t>
        <a:bodyPr/>
        <a:lstStyle/>
        <a:p>
          <a:endParaRPr lang="ru-RU"/>
        </a:p>
      </dgm:t>
    </dgm:pt>
    <dgm:pt modelId="{30316CCB-1B56-43E1-8B7C-2EFD0EE6FEE3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Моделирование (</a:t>
          </a:r>
          <a:r>
            <a:rPr lang="en-US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Modeling)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3B7D93EF-F786-42EE-8B57-D8F5637036EF}" type="parTrans" cxnId="{605E3E97-C815-4060-BB24-DDEF9AA9E106}">
      <dgm:prSet/>
      <dgm:spPr/>
      <dgm:t>
        <a:bodyPr/>
        <a:lstStyle/>
        <a:p>
          <a:endParaRPr lang="ru-RU"/>
        </a:p>
      </dgm:t>
    </dgm:pt>
    <dgm:pt modelId="{44ADACAD-5B9E-4CBD-BDF4-55C2A9216918}" type="sibTrans" cxnId="{605E3E97-C815-4060-BB24-DDEF9AA9E106}">
      <dgm:prSet/>
      <dgm:spPr/>
      <dgm:t>
        <a:bodyPr/>
        <a:lstStyle/>
        <a:p>
          <a:endParaRPr lang="ru-RU"/>
        </a:p>
      </dgm:t>
    </dgm:pt>
    <dgm:pt modelId="{F58E4846-298E-4686-A9E3-2C869B9D527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Оценка (</a:t>
          </a:r>
          <a:r>
            <a:rPr lang="en-US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Evaluation)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88934CF3-2B19-4051-842D-AF605A0B6DFB}" type="parTrans" cxnId="{4BFB90B4-2FD0-4678-93A7-5BA8FC42C3BB}">
      <dgm:prSet/>
      <dgm:spPr/>
      <dgm:t>
        <a:bodyPr/>
        <a:lstStyle/>
        <a:p>
          <a:endParaRPr lang="ru-RU"/>
        </a:p>
      </dgm:t>
    </dgm:pt>
    <dgm:pt modelId="{7E2050C5-B7F7-46B0-9134-738B9B58AF40}" type="sibTrans" cxnId="{4BFB90B4-2FD0-4678-93A7-5BA8FC42C3BB}">
      <dgm:prSet/>
      <dgm:spPr/>
      <dgm:t>
        <a:bodyPr/>
        <a:lstStyle/>
        <a:p>
          <a:endParaRPr lang="ru-RU"/>
        </a:p>
      </dgm:t>
    </dgm:pt>
    <dgm:pt modelId="{6D7C2845-7A6A-4D2F-9933-54E6A24F1A8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Внедрение (</a:t>
          </a:r>
          <a:r>
            <a:rPr lang="en-US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Deployment)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A8B07D6D-F6D4-49FF-8C8B-CEE3384FD310}" type="parTrans" cxnId="{8DEF9E1A-3F1E-429C-AF4E-63C154B5F1A6}">
      <dgm:prSet/>
      <dgm:spPr/>
      <dgm:t>
        <a:bodyPr/>
        <a:lstStyle/>
        <a:p>
          <a:endParaRPr lang="ru-RU"/>
        </a:p>
      </dgm:t>
    </dgm:pt>
    <dgm:pt modelId="{3E291DF3-E8C8-498C-90D0-A03D68BCBA75}" type="sibTrans" cxnId="{8DEF9E1A-3F1E-429C-AF4E-63C154B5F1A6}">
      <dgm:prSet/>
      <dgm:spPr/>
      <dgm:t>
        <a:bodyPr/>
        <a:lstStyle/>
        <a:p>
          <a:endParaRPr lang="ru-RU"/>
        </a:p>
      </dgm:t>
    </dgm:pt>
    <dgm:pt modelId="{CF2B7418-C3FC-4DAA-9083-61438150566B}" type="pres">
      <dgm:prSet presAssocID="{439391F3-8F09-429D-8D2F-C0ED530CBC27}" presName="linear" presStyleCnt="0">
        <dgm:presLayoutVars>
          <dgm:animLvl val="lvl"/>
          <dgm:resizeHandles val="exact"/>
        </dgm:presLayoutVars>
      </dgm:prSet>
      <dgm:spPr/>
    </dgm:pt>
    <dgm:pt modelId="{4FA44ED0-BE14-49FD-8EFA-CA7BE4C29C37}" type="pres">
      <dgm:prSet presAssocID="{2B1A8FBF-C959-418C-B222-5C224DFB5F01}" presName="parentText" presStyleLbl="node1" presStyleIdx="0" presStyleCnt="1" custScaleY="43582">
        <dgm:presLayoutVars>
          <dgm:chMax val="0"/>
          <dgm:bulletEnabled val="1"/>
        </dgm:presLayoutVars>
      </dgm:prSet>
      <dgm:spPr/>
    </dgm:pt>
    <dgm:pt modelId="{3246BEF6-95D3-46AD-B03A-1329D97F8F80}" type="pres">
      <dgm:prSet presAssocID="{2B1A8FBF-C959-418C-B222-5C224DFB5F01}" presName="childText" presStyleLbl="revTx" presStyleIdx="0" presStyleCnt="1" custLinFactNeighborY="3469">
        <dgm:presLayoutVars>
          <dgm:bulletEnabled val="1"/>
        </dgm:presLayoutVars>
      </dgm:prSet>
      <dgm:spPr/>
    </dgm:pt>
  </dgm:ptLst>
  <dgm:cxnLst>
    <dgm:cxn modelId="{F6BAAB03-0F3D-40AE-BD1D-EF7DFBAE91FC}" type="presOf" srcId="{2B1A8FBF-C959-418C-B222-5C224DFB5F01}" destId="{4FA44ED0-BE14-49FD-8EFA-CA7BE4C29C37}" srcOrd="0" destOrd="0" presId="urn:microsoft.com/office/officeart/2005/8/layout/vList2"/>
    <dgm:cxn modelId="{EC0E7216-3234-45CB-AD7D-35BA73CE5447}" type="presOf" srcId="{5881F4A5-76DC-4105-8E2C-481E9D49C4FC}" destId="{3246BEF6-95D3-46AD-B03A-1329D97F8F80}" srcOrd="0" destOrd="1" presId="urn:microsoft.com/office/officeart/2005/8/layout/vList2"/>
    <dgm:cxn modelId="{8DEF9E1A-3F1E-429C-AF4E-63C154B5F1A6}" srcId="{2B1A8FBF-C959-418C-B222-5C224DFB5F01}" destId="{6D7C2845-7A6A-4D2F-9933-54E6A24F1A8B}" srcOrd="5" destOrd="0" parTransId="{A8B07D6D-F6D4-49FF-8C8B-CEE3384FD310}" sibTransId="{3E291DF3-E8C8-498C-90D0-A03D68BCBA75}"/>
    <dgm:cxn modelId="{E41ED51C-3717-43F9-8032-B84E656661A5}" srcId="{2B1A8FBF-C959-418C-B222-5C224DFB5F01}" destId="{C5EBCE50-5127-4D84-BD8A-046D71B70B54}" srcOrd="2" destOrd="0" parTransId="{7A6EF208-DA04-418E-BEE3-02922B8D63A8}" sibTransId="{15835EED-5328-451C-AD6E-9816949306EB}"/>
    <dgm:cxn modelId="{DB98F723-48FC-462C-BD62-2C3BF0ADF75B}" srcId="{2B1A8FBF-C959-418C-B222-5C224DFB5F01}" destId="{5881F4A5-76DC-4105-8E2C-481E9D49C4FC}" srcOrd="1" destOrd="0" parTransId="{0807F71D-B590-4709-9BC5-141D310DD2D9}" sibTransId="{F6D01714-E810-473A-97BB-82EDB6F1C164}"/>
    <dgm:cxn modelId="{118E003E-1A00-4EAD-ABC7-8B2D4605BD26}" type="presOf" srcId="{30316CCB-1B56-43E1-8B7C-2EFD0EE6FEE3}" destId="{3246BEF6-95D3-46AD-B03A-1329D97F8F80}" srcOrd="0" destOrd="3" presId="urn:microsoft.com/office/officeart/2005/8/layout/vList2"/>
    <dgm:cxn modelId="{ECE5DC72-F118-4CD8-9C56-1236B811B2BF}" type="presOf" srcId="{439391F3-8F09-429D-8D2F-C0ED530CBC27}" destId="{CF2B7418-C3FC-4DAA-9083-61438150566B}" srcOrd="0" destOrd="0" presId="urn:microsoft.com/office/officeart/2005/8/layout/vList2"/>
    <dgm:cxn modelId="{237CE675-7D8A-495B-A30D-F3B3CD2E7E2B}" srcId="{439391F3-8F09-429D-8D2F-C0ED530CBC27}" destId="{2B1A8FBF-C959-418C-B222-5C224DFB5F01}" srcOrd="0" destOrd="0" parTransId="{9930F4E5-18CE-4391-95E1-552E90310369}" sibTransId="{AAFC78ED-8CD7-421C-9DDE-A8B068F792C1}"/>
    <dgm:cxn modelId="{50A38C83-D76A-4DD6-A98F-F4FF94D08F28}" type="presOf" srcId="{918CD23B-58C2-4246-B433-5453FCB3D309}" destId="{3246BEF6-95D3-46AD-B03A-1329D97F8F80}" srcOrd="0" destOrd="0" presId="urn:microsoft.com/office/officeart/2005/8/layout/vList2"/>
    <dgm:cxn modelId="{605E3E97-C815-4060-BB24-DDEF9AA9E106}" srcId="{2B1A8FBF-C959-418C-B222-5C224DFB5F01}" destId="{30316CCB-1B56-43E1-8B7C-2EFD0EE6FEE3}" srcOrd="3" destOrd="0" parTransId="{3B7D93EF-F786-42EE-8B57-D8F5637036EF}" sibTransId="{44ADACAD-5B9E-4CBD-BDF4-55C2A9216918}"/>
    <dgm:cxn modelId="{C6E6A497-285A-456B-9716-21EF5945CB95}" srcId="{2B1A8FBF-C959-418C-B222-5C224DFB5F01}" destId="{918CD23B-58C2-4246-B433-5453FCB3D309}" srcOrd="0" destOrd="0" parTransId="{B9E7E30A-2016-48EB-8516-F45B284160E7}" sibTransId="{61D08585-A820-4925-9867-2086773F0CE0}"/>
    <dgm:cxn modelId="{4BFB90B4-2FD0-4678-93A7-5BA8FC42C3BB}" srcId="{2B1A8FBF-C959-418C-B222-5C224DFB5F01}" destId="{F58E4846-298E-4686-A9E3-2C869B9D5272}" srcOrd="4" destOrd="0" parTransId="{88934CF3-2B19-4051-842D-AF605A0B6DFB}" sibTransId="{7E2050C5-B7F7-46B0-9134-738B9B58AF40}"/>
    <dgm:cxn modelId="{65C870DA-2AFC-4199-B0C3-00FFEC8B6A51}" type="presOf" srcId="{F58E4846-298E-4686-A9E3-2C869B9D5272}" destId="{3246BEF6-95D3-46AD-B03A-1329D97F8F80}" srcOrd="0" destOrd="4" presId="urn:microsoft.com/office/officeart/2005/8/layout/vList2"/>
    <dgm:cxn modelId="{47353CE4-713C-4298-A2CB-A7509904D51A}" type="presOf" srcId="{6D7C2845-7A6A-4D2F-9933-54E6A24F1A8B}" destId="{3246BEF6-95D3-46AD-B03A-1329D97F8F80}" srcOrd="0" destOrd="5" presId="urn:microsoft.com/office/officeart/2005/8/layout/vList2"/>
    <dgm:cxn modelId="{EA69D5FE-C5AD-459A-8EED-1604E220B724}" type="presOf" srcId="{C5EBCE50-5127-4D84-BD8A-046D71B70B54}" destId="{3246BEF6-95D3-46AD-B03A-1329D97F8F80}" srcOrd="0" destOrd="2" presId="urn:microsoft.com/office/officeart/2005/8/layout/vList2"/>
    <dgm:cxn modelId="{25A6B26A-870E-4D29-996C-83F4FB1230AA}" type="presParOf" srcId="{CF2B7418-C3FC-4DAA-9083-61438150566B}" destId="{4FA44ED0-BE14-49FD-8EFA-CA7BE4C29C37}" srcOrd="0" destOrd="0" presId="urn:microsoft.com/office/officeart/2005/8/layout/vList2"/>
    <dgm:cxn modelId="{B2D74B81-5ED7-49CE-9B4C-FCB21C2F5B59}" type="presParOf" srcId="{CF2B7418-C3FC-4DAA-9083-61438150566B}" destId="{3246BEF6-95D3-46AD-B03A-1329D97F8F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4ED0-BE14-49FD-8EFA-CA7BE4C29C37}">
      <dsp:nvSpPr>
        <dsp:cNvPr id="0" name=""/>
        <dsp:cNvSpPr/>
      </dsp:nvSpPr>
      <dsp:spPr>
        <a:xfrm>
          <a:off x="0" y="1226223"/>
          <a:ext cx="4145003" cy="5221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План сравнения:</a:t>
          </a:r>
          <a:endParaRPr lang="ru-RU" sz="2400" kern="12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25489" y="1251712"/>
        <a:ext cx="4094025" cy="471169"/>
      </dsp:txXfrm>
    </dsp:sp>
    <dsp:sp modelId="{3246BEF6-95D3-46AD-B03A-1329D97F8F80}">
      <dsp:nvSpPr>
        <dsp:cNvPr id="0" name=""/>
        <dsp:cNvSpPr/>
      </dsp:nvSpPr>
      <dsp:spPr>
        <a:xfrm>
          <a:off x="0" y="1789932"/>
          <a:ext cx="4145003" cy="264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Понимание бизнес-целей (</a:t>
          </a:r>
          <a:r>
            <a:rPr lang="en-US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Business</a:t>
          </a: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 </a:t>
          </a:r>
          <a:r>
            <a:rPr lang="en-US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Understanding)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Начальное изучение данных (Data Understanding)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Подготовка данных (</a:t>
          </a:r>
          <a:r>
            <a:rPr lang="en-US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Data Preparation)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Моделирование (</a:t>
          </a:r>
          <a:r>
            <a:rPr lang="en-US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Modeling)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Оценка (</a:t>
          </a:r>
          <a:r>
            <a:rPr lang="en-US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Evaluation)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Внедрение (</a:t>
          </a:r>
          <a:r>
            <a:rPr lang="en-US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Deployment)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0" y="1789932"/>
        <a:ext cx="4145003" cy="264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3D95-44CB-5F50-4821-8BA56C5E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9AAA5-C87D-5DFF-37F6-F6AE210FA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7AC5-5A22-176D-2602-4A96DB5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1849A-A2B6-3B65-4FCE-D7E41DF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20CD4-0784-14B6-DC96-057E2C6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461F-5042-E193-D5D2-42A6BB4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72F70-B564-1C3F-168A-30F90D71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147EF-CB97-9438-C613-588808DA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0E068-1460-C001-25D1-D983FD8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F7234-FE58-4FD6-0E99-E39C19C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0BB8-DAE6-766F-5239-875F2709A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1F96E-2FE0-B38A-12A3-3259ABB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62FFF-7C7D-03CA-AA70-6F20613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F74A3-3FBF-B69D-86B1-99F4C70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901C6-39BF-7B7A-F886-3D95B8A8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D51C-1835-C814-563A-4357D8B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A4681-83C3-AEBA-DB7A-BA3C34C6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4F980-FE2E-D54C-DF7A-BE31382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6FD65-4CF3-D8C5-2FAB-48896F1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40E8A-C762-665D-B61C-01A175A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6637E-F219-466A-4F79-3AB8E681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E44F9-3D43-1472-B135-6802EAC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90A18-BF2E-2634-E872-B25E0735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367A4-6650-2E50-2F6F-C5EE299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1AE35-8B37-6F39-633D-DFE3DA7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2DA5-805E-7543-8F00-7BFD7D3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E6DD3-B0D6-DE83-E76A-4C54BCB9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316173-239E-C11C-9A8B-8FB8D842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5D7AB-5DC5-D04D-EE2B-6FE0D79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A906A-34DB-0B01-575C-55C5E8AD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DBD24-C095-895D-1096-7B58138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39BC-7E68-F9F7-B184-2B33457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A02D3-978E-7375-9E9B-E524F9A9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795FBE-E1AE-B0E7-5201-43291EF0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B8081-8727-0DC7-21CA-B4DC8047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89968D-8C2F-78CA-3D69-268F08050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1655E9-FC80-D752-521C-337979A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27D30-6187-8A16-0AD6-BB5ACF2F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CA8667-CA12-68EC-901F-BDB3833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9DA4-E015-7B03-7857-E540473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E8B65-BE7B-FAD9-1582-E101B3F8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C3B69C-D445-B8E8-9A9B-C603790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A754F-C831-43AF-9F51-2CD6E8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E1EA63-4F3B-715D-FBB5-1AEAB8F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5E4420-8309-2E66-BCF7-DD467015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F8B9A-6F4C-FA73-C986-B75F453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6B6F-4049-0169-CFEF-28E6F8E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06124-BDB6-BB5E-724E-BDA9483B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206FB-E2F6-55B4-7188-DD4A2BC3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B1D0E-8FB0-08D7-0FAF-1BD8BBE0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F4F96-2DA2-60A8-9BC6-FC40794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13E7F-9968-EFF7-B7F6-2C7ABA9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A3F50-66F7-FD1A-80E1-54F44A16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76A5E-F713-BF1F-2EE4-83524B1E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BA768-E194-AA0D-9694-15C06804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39F95-7469-B30E-07B5-9F75E7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3DA7-F880-3F04-70B6-6DBFE5B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3402C-0C7B-F227-3234-CEEF109D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F52FD-2C08-20D7-EA7C-99B4381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E76F7-1154-9C5B-33AE-AB9D07B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885FF-BBD8-D26E-3981-5153ACE9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34509-BB6B-4794-B64D-41A0C042D610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E3FC2-B8B3-571F-4232-D23A2E65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CFC1-F74C-839A-61D0-876FB63A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6BAF-112A-00BB-8239-2AC171E0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908" y="1600200"/>
            <a:ext cx="8330184" cy="2387600"/>
          </a:xfrm>
        </p:spPr>
        <p:txBody>
          <a:bodyPr/>
          <a:lstStyle/>
          <a:p>
            <a:r>
              <a:rPr lang="ru-RU" b="1" dirty="0"/>
              <a:t>Сравнительный анализ трех задач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D6633-0E3A-F134-7E02-9C4F00D77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7800"/>
            <a:ext cx="9144000" cy="1270000"/>
          </a:xfrm>
        </p:spPr>
        <p:txBody>
          <a:bodyPr/>
          <a:lstStyle/>
          <a:p>
            <a:r>
              <a:rPr lang="ru-RU" dirty="0"/>
              <a:t>Кузнецов Г.И.</a:t>
            </a:r>
          </a:p>
        </p:txBody>
      </p:sp>
    </p:spTree>
    <p:extLst>
      <p:ext uri="{BB962C8B-B14F-4D97-AF65-F5344CB8AC3E}">
        <p14:creationId xmlns:p14="http://schemas.microsoft.com/office/powerpoint/2010/main" val="42258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892-33EA-2639-0FB6-2674E0FB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812C4-05C4-BB17-F33E-97E89B41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Оценка (</a:t>
            </a:r>
            <a:r>
              <a:rPr lang="en-US" b="1" dirty="0"/>
              <a:t>Evaluation)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23D8FB2-1247-E810-4935-EAD4E6C3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23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Оценка качества моделей проводилась с учетом специфики каждой задачи. Для регрессии использовались метрики MSE и R², для классификации — </a:t>
            </a:r>
            <a:r>
              <a:rPr lang="ru-RU" sz="2000" dirty="0" err="1"/>
              <a:t>precision</a:t>
            </a:r>
            <a:r>
              <a:rPr lang="ru-RU" sz="2000" dirty="0"/>
              <a:t>, </a:t>
            </a:r>
            <a:r>
              <a:rPr lang="ru-RU" sz="2000" dirty="0" err="1"/>
              <a:t>recall</a:t>
            </a:r>
            <a:r>
              <a:rPr lang="ru-RU" sz="2000" dirty="0"/>
              <a:t> и F1-мера.</a:t>
            </a:r>
          </a:p>
          <a:p>
            <a:pPr marL="0" indent="0">
              <a:buNone/>
            </a:pPr>
            <a:r>
              <a:rPr lang="ru-RU" sz="2000" dirty="0"/>
              <a:t>Анализ важности признаков позволил выявить ключевые факторы, влияющие на целевую переменную в каждом случае.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DB8420A-780E-B785-6DA8-AC7B2203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97316"/>
              </p:ext>
            </p:extLst>
          </p:nvPr>
        </p:nvGraphicFramePr>
        <p:xfrm>
          <a:off x="4398264" y="1804162"/>
          <a:ext cx="7101840" cy="4328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39264">
                  <a:extLst>
                    <a:ext uri="{9D8B030D-6E8A-4147-A177-3AD203B41FA5}">
                      <a16:colId xmlns:a16="http://schemas.microsoft.com/office/drawing/2014/main" val="2631350256"/>
                    </a:ext>
                  </a:extLst>
                </a:gridCol>
                <a:gridCol w="2381288">
                  <a:extLst>
                    <a:ext uri="{9D8B030D-6E8A-4147-A177-3AD203B41FA5}">
                      <a16:colId xmlns:a16="http://schemas.microsoft.com/office/drawing/2014/main" val="3115011065"/>
                    </a:ext>
                  </a:extLst>
                </a:gridCol>
                <a:gridCol w="2381288">
                  <a:extLst>
                    <a:ext uri="{9D8B030D-6E8A-4147-A177-3AD203B41FA5}">
                      <a16:colId xmlns:a16="http://schemas.microsoft.com/office/drawing/2014/main" val="668961495"/>
                    </a:ext>
                  </a:extLst>
                </a:gridCol>
              </a:tblGrid>
              <a:tr h="445821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Задача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Метрики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Выводы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34495458"/>
                  </a:ext>
                </a:extLst>
              </a:tr>
              <a:tr h="70892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Рейтинг приложений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RMSE, R², MAE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Важность описания, скриншотов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60852561"/>
                  </a:ext>
                </a:extLst>
              </a:tr>
              <a:tr h="1498250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Скоринг заемщиков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F1, ROC-AUC, Classification report (precision, recall, accuracy)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Важность отдельных платежей, типа кредита, социальных признаков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62165140"/>
                  </a:ext>
                </a:extLst>
              </a:tr>
              <a:tr h="149825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Недвижимость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RMSE, MAE, R2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Сильное влияние площади, инфраструктуры (район, близость к метро)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375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770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189D1-9A9D-EF28-B10A-C4963A39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AC18A-3EF4-4A6D-8234-E2885352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Внедрение (</a:t>
            </a:r>
            <a:r>
              <a:rPr lang="en-US" b="1" dirty="0"/>
              <a:t>Deployment)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7F0B605-E881-8A55-9F41-1181A530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Результаты каждого проекта имеют практическую ценность для бизнеса. </a:t>
            </a:r>
          </a:p>
          <a:p>
            <a:pPr marL="0" indent="0">
              <a:buNone/>
            </a:pPr>
            <a:r>
              <a:rPr lang="ru-RU" sz="1800" dirty="0"/>
              <a:t>Модель оценки рейтинга может помочь разработчикам улучшать свои приложения, кредитный скоринг — снизить риски банка, а прогнозирование цен на недвижимость — поддержать принятие решений покупателями и продавцами.</a:t>
            </a:r>
          </a:p>
          <a:p>
            <a:pPr marL="0" indent="0">
              <a:buNone/>
            </a:pPr>
            <a:r>
              <a:rPr lang="ru-RU" sz="1800" dirty="0"/>
              <a:t>Успешное внедрение требует не только технической реализации, но и понятной интерпретации результатов для конечных пользователей.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6DCD777-0EE2-D00B-BAF8-0B60E7A0F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60625"/>
              </p:ext>
            </p:extLst>
          </p:nvPr>
        </p:nvGraphicFramePr>
        <p:xfrm>
          <a:off x="4846320" y="2222785"/>
          <a:ext cx="6928104" cy="35570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82038">
                  <a:extLst>
                    <a:ext uri="{9D8B030D-6E8A-4147-A177-3AD203B41FA5}">
                      <a16:colId xmlns:a16="http://schemas.microsoft.com/office/drawing/2014/main" val="1122025379"/>
                    </a:ext>
                  </a:extLst>
                </a:gridCol>
                <a:gridCol w="2323033">
                  <a:extLst>
                    <a:ext uri="{9D8B030D-6E8A-4147-A177-3AD203B41FA5}">
                      <a16:colId xmlns:a16="http://schemas.microsoft.com/office/drawing/2014/main" val="2057508680"/>
                    </a:ext>
                  </a:extLst>
                </a:gridCol>
                <a:gridCol w="2323033">
                  <a:extLst>
                    <a:ext uri="{9D8B030D-6E8A-4147-A177-3AD203B41FA5}">
                      <a16:colId xmlns:a16="http://schemas.microsoft.com/office/drawing/2014/main" val="1083813237"/>
                    </a:ext>
                  </a:extLst>
                </a:gridCol>
              </a:tblGrid>
              <a:tr h="559222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Задача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Где применимо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Рекомендации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99340079"/>
                  </a:ext>
                </a:extLst>
              </a:tr>
              <a:tr h="1219286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Рейтинг приложений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Рекомендации разработчикам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Улучшение описаний и категорий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20910659"/>
                  </a:ext>
                </a:extLst>
              </a:tr>
              <a:tr h="889255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Скоринг заемщиков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Банковский скоринг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Учет социальных данных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26231619"/>
                  </a:ext>
                </a:extLst>
              </a:tr>
              <a:tr h="889255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Недвижимость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Риелторские сервисы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Динамическое ценообразование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0526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51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9DF29-E1A1-E1A5-3B40-AD991673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F3148-D6AC-5F74-AC86-C37CE3B0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 </a:t>
            </a:r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(по сравнительному анализу)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909D884-173F-7F0D-FB83-2A9F9422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1. Разнообразие задач — разные подходы</a:t>
            </a:r>
            <a:br>
              <a:rPr lang="ru-RU" dirty="0"/>
            </a:br>
            <a:r>
              <a:rPr lang="ru-RU" dirty="0"/>
              <a:t>Несмотря на общую структуру CRISP-DM, каждый проект потребовал уникальных решений: от борьбы с дисбалансом данных в скоринге до самостоятельного сбора актуальной информации по недвижимости.</a:t>
            </a:r>
          </a:p>
          <a:p>
            <a:pPr marL="0" indent="0">
              <a:buNone/>
            </a:pPr>
            <a:r>
              <a:rPr lang="ru-RU" b="1" dirty="0"/>
              <a:t>2. Качество данных — основа успеха</a:t>
            </a:r>
            <a:br>
              <a:rPr lang="ru-RU" dirty="0"/>
            </a:br>
            <a:r>
              <a:rPr lang="ru-RU" dirty="0"/>
              <a:t>Наиболее сложным этапом оказалась подготовка данных, особенно при работе с «сырыми» источниками (</a:t>
            </a:r>
            <a:r>
              <a:rPr lang="ru-RU" dirty="0" err="1"/>
              <a:t>парсинг</a:t>
            </a:r>
            <a:r>
              <a:rPr lang="ru-RU" dirty="0"/>
              <a:t>, паркет-файлы). Глубокий EDA и </a:t>
            </a:r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критически важны для построения качественных моделей.</a:t>
            </a:r>
          </a:p>
          <a:p>
            <a:pPr marL="0" indent="0">
              <a:buNone/>
            </a:pPr>
            <a:r>
              <a:rPr lang="ru-RU" b="1" dirty="0"/>
              <a:t>3. Выбор модели зависит от контекста</a:t>
            </a:r>
            <a:br>
              <a:rPr lang="ru-RU" dirty="0"/>
            </a:br>
            <a:r>
              <a:rPr lang="ru-RU" dirty="0" err="1"/>
              <a:t>Gradient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 показал лучшие результаты в задачах регрессии. Простые модели (линейная регрессия) могут быть полезны для интерпретируемости.</a:t>
            </a:r>
          </a:p>
          <a:p>
            <a:pPr marL="0" indent="0">
              <a:buNone/>
            </a:pPr>
            <a:r>
              <a:rPr lang="ru-RU" b="1" dirty="0"/>
              <a:t>4. Практическая ценность</a:t>
            </a:r>
            <a:br>
              <a:rPr lang="ru-RU" dirty="0"/>
            </a:br>
            <a:r>
              <a:rPr lang="ru-RU" dirty="0"/>
              <a:t>Все модели решают конкретные бизнес-задачи: от снижения рисков банка до рекомендаций по ценообразованию. Важно не только построить модель, но и обеспечить её внедрение в рабочие процессы.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7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D154-29A3-1233-2818-98C0C329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92" y="2766218"/>
            <a:ext cx="5644416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18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8819-16BC-33E6-03FF-ADF8C371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6FFCB-62B6-67FF-EE9D-278AB749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73"/>
            <a:ext cx="6312408" cy="382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Проведем сравнение нескольких выполненных работ по нескольким ключевым позициям.</a:t>
            </a:r>
            <a:endParaRPr lang="ru-RU" sz="2400" b="0" i="0" dirty="0">
              <a:effectLst/>
            </a:endParaRPr>
          </a:p>
          <a:p>
            <a:pPr marL="0" indent="0">
              <a:buNone/>
            </a:pPr>
            <a:r>
              <a:rPr lang="ru-RU" sz="2400" dirty="0"/>
              <a:t>Для начала кратко вспомним основные концепции и задачи, поставленные в предыдущих работах. После чего сравним их согласно плану.</a:t>
            </a:r>
            <a:endParaRPr lang="ru-RU" sz="2400" b="0" i="0" dirty="0">
              <a:effectLst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01FBC39-F9C9-A575-163D-CABEC7DC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406648"/>
              </p:ext>
            </p:extLst>
          </p:nvPr>
        </p:nvGraphicFramePr>
        <p:xfrm>
          <a:off x="7326560" y="365125"/>
          <a:ext cx="4145003" cy="562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4046B-2149-E349-8560-5165874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Работа 1: </a:t>
            </a:r>
            <a:r>
              <a:rPr lang="ru-RU" dirty="0"/>
              <a:t>Создание предиктивной модели рейтинга мобильных приложений</a:t>
            </a:r>
            <a:endParaRPr lang="ru-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2DDA84-C66C-8201-39CF-5B560490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737"/>
            <a:ext cx="4591341" cy="4156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Провести анализ данных</a:t>
            </a:r>
          </a:p>
          <a:p>
            <a:pPr marL="0" indent="0">
              <a:buNone/>
            </a:pPr>
            <a:r>
              <a:rPr lang="ru-RU" sz="2400" dirty="0"/>
              <a:t>2. Ответить на вопросы:  </a:t>
            </a:r>
          </a:p>
          <a:p>
            <a:pPr lvl="1"/>
            <a:r>
              <a:rPr lang="ru-RU" sz="2000" dirty="0"/>
              <a:t>как информация о приложении влияет на рейтинг пользователей?</a:t>
            </a:r>
          </a:p>
          <a:p>
            <a:pPr lvl="1"/>
            <a:r>
              <a:rPr lang="ru-RU" sz="2000" dirty="0"/>
              <a:t>чем отличается статистика приложений для разных групп?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5664D2-3A7A-646D-A7FD-9FFCD555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58" y="2413360"/>
            <a:ext cx="6453169" cy="2697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65AA22-454A-EA15-9FE7-D8FD2EC7CF53}"/>
              </a:ext>
            </a:extLst>
          </p:cNvPr>
          <p:cNvSpPr txBox="1"/>
          <p:nvPr/>
        </p:nvSpPr>
        <p:spPr>
          <a:xfrm>
            <a:off x="7915462" y="5240086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часть датасета</a:t>
            </a:r>
          </a:p>
        </p:txBody>
      </p:sp>
    </p:spTree>
    <p:extLst>
      <p:ext uri="{BB962C8B-B14F-4D97-AF65-F5344CB8AC3E}">
        <p14:creationId xmlns:p14="http://schemas.microsoft.com/office/powerpoint/2010/main" val="18809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E8AA-EC80-EC91-9AF9-447598A84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FC4B4-6307-0640-443D-DA31C16B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Работа 2: </a:t>
            </a:r>
            <a:r>
              <a:rPr lang="ru-RU" dirty="0"/>
              <a:t>Построение предиктивной модели оценки надежности заемщика</a:t>
            </a:r>
            <a:endParaRPr lang="ru-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D0E14B-0A17-ED35-4544-61CC3404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07"/>
            <a:ext cx="6120384" cy="410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Провести разведочный анализ данных по данным скоринга.</a:t>
            </a:r>
          </a:p>
          <a:p>
            <a:pPr marL="0" indent="0">
              <a:buNone/>
            </a:pPr>
            <a:r>
              <a:rPr lang="ru-RU" sz="2400" dirty="0"/>
              <a:t>2. Определить достаточность данных для определения кредитного скоринга, социального скоринга.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368981-C4CC-AC42-A63C-79A48CDF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97" y="1901952"/>
            <a:ext cx="2830917" cy="4105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0E1FE-D541-AA92-4D06-36AB40E4F54C}"/>
              </a:ext>
            </a:extLst>
          </p:cNvPr>
          <p:cNvSpPr txBox="1"/>
          <p:nvPr/>
        </p:nvSpPr>
        <p:spPr>
          <a:xfrm>
            <a:off x="8504194" y="6123543"/>
            <a:ext cx="197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число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49496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361C0-051F-E486-51B8-785211AC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40F1F-8F07-B1D9-6BB0-5DFCFCB4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Работа 3: </a:t>
            </a:r>
            <a:r>
              <a:rPr lang="ru-RU" dirty="0"/>
              <a:t>Разработка многофакторной модели для оценки стоимости недвижимости</a:t>
            </a:r>
            <a:endParaRPr lang="ru-RU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778EF8B-430F-A1FB-DA01-D5C526B8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0576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Собрать данные по стоимости недвижимости в выбранном регионе.</a:t>
            </a:r>
          </a:p>
          <a:p>
            <a:pPr marL="514350" indent="-514350">
              <a:buAutoNum type="arabicPeriod"/>
            </a:pPr>
            <a:r>
              <a:rPr lang="ru-RU" dirty="0"/>
              <a:t>Выбрать признаки, влияющие на стоимость разных типов недвижимости в регионе.</a:t>
            </a:r>
          </a:p>
          <a:p>
            <a:pPr marL="514350" indent="-514350">
              <a:buAutoNum type="arabicPeriod"/>
            </a:pPr>
            <a:r>
              <a:rPr lang="ru-RU" dirty="0"/>
              <a:t>Вдвинуть гипотезы о том, какие признаки наиболее и наименее влияют на стоимость разных типов недвижимости,  проверить гипотезы.</a:t>
            </a:r>
          </a:p>
          <a:p>
            <a:pPr marL="514350" indent="-514350">
              <a:buAutoNum type="arabicPeriod"/>
            </a:pPr>
            <a:r>
              <a:rPr lang="ru-RU" dirty="0"/>
              <a:t>Смоделировать модель прогнозирования стоимости разных видов недвижимости в выбранном регионе на основе разных методов обучения, сравнить эффективность моделей.</a:t>
            </a:r>
          </a:p>
          <a:p>
            <a:pPr marL="514350" indent="-514350">
              <a:buAutoNum type="arabicPeriod"/>
            </a:pPr>
            <a:r>
              <a:rPr lang="ru-RU" dirty="0"/>
              <a:t>Дать рекомендации покупателям и продавцам недвижимости.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05660E-D598-2161-564B-ED679D3A5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17" y="2172535"/>
            <a:ext cx="5019504" cy="1622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14972F-77E9-BCFF-18F0-0D77CE214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17" y="4379578"/>
            <a:ext cx="5019504" cy="1446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8792A8-898E-0821-B6CC-7755C4C15EE0}"/>
              </a:ext>
            </a:extLst>
          </p:cNvPr>
          <p:cNvSpPr txBox="1"/>
          <p:nvPr/>
        </p:nvSpPr>
        <p:spPr>
          <a:xfrm>
            <a:off x="8205057" y="3902585"/>
            <a:ext cx="176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часть датасета</a:t>
            </a:r>
          </a:p>
        </p:txBody>
      </p:sp>
    </p:spTree>
    <p:extLst>
      <p:ext uri="{BB962C8B-B14F-4D97-AF65-F5344CB8AC3E}">
        <p14:creationId xmlns:p14="http://schemas.microsoft.com/office/powerpoint/2010/main" val="5393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73275-B8EC-BE0E-ACA2-51D49B418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3D6CC-F6DF-7A5B-2058-E3E484C5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Понимание бизнес-целей </a:t>
            </a:r>
            <a:br>
              <a:rPr lang="ru-RU" b="1" dirty="0"/>
            </a:br>
            <a:r>
              <a:rPr lang="ru-RU" b="1" dirty="0"/>
              <a:t>(</a:t>
            </a:r>
            <a:r>
              <a:rPr lang="en-US" b="1" dirty="0"/>
              <a:t>Business Understanding)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01EBF1-110C-49E0-3552-3E6AF425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17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Перед началом любого анализа данных важно четко определить цели проекта. </a:t>
            </a:r>
          </a:p>
          <a:p>
            <a:pPr marL="0" indent="0">
              <a:buNone/>
            </a:pPr>
            <a:r>
              <a:rPr lang="ru-RU" sz="2000" dirty="0"/>
              <a:t>В этих трех задачах мы работали с разными бизнес-потребностями: от предсказания рейтинга мобильных приложений до оценки кредитоспособности заемщиков и прогнозирования стоимости недвижимости. </a:t>
            </a:r>
          </a:p>
          <a:p>
            <a:pPr marL="0" indent="0">
              <a:buNone/>
            </a:pPr>
            <a:r>
              <a:rPr lang="ru-RU" sz="2000" dirty="0"/>
              <a:t>Каждый проект требовал уникального подхода к постановке задачи и интерпретации результатов.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9527954-0790-7ADB-B108-DF85C2BFE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477"/>
              </p:ext>
            </p:extLst>
          </p:nvPr>
        </p:nvGraphicFramePr>
        <p:xfrm>
          <a:off x="4517136" y="1825624"/>
          <a:ext cx="7476744" cy="4053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62754">
                  <a:extLst>
                    <a:ext uri="{9D8B030D-6E8A-4147-A177-3AD203B41FA5}">
                      <a16:colId xmlns:a16="http://schemas.microsoft.com/office/drawing/2014/main" val="3422599532"/>
                    </a:ext>
                  </a:extLst>
                </a:gridCol>
                <a:gridCol w="2506995">
                  <a:extLst>
                    <a:ext uri="{9D8B030D-6E8A-4147-A177-3AD203B41FA5}">
                      <a16:colId xmlns:a16="http://schemas.microsoft.com/office/drawing/2014/main" val="4196922833"/>
                    </a:ext>
                  </a:extLst>
                </a:gridCol>
                <a:gridCol w="2506995">
                  <a:extLst>
                    <a:ext uri="{9D8B030D-6E8A-4147-A177-3AD203B41FA5}">
                      <a16:colId xmlns:a16="http://schemas.microsoft.com/office/drawing/2014/main" val="2531701235"/>
                    </a:ext>
                  </a:extLst>
                </a:gridCol>
              </a:tblGrid>
              <a:tr h="430905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Задача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Цель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Особенности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517415283"/>
                  </a:ext>
                </a:extLst>
              </a:tr>
              <a:tr h="1193819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Рейтинг приложений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Анализ влияния данных на рейтинг, сравнение групп приложений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Простой датасет,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effectLst/>
                        </a:rPr>
                        <a:t>мультиклассовая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/регрессия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37351866"/>
                  </a:ext>
                </a:extLst>
              </a:tr>
              <a:tr h="1193819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Скоринг заемщиков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Оценка надежности клиента (кредитный/социальный скоринг)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Сильный дисбаланс (97% vs 3%), сложный формат данных (.pq)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21207752"/>
                  </a:ext>
                </a:extLst>
              </a:tr>
              <a:tr h="939514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Оценка недвижимости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Прогнозирование цены на основе гибридных подходов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Самостоятельный сбор данных, проверка гипотез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0079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0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AAD92-12DC-8D4A-1A90-92809056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44FB-4BE1-8D75-54E7-1B091A38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Начальное изучение данных </a:t>
            </a:r>
            <a:br>
              <a:rPr lang="ru-RU" b="1" dirty="0"/>
            </a:br>
            <a:r>
              <a:rPr lang="ru-RU" b="1" dirty="0"/>
              <a:t>(Data </a:t>
            </a:r>
            <a:r>
              <a:rPr lang="ru-RU" b="1" dirty="0" err="1"/>
              <a:t>Understanding</a:t>
            </a:r>
            <a:r>
              <a:rPr lang="ru-RU" b="1" dirty="0"/>
              <a:t>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D2A0129-150B-D860-FF53-1BAD0E20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55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На этом этапе мы провели первичный анализ данных, оценили их структуру, качество и потенциальные проблемы. </a:t>
            </a:r>
          </a:p>
          <a:p>
            <a:pPr marL="0" indent="0">
              <a:buNone/>
            </a:pPr>
            <a:r>
              <a:rPr lang="ru-RU" sz="2000" dirty="0"/>
              <a:t>В зависимости от задачи, данные были представлены в разных форматах — от простых CSV-файлов до сложных паркет-таблиц. </a:t>
            </a:r>
          </a:p>
          <a:p>
            <a:pPr marL="0" indent="0">
              <a:buNone/>
            </a:pPr>
            <a:r>
              <a:rPr lang="ru-RU" sz="2000" dirty="0"/>
              <a:t>Особое внимание пришлось уделить проблеме дисбаланса классов в задаче кредитного скоринга и самостоятельному сбору актуальных данных по недвижимости.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68F356F-0D65-6734-5732-427FAFAE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15115"/>
              </p:ext>
            </p:extLst>
          </p:nvPr>
        </p:nvGraphicFramePr>
        <p:xfrm>
          <a:off x="5202937" y="2001742"/>
          <a:ext cx="6315457" cy="3230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0239">
                  <a:extLst>
                    <a:ext uri="{9D8B030D-6E8A-4147-A177-3AD203B41FA5}">
                      <a16:colId xmlns:a16="http://schemas.microsoft.com/office/drawing/2014/main" val="936828065"/>
                    </a:ext>
                  </a:extLst>
                </a:gridCol>
                <a:gridCol w="2117609">
                  <a:extLst>
                    <a:ext uri="{9D8B030D-6E8A-4147-A177-3AD203B41FA5}">
                      <a16:colId xmlns:a16="http://schemas.microsoft.com/office/drawing/2014/main" val="3773078194"/>
                    </a:ext>
                  </a:extLst>
                </a:gridCol>
                <a:gridCol w="2117609">
                  <a:extLst>
                    <a:ext uri="{9D8B030D-6E8A-4147-A177-3AD203B41FA5}">
                      <a16:colId xmlns:a16="http://schemas.microsoft.com/office/drawing/2014/main" val="3970563798"/>
                    </a:ext>
                  </a:extLst>
                </a:gridCol>
              </a:tblGrid>
              <a:tr h="297847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Задача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Источник данных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Проблемы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03166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Рейтинг приложений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2 CSV-</a:t>
                      </a:r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файла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Простые, чистые данные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9144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Скоринг заемщиков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Паркет-файлы (.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pq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Дисбаланс, сложность загрузки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232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Недвижимость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Парсинг актуальных данных (2025)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Отсутствие готового датасета,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effectLst/>
                        </a:rPr>
                        <a:t>engineering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144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35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2AC9E-5232-15E2-EE33-8EFFCE77A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1850C-9073-D87C-BD70-43E3F2F8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Подготовка данных (</a:t>
            </a:r>
            <a:r>
              <a:rPr lang="en-US" b="1" dirty="0"/>
              <a:t>Data Preparation)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DDA85FA-D999-54DB-F789-66BF8F06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8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Качество данных напрямую влияет на результат моделирования. </a:t>
            </a:r>
          </a:p>
          <a:p>
            <a:pPr marL="0" indent="0">
              <a:buNone/>
            </a:pPr>
            <a:r>
              <a:rPr lang="ru-RU" sz="2000" dirty="0"/>
              <a:t>В каждом проекте мы выполнили очистку данных, обработку пропусков и преобразование признаков.</a:t>
            </a:r>
          </a:p>
          <a:p>
            <a:pPr marL="0" indent="0">
              <a:buNone/>
            </a:pPr>
            <a:r>
              <a:rPr lang="ru-RU" sz="2000" dirty="0"/>
              <a:t>Для задачи с дисбалансом классов (3% положительных примеров) был применен метод </a:t>
            </a:r>
            <a:r>
              <a:rPr lang="ru-RU" sz="2000" dirty="0" err="1"/>
              <a:t>undersampling</a:t>
            </a:r>
            <a:r>
              <a:rPr lang="ru-RU" sz="2000" dirty="0"/>
              <a:t>. В случае с недвижимостью — проведен тщательный </a:t>
            </a:r>
            <a:r>
              <a:rPr lang="ru-RU" sz="2000" dirty="0" err="1"/>
              <a:t>feature</a:t>
            </a:r>
            <a:r>
              <a:rPr lang="ru-RU" sz="2000" dirty="0"/>
              <a:t> </a:t>
            </a:r>
            <a:r>
              <a:rPr lang="ru-RU" sz="2000" dirty="0" err="1"/>
              <a:t>engineering</a:t>
            </a:r>
            <a:r>
              <a:rPr lang="ru-RU" sz="2000" dirty="0"/>
              <a:t> на основе собранных данных.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FFA4D58-82AD-F539-D19C-F44E9464C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67203"/>
              </p:ext>
            </p:extLst>
          </p:nvPr>
        </p:nvGraphicFramePr>
        <p:xfrm>
          <a:off x="5303520" y="1690688"/>
          <a:ext cx="6519670" cy="43281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47504">
                  <a:extLst>
                    <a:ext uri="{9D8B030D-6E8A-4147-A177-3AD203B41FA5}">
                      <a16:colId xmlns:a16="http://schemas.microsoft.com/office/drawing/2014/main" val="2588631722"/>
                    </a:ext>
                  </a:extLst>
                </a:gridCol>
                <a:gridCol w="2186083">
                  <a:extLst>
                    <a:ext uri="{9D8B030D-6E8A-4147-A177-3AD203B41FA5}">
                      <a16:colId xmlns:a16="http://schemas.microsoft.com/office/drawing/2014/main" val="2231736883"/>
                    </a:ext>
                  </a:extLst>
                </a:gridCol>
                <a:gridCol w="2186083">
                  <a:extLst>
                    <a:ext uri="{9D8B030D-6E8A-4147-A177-3AD203B41FA5}">
                      <a16:colId xmlns:a16="http://schemas.microsoft.com/office/drawing/2014/main" val="2058996145"/>
                    </a:ext>
                  </a:extLst>
                </a:gridCol>
              </a:tblGrid>
              <a:tr h="673576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Задача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Методы обработки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Фичи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59680201"/>
                  </a:ext>
                </a:extLst>
              </a:tr>
              <a:tr h="117355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Рейтинг приложений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Работа с категориальными признаками, в остальном чисто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Категориальные + числовые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066671212"/>
                  </a:ext>
                </a:extLst>
              </a:tr>
              <a:tr h="1173550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Скоринг заемщиков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Undersampling (только 1 + случайные 0), обработка .pq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Социальные + кредитные признаки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73053961"/>
                  </a:ext>
                </a:extLst>
              </a:tr>
              <a:tr h="923563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Недвижимость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Парсинг, очистка, отбор признаков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Геоданные, параметры объектов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1736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68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17839-4607-26FF-6159-B9B4EDA0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9C58F-67DA-5F77-C16B-FC3EFD29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Моделирование (</a:t>
            </a:r>
            <a:r>
              <a:rPr lang="en-US" b="1" dirty="0"/>
              <a:t>Modeling)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3ADECA4-CC08-652B-CA84-AF52BB43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86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Для решения поставленных задач мы тестировали различные алгоритмы машинного обучения. </a:t>
            </a:r>
          </a:p>
          <a:p>
            <a:pPr marL="0" indent="0">
              <a:buNone/>
            </a:pPr>
            <a:r>
              <a:rPr lang="ru-RU" sz="2000" dirty="0"/>
              <a:t>В проектах с рейтингом приложений и стоимостью недвижимости сравнивались четыре модели, тогда как в задаче кредитного скоринга из-за особенностей данных использовался только 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Forest</a:t>
            </a:r>
            <a:r>
              <a:rPr lang="ru-RU" sz="2000" dirty="0"/>
              <a:t>. Выбор оптимальной модели осуществлялся на основе анализа метрик.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07CCE59-DF56-9256-65C1-954D52A11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70697"/>
              </p:ext>
            </p:extLst>
          </p:nvPr>
        </p:nvGraphicFramePr>
        <p:xfrm>
          <a:off x="4672584" y="2057400"/>
          <a:ext cx="7274051" cy="36498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95989">
                  <a:extLst>
                    <a:ext uri="{9D8B030D-6E8A-4147-A177-3AD203B41FA5}">
                      <a16:colId xmlns:a16="http://schemas.microsoft.com/office/drawing/2014/main" val="3107938742"/>
                    </a:ext>
                  </a:extLst>
                </a:gridCol>
                <a:gridCol w="2439031">
                  <a:extLst>
                    <a:ext uri="{9D8B030D-6E8A-4147-A177-3AD203B41FA5}">
                      <a16:colId xmlns:a16="http://schemas.microsoft.com/office/drawing/2014/main" val="2367530912"/>
                    </a:ext>
                  </a:extLst>
                </a:gridCol>
                <a:gridCol w="2439031">
                  <a:extLst>
                    <a:ext uri="{9D8B030D-6E8A-4147-A177-3AD203B41FA5}">
                      <a16:colId xmlns:a16="http://schemas.microsoft.com/office/drawing/2014/main" val="49699953"/>
                    </a:ext>
                  </a:extLst>
                </a:gridCol>
              </a:tblGrid>
              <a:tr h="468065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Задача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Модели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Лучшая модель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68177747"/>
                  </a:ext>
                </a:extLst>
              </a:tr>
              <a:tr h="108418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Рейтинг приложений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Линейная, Decision Tree, Random Forest, Gradient Boosting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Gradient Boosting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38937673"/>
                  </a:ext>
                </a:extLst>
              </a:tr>
              <a:tr h="893789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Скоринг заемщиков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Только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effectLst/>
                        </a:rPr>
                        <a:t>Forest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 (из-за сложности данных)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97757769"/>
                  </a:ext>
                </a:extLst>
              </a:tr>
              <a:tr h="1084182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Недвижимость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Линейная, Decision Tree, Random Forest, Gradient Boosting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Gradient Boosting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5952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129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972</Words>
  <Application>Microsoft Office PowerPoint</Application>
  <PresentationFormat>Широкоэкранный</PresentationFormat>
  <Paragraphs>129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Сравнительный анализ трех задач</vt:lpstr>
      <vt:lpstr>Введение</vt:lpstr>
      <vt:lpstr>Работа 1: Создание предиктивной модели рейтинга мобильных приложений</vt:lpstr>
      <vt:lpstr>Работа 2: Построение предиктивной модели оценки надежности заемщика</vt:lpstr>
      <vt:lpstr>Работа 3: Разработка многофакторной модели для оценки стоимости недвижимости</vt:lpstr>
      <vt:lpstr>Понимание бизнес-целей  (Business Understanding)</vt:lpstr>
      <vt:lpstr>Начальное изучение данных  (Data Understanding)</vt:lpstr>
      <vt:lpstr>Подготовка данных (Data Preparation)</vt:lpstr>
      <vt:lpstr>Моделирование (Modeling)</vt:lpstr>
      <vt:lpstr>Оценка (Evaluation)</vt:lpstr>
      <vt:lpstr>Внедрение (Deployment)</vt:lpstr>
      <vt:lpstr>Выводы (по сравнительному анализу)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Кузнецов Геннадий Игоревич</dc:creator>
  <cp:lastModifiedBy>Кузнецов Геннадий Игоревич</cp:lastModifiedBy>
  <cp:revision>59</cp:revision>
  <dcterms:created xsi:type="dcterms:W3CDTF">2025-04-30T15:51:13Z</dcterms:created>
  <dcterms:modified xsi:type="dcterms:W3CDTF">2025-06-04T15:59:53Z</dcterms:modified>
</cp:coreProperties>
</file>