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391F3-8F09-429D-8D2F-C0ED530CBC2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B1A8FBF-C959-418C-B222-5C224DFB5F01}">
      <dgm:prSet custT="1"/>
      <dgm:spPr/>
      <dgm:t>
        <a:bodyPr/>
        <a:lstStyle/>
        <a:p>
          <a:r>
            <a:rPr lang="ru-RU" sz="2400" b="1" dirty="0">
              <a:latin typeface="+mj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Задачи:</a:t>
          </a:r>
          <a:endParaRPr lang="ru-RU" sz="2400" dirty="0">
            <a:latin typeface="+mj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9930F4E5-18CE-4391-95E1-552E90310369}" type="parTrans" cxnId="{237CE675-7D8A-495B-A30D-F3B3CD2E7E2B}">
      <dgm:prSet/>
      <dgm:spPr/>
      <dgm:t>
        <a:bodyPr/>
        <a:lstStyle/>
        <a:p>
          <a:endParaRPr lang="ru-RU"/>
        </a:p>
      </dgm:t>
    </dgm:pt>
    <dgm:pt modelId="{AAFC78ED-8CD7-421C-9DDE-A8B068F792C1}" type="sibTrans" cxnId="{237CE675-7D8A-495B-A30D-F3B3CD2E7E2B}">
      <dgm:prSet/>
      <dgm:spPr/>
      <dgm:t>
        <a:bodyPr/>
        <a:lstStyle/>
        <a:p>
          <a:endParaRPr lang="ru-RU"/>
        </a:p>
      </dgm:t>
    </dgm:pt>
    <dgm:pt modelId="{918CD23B-58C2-4246-B433-5453FCB3D309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1. Собрать данные по стоимости недвижимости в выбранном регионе.</a:t>
          </a:r>
          <a:endParaRPr lang="ru-RU" sz="18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B9E7E30A-2016-48EB-8516-F45B284160E7}" type="parTrans" cxnId="{C6E6A497-285A-456B-9716-21EF5945CB95}">
      <dgm:prSet/>
      <dgm:spPr/>
      <dgm:t>
        <a:bodyPr/>
        <a:lstStyle/>
        <a:p>
          <a:endParaRPr lang="ru-RU"/>
        </a:p>
      </dgm:t>
    </dgm:pt>
    <dgm:pt modelId="{61D08585-A820-4925-9867-2086773F0CE0}" type="sibTrans" cxnId="{C6E6A497-285A-456B-9716-21EF5945CB95}">
      <dgm:prSet/>
      <dgm:spPr/>
      <dgm:t>
        <a:bodyPr/>
        <a:lstStyle/>
        <a:p>
          <a:endParaRPr lang="ru-RU"/>
        </a:p>
      </dgm:t>
    </dgm:pt>
    <dgm:pt modelId="{DA9CC7CE-1B08-4F19-95AD-CDEBDFB13027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2. Выбрать признаки, влияющие на стоимость разных типов недвижимости в регионе.</a:t>
          </a:r>
        </a:p>
      </dgm:t>
    </dgm:pt>
    <dgm:pt modelId="{11B01340-7B11-49C1-A311-F127222158E2}" type="parTrans" cxnId="{3C03CDA3-0D4A-4AAC-84B0-4E85D845BD73}">
      <dgm:prSet/>
      <dgm:spPr/>
      <dgm:t>
        <a:bodyPr/>
        <a:lstStyle/>
        <a:p>
          <a:endParaRPr lang="ru-RU"/>
        </a:p>
      </dgm:t>
    </dgm:pt>
    <dgm:pt modelId="{B0D1D140-D72A-451D-8EA0-8BD403E8FDDA}" type="sibTrans" cxnId="{3C03CDA3-0D4A-4AAC-84B0-4E85D845BD73}">
      <dgm:prSet/>
      <dgm:spPr/>
      <dgm:t>
        <a:bodyPr/>
        <a:lstStyle/>
        <a:p>
          <a:endParaRPr lang="ru-RU"/>
        </a:p>
      </dgm:t>
    </dgm:pt>
    <dgm:pt modelId="{EE82C458-8249-4BCA-930F-AE2FFAB333FF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3. Вдвинуть гипотезы о том, какие признаки наиболее и наименее влияют на стоимость разных типов недвижимости ,  проверить гипотезы.</a:t>
          </a:r>
        </a:p>
      </dgm:t>
    </dgm:pt>
    <dgm:pt modelId="{1B4908D3-5619-4EAC-902F-5DBA37A91BE6}" type="parTrans" cxnId="{CF25F000-5EE5-4529-A9F2-1E0B8819F01B}">
      <dgm:prSet/>
      <dgm:spPr/>
      <dgm:t>
        <a:bodyPr/>
        <a:lstStyle/>
        <a:p>
          <a:endParaRPr lang="ru-RU"/>
        </a:p>
      </dgm:t>
    </dgm:pt>
    <dgm:pt modelId="{76DB5588-DDED-4BE9-B18D-39504B5A2F54}" type="sibTrans" cxnId="{CF25F000-5EE5-4529-A9F2-1E0B8819F01B}">
      <dgm:prSet/>
      <dgm:spPr/>
      <dgm:t>
        <a:bodyPr/>
        <a:lstStyle/>
        <a:p>
          <a:endParaRPr lang="ru-RU"/>
        </a:p>
      </dgm:t>
    </dgm:pt>
    <dgm:pt modelId="{14370EEE-4DB2-4A88-B028-3EA00F69E180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4. Смоделировать модель прогнозирования стоимости разных видов недвижимости в выбранном регионе на основе разных методов обучения, сравнить эффективность моделей.</a:t>
          </a:r>
        </a:p>
      </dgm:t>
    </dgm:pt>
    <dgm:pt modelId="{21039B9E-8441-4E22-AF17-ABEE3AD5BBC0}" type="parTrans" cxnId="{1D1F506D-F7E7-4F82-8FAB-F4A94F2D995F}">
      <dgm:prSet/>
      <dgm:spPr/>
      <dgm:t>
        <a:bodyPr/>
        <a:lstStyle/>
        <a:p>
          <a:endParaRPr lang="ru-RU"/>
        </a:p>
      </dgm:t>
    </dgm:pt>
    <dgm:pt modelId="{CAA12583-7B7E-42B2-B647-C565DEE98B1D}" type="sibTrans" cxnId="{1D1F506D-F7E7-4F82-8FAB-F4A94F2D995F}">
      <dgm:prSet/>
      <dgm:spPr/>
      <dgm:t>
        <a:bodyPr/>
        <a:lstStyle/>
        <a:p>
          <a:endParaRPr lang="ru-RU"/>
        </a:p>
      </dgm:t>
    </dgm:pt>
    <dgm:pt modelId="{6084E3B3-7D46-4CDE-B11E-211E02AC4BE9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5. Дать рекомендации покупателям и продавцам недвижимости. </a:t>
          </a:r>
        </a:p>
      </dgm:t>
    </dgm:pt>
    <dgm:pt modelId="{15B4E5B6-276E-45FC-97FD-208DCDA03E24}" type="parTrans" cxnId="{C9F2C2F1-C43C-475F-B8DE-6E4C5742E649}">
      <dgm:prSet/>
      <dgm:spPr/>
      <dgm:t>
        <a:bodyPr/>
        <a:lstStyle/>
        <a:p>
          <a:endParaRPr lang="ru-RU"/>
        </a:p>
      </dgm:t>
    </dgm:pt>
    <dgm:pt modelId="{E2BED0E0-D6D7-4082-8161-8DBEDE25DAD0}" type="sibTrans" cxnId="{C9F2C2F1-C43C-475F-B8DE-6E4C5742E649}">
      <dgm:prSet/>
      <dgm:spPr/>
      <dgm:t>
        <a:bodyPr/>
        <a:lstStyle/>
        <a:p>
          <a:endParaRPr lang="ru-RU"/>
        </a:p>
      </dgm:t>
    </dgm:pt>
    <dgm:pt modelId="{CF2B7418-C3FC-4DAA-9083-61438150566B}" type="pres">
      <dgm:prSet presAssocID="{439391F3-8F09-429D-8D2F-C0ED530CBC27}" presName="linear" presStyleCnt="0">
        <dgm:presLayoutVars>
          <dgm:animLvl val="lvl"/>
          <dgm:resizeHandles val="exact"/>
        </dgm:presLayoutVars>
      </dgm:prSet>
      <dgm:spPr/>
    </dgm:pt>
    <dgm:pt modelId="{4FA44ED0-BE14-49FD-8EFA-CA7BE4C29C37}" type="pres">
      <dgm:prSet presAssocID="{2B1A8FBF-C959-418C-B222-5C224DFB5F01}" presName="parentText" presStyleLbl="node1" presStyleIdx="0" presStyleCnt="1" custScaleY="43582">
        <dgm:presLayoutVars>
          <dgm:chMax val="0"/>
          <dgm:bulletEnabled val="1"/>
        </dgm:presLayoutVars>
      </dgm:prSet>
      <dgm:spPr/>
    </dgm:pt>
    <dgm:pt modelId="{3246BEF6-95D3-46AD-B03A-1329D97F8F80}" type="pres">
      <dgm:prSet presAssocID="{2B1A8FBF-C959-418C-B222-5C224DFB5F01}" presName="childText" presStyleLbl="revTx" presStyleIdx="0" presStyleCnt="1" custLinFactNeighborY="3469">
        <dgm:presLayoutVars>
          <dgm:bulletEnabled val="1"/>
        </dgm:presLayoutVars>
      </dgm:prSet>
      <dgm:spPr/>
    </dgm:pt>
  </dgm:ptLst>
  <dgm:cxnLst>
    <dgm:cxn modelId="{CF25F000-5EE5-4529-A9F2-1E0B8819F01B}" srcId="{2B1A8FBF-C959-418C-B222-5C224DFB5F01}" destId="{EE82C458-8249-4BCA-930F-AE2FFAB333FF}" srcOrd="2" destOrd="0" parTransId="{1B4908D3-5619-4EAC-902F-5DBA37A91BE6}" sibTransId="{76DB5588-DDED-4BE9-B18D-39504B5A2F54}"/>
    <dgm:cxn modelId="{F6BAAB03-0F3D-40AE-BD1D-EF7DFBAE91FC}" type="presOf" srcId="{2B1A8FBF-C959-418C-B222-5C224DFB5F01}" destId="{4FA44ED0-BE14-49FD-8EFA-CA7BE4C29C37}" srcOrd="0" destOrd="0" presId="urn:microsoft.com/office/officeart/2005/8/layout/vList2"/>
    <dgm:cxn modelId="{7F205438-9D90-4337-8B80-F36C047826EB}" type="presOf" srcId="{DA9CC7CE-1B08-4F19-95AD-CDEBDFB13027}" destId="{3246BEF6-95D3-46AD-B03A-1329D97F8F80}" srcOrd="0" destOrd="1" presId="urn:microsoft.com/office/officeart/2005/8/layout/vList2"/>
    <dgm:cxn modelId="{1D1F506D-F7E7-4F82-8FAB-F4A94F2D995F}" srcId="{2B1A8FBF-C959-418C-B222-5C224DFB5F01}" destId="{14370EEE-4DB2-4A88-B028-3EA00F69E180}" srcOrd="3" destOrd="0" parTransId="{21039B9E-8441-4E22-AF17-ABEE3AD5BBC0}" sibTransId="{CAA12583-7B7E-42B2-B647-C565DEE98B1D}"/>
    <dgm:cxn modelId="{ECE5DC72-F118-4CD8-9C56-1236B811B2BF}" type="presOf" srcId="{439391F3-8F09-429D-8D2F-C0ED530CBC27}" destId="{CF2B7418-C3FC-4DAA-9083-61438150566B}" srcOrd="0" destOrd="0" presId="urn:microsoft.com/office/officeart/2005/8/layout/vList2"/>
    <dgm:cxn modelId="{237CE675-7D8A-495B-A30D-F3B3CD2E7E2B}" srcId="{439391F3-8F09-429D-8D2F-C0ED530CBC27}" destId="{2B1A8FBF-C959-418C-B222-5C224DFB5F01}" srcOrd="0" destOrd="0" parTransId="{9930F4E5-18CE-4391-95E1-552E90310369}" sibTransId="{AAFC78ED-8CD7-421C-9DDE-A8B068F792C1}"/>
    <dgm:cxn modelId="{50A38C83-D76A-4DD6-A98F-F4FF94D08F28}" type="presOf" srcId="{918CD23B-58C2-4246-B433-5453FCB3D309}" destId="{3246BEF6-95D3-46AD-B03A-1329D97F8F80}" srcOrd="0" destOrd="0" presId="urn:microsoft.com/office/officeart/2005/8/layout/vList2"/>
    <dgm:cxn modelId="{C6E6A497-285A-456B-9716-21EF5945CB95}" srcId="{2B1A8FBF-C959-418C-B222-5C224DFB5F01}" destId="{918CD23B-58C2-4246-B433-5453FCB3D309}" srcOrd="0" destOrd="0" parTransId="{B9E7E30A-2016-48EB-8516-F45B284160E7}" sibTransId="{61D08585-A820-4925-9867-2086773F0CE0}"/>
    <dgm:cxn modelId="{A71C5B98-97CF-44ED-9C00-7BF37A0E92C3}" type="presOf" srcId="{14370EEE-4DB2-4A88-B028-3EA00F69E180}" destId="{3246BEF6-95D3-46AD-B03A-1329D97F8F80}" srcOrd="0" destOrd="3" presId="urn:microsoft.com/office/officeart/2005/8/layout/vList2"/>
    <dgm:cxn modelId="{3C03CDA3-0D4A-4AAC-84B0-4E85D845BD73}" srcId="{2B1A8FBF-C959-418C-B222-5C224DFB5F01}" destId="{DA9CC7CE-1B08-4F19-95AD-CDEBDFB13027}" srcOrd="1" destOrd="0" parTransId="{11B01340-7B11-49C1-A311-F127222158E2}" sibTransId="{B0D1D140-D72A-451D-8EA0-8BD403E8FDDA}"/>
    <dgm:cxn modelId="{102A3DAE-E07B-48E1-9274-8B4DBCCA52CD}" type="presOf" srcId="{EE82C458-8249-4BCA-930F-AE2FFAB333FF}" destId="{3246BEF6-95D3-46AD-B03A-1329D97F8F80}" srcOrd="0" destOrd="2" presId="urn:microsoft.com/office/officeart/2005/8/layout/vList2"/>
    <dgm:cxn modelId="{B0AB83D2-F039-494E-ADB3-9B28896F212C}" type="presOf" srcId="{6084E3B3-7D46-4CDE-B11E-211E02AC4BE9}" destId="{3246BEF6-95D3-46AD-B03A-1329D97F8F80}" srcOrd="0" destOrd="4" presId="urn:microsoft.com/office/officeart/2005/8/layout/vList2"/>
    <dgm:cxn modelId="{C9F2C2F1-C43C-475F-B8DE-6E4C5742E649}" srcId="{2B1A8FBF-C959-418C-B222-5C224DFB5F01}" destId="{6084E3B3-7D46-4CDE-B11E-211E02AC4BE9}" srcOrd="4" destOrd="0" parTransId="{15B4E5B6-276E-45FC-97FD-208DCDA03E24}" sibTransId="{E2BED0E0-D6D7-4082-8161-8DBEDE25DAD0}"/>
    <dgm:cxn modelId="{25A6B26A-870E-4D29-996C-83F4FB1230AA}" type="presParOf" srcId="{CF2B7418-C3FC-4DAA-9083-61438150566B}" destId="{4FA44ED0-BE14-49FD-8EFA-CA7BE4C29C37}" srcOrd="0" destOrd="0" presId="urn:microsoft.com/office/officeart/2005/8/layout/vList2"/>
    <dgm:cxn modelId="{B2D74B81-5ED7-49CE-9B4C-FCB21C2F5B59}" type="presParOf" srcId="{CF2B7418-C3FC-4DAA-9083-61438150566B}" destId="{3246BEF6-95D3-46AD-B03A-1329D97F8F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44ED0-BE14-49FD-8EFA-CA7BE4C29C37}">
      <dsp:nvSpPr>
        <dsp:cNvPr id="0" name=""/>
        <dsp:cNvSpPr/>
      </dsp:nvSpPr>
      <dsp:spPr>
        <a:xfrm>
          <a:off x="0" y="315208"/>
          <a:ext cx="4145003" cy="52214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latin typeface="+mj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Задачи:</a:t>
          </a:r>
          <a:endParaRPr lang="ru-RU" sz="2400" kern="1200" dirty="0">
            <a:latin typeface="+mj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sp:txBody>
      <dsp:txXfrm>
        <a:off x="25489" y="340697"/>
        <a:ext cx="4094025" cy="471169"/>
      </dsp:txXfrm>
    </dsp:sp>
    <dsp:sp modelId="{3246BEF6-95D3-46AD-B03A-1329D97F8F80}">
      <dsp:nvSpPr>
        <dsp:cNvPr id="0" name=""/>
        <dsp:cNvSpPr/>
      </dsp:nvSpPr>
      <dsp:spPr>
        <a:xfrm>
          <a:off x="0" y="878917"/>
          <a:ext cx="4145003" cy="516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1. Собрать данные по стоимости недвижимости в выбранном регионе.</a:t>
          </a:r>
          <a:endParaRPr lang="ru-RU" sz="1800" kern="12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2. Выбрать признаки, влияющие на стоимость разных типов недвижимости в регионе.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3. Вдвинуть гипотезы о том, какие признаки наиболее и наименее влияют на стоимость разных типов недвижимости ,  проверить гипотезы.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4. Смоделировать модель прогнозирования стоимости разных видов недвижимости в выбранном регионе на основе разных методов обучения, сравнить эффективность моделей.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5. Дать рекомендации покупателям и продавцам недвижимости. </a:t>
          </a:r>
        </a:p>
      </dsp:txBody>
      <dsp:txXfrm>
        <a:off x="0" y="878917"/>
        <a:ext cx="4145003" cy="516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33D95-44CB-5F50-4821-8BA56C5E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39AAA5-C87D-5DFF-37F6-F6AE210FA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7AC5-5A22-176D-2602-4A96DB57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1849A-A2B6-3B65-4FCE-D7E41DF8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20CD4-0784-14B6-DC96-057E2C6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07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8461F-5042-E193-D5D2-42A6BB47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972F70-B564-1C3F-168A-30F90D712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7147EF-CB97-9438-C613-588808DA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C0E068-1460-C001-25D1-D983FD86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BF7234-FE58-4FD6-0E99-E39C19C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5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F10BB8-DAE6-766F-5239-875F2709A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11F96E-2FE0-B38A-12A3-3259ABB07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62FFF-7C7D-03CA-AA70-6F206134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F74A3-3FBF-B69D-86B1-99F4C702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901C6-39BF-7B7A-F886-3D95B8A8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DD51C-1835-C814-563A-4357D8B3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A4681-83C3-AEBA-DB7A-BA3C34C6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34F980-FE2E-D54C-DF7A-BE313821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F6FD65-4CF3-D8C5-2FAB-48896F12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40E8A-C762-665D-B61C-01A175A5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6637E-F219-466A-4F79-3AB8E681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BE44F9-3D43-1472-B135-6802EACA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90A18-BF2E-2634-E872-B25E0735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4367A4-6650-2E50-2F6F-C5EE299D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E1AE35-8B37-6F39-633D-DFE3DA78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2DA5-805E-7543-8F00-7BFD7D3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E6DD3-B0D6-DE83-E76A-4C54BCB9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316173-239E-C11C-9A8B-8FB8D842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E5D7AB-5DC5-D04D-EE2B-6FE0D795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A906A-34DB-0B01-575C-55C5E8AD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7DBD24-C095-895D-1096-7B581384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C39BC-7E68-F9F7-B184-2B334579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6A02D3-978E-7375-9E9B-E524F9A9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795FBE-E1AE-B0E7-5201-43291EF0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8B8081-8727-0DC7-21CA-B4DC80476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89968D-8C2F-78CA-3D69-268F08050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1655E9-FC80-D752-521C-337979A5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F27D30-6187-8A16-0AD6-BB5ACF2F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CA8667-CA12-68EC-901F-BDB38334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0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A9DA4-E015-7B03-7857-E5404736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3E8B65-BE7B-FAD9-1582-E101B3F8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C3B69C-D445-B8E8-9A9B-C603790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5A754F-C831-43AF-9F51-2CD6E8D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08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E1EA63-4F3B-715D-FBB5-1AEAB8F3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5E4420-8309-2E66-BCF7-DD467015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F8B9A-6F4C-FA73-C986-B75F4532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96B6F-4049-0169-CFEF-28E6F8E3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06124-BDB6-BB5E-724E-BDA9483B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9206FB-E2F6-55B4-7188-DD4A2BC3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8B1D0E-8FB0-08D7-0FAF-1BD8BBE0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7F4F96-2DA2-60A8-9BC6-FC40794F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413E7F-9968-EFF7-B7F6-2C7ABA9B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05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A3F50-66F7-FD1A-80E1-54F44A16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E76A5E-F713-BF1F-2EE4-83524B1E3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BBA768-E194-AA0D-9694-15C06804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E39F95-7469-B30E-07B5-9F75E71B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0C3DA7-F880-3F04-70B6-6DBFE5B3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73402C-0C7B-F227-3234-CEEF109D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F52FD-2C08-20D7-EA7C-99B43819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0E76F7-1154-9C5B-33AE-AB9D07B0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885FF-BBD8-D26E-3981-5153ACE97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AE3FC2-B8B3-571F-4232-D23A2E65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BCFC1-F74C-839A-61D0-876FB63A1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1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46BAF-112A-00BB-8239-2AC171E0F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Стоимость недвижимости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7D6633-0E3A-F134-7E02-9C4F00D77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Кузнецов Г.И.</a:t>
            </a:r>
          </a:p>
        </p:txBody>
      </p:sp>
    </p:spTree>
    <p:extLst>
      <p:ext uri="{BB962C8B-B14F-4D97-AF65-F5344CB8AC3E}">
        <p14:creationId xmlns:p14="http://schemas.microsoft.com/office/powerpoint/2010/main" val="42258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98819-16BC-33E6-03FF-ADF8C371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06FFCB-62B6-67FF-EE9D-278AB749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073"/>
            <a:ext cx="6312408" cy="1980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</a:t>
            </a:r>
            <a:r>
              <a:rPr lang="ru-RU" sz="2400" b="0" i="0" dirty="0">
                <a:effectLst/>
              </a:rPr>
              <a:t>азработка многофакторной модели для оценки стоимости недвижимости в заданном регионе на основе гибридных подходов с использованием языка программирования Python.</a:t>
            </a:r>
          </a:p>
          <a:p>
            <a:pPr marL="0" indent="0">
              <a:buNone/>
            </a:pPr>
            <a:endParaRPr lang="ru-RU" sz="2400" b="0" i="0" dirty="0">
              <a:effectLst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201FBC39-F9C9-A575-163D-CABEC7DC6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205276"/>
              </p:ext>
            </p:extLst>
          </p:nvPr>
        </p:nvGraphicFramePr>
        <p:xfrm>
          <a:off x="7326560" y="365125"/>
          <a:ext cx="4145003" cy="6319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11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4046B-2149-E349-8560-5165874A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Слайд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2DDA84-C66C-8201-39CF-5B560490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4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9D154-29A3-1233-2818-98C0C329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792" y="2766218"/>
            <a:ext cx="5644416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918702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112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Стоимость недвижимости</vt:lpstr>
      <vt:lpstr>Введение</vt:lpstr>
      <vt:lpstr>Слайд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Кузнецов Геннадий Игоревич</dc:creator>
  <cp:lastModifiedBy>Кузнецов Геннадий Игоревич</cp:lastModifiedBy>
  <cp:revision>30</cp:revision>
  <dcterms:created xsi:type="dcterms:W3CDTF">2025-04-30T15:51:13Z</dcterms:created>
  <dcterms:modified xsi:type="dcterms:W3CDTF">2025-05-21T15:06:35Z</dcterms:modified>
</cp:coreProperties>
</file>