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9" r:id="rId7"/>
    <p:sldId id="270" r:id="rId8"/>
    <p:sldId id="262" r:id="rId9"/>
    <p:sldId id="264" r:id="rId10"/>
    <p:sldId id="271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9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9391F3-8F09-429D-8D2F-C0ED530CBC27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ru-RU"/>
        </a:p>
      </dgm:t>
    </dgm:pt>
    <dgm:pt modelId="{2B1A8FBF-C959-418C-B222-5C224DFB5F01}">
      <dgm:prSet custT="1"/>
      <dgm:spPr/>
      <dgm:t>
        <a:bodyPr/>
        <a:lstStyle/>
        <a:p>
          <a:r>
            <a:rPr lang="ru-RU" sz="2400" b="1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9930F4E5-18CE-4391-95E1-552E90310369}" type="parTrans" cxnId="{237CE675-7D8A-495B-A30D-F3B3CD2E7E2B}">
      <dgm:prSet/>
      <dgm:spPr/>
      <dgm:t>
        <a:bodyPr/>
        <a:lstStyle/>
        <a:p>
          <a:endParaRPr lang="ru-RU"/>
        </a:p>
      </dgm:t>
    </dgm:pt>
    <dgm:pt modelId="{AAFC78ED-8CD7-421C-9DDE-A8B068F792C1}" type="sibTrans" cxnId="{237CE675-7D8A-495B-A30D-F3B3CD2E7E2B}">
      <dgm:prSet/>
      <dgm:spPr/>
      <dgm:t>
        <a:bodyPr/>
        <a:lstStyle/>
        <a:p>
          <a:endParaRPr lang="ru-RU"/>
        </a:p>
      </dgm:t>
    </dgm:pt>
    <dgm:pt modelId="{918CD23B-58C2-4246-B433-5453FCB3D309}">
      <dgm:prSet custT="1"/>
      <dgm:spPr/>
      <dgm:t>
        <a:bodyPr/>
        <a:lstStyle/>
        <a:p>
          <a:r>
            <a:rPr lang="en-US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EDA</a:t>
          </a:r>
          <a:endParaRPr lang="ru-RU" sz="18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gm:t>
    </dgm:pt>
    <dgm:pt modelId="{B9E7E30A-2016-48EB-8516-F45B284160E7}" type="parTrans" cxnId="{C6E6A497-285A-456B-9716-21EF5945CB95}">
      <dgm:prSet/>
      <dgm:spPr/>
      <dgm:t>
        <a:bodyPr/>
        <a:lstStyle/>
        <a:p>
          <a:endParaRPr lang="ru-RU"/>
        </a:p>
      </dgm:t>
    </dgm:pt>
    <dgm:pt modelId="{61D08585-A820-4925-9867-2086773F0CE0}" type="sibTrans" cxnId="{C6E6A497-285A-456B-9716-21EF5945CB95}">
      <dgm:prSet/>
      <dgm:spPr/>
      <dgm:t>
        <a:bodyPr/>
        <a:lstStyle/>
        <a:p>
          <a:endParaRPr lang="ru-RU"/>
        </a:p>
      </dgm:t>
    </dgm:pt>
    <dgm:pt modelId="{7949FD7B-DE5B-466C-B86C-33BD796523E3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Анализ временных рядов </a:t>
          </a:r>
        </a:p>
      </dgm:t>
    </dgm:pt>
    <dgm:pt modelId="{6681E8B7-8AA4-4383-9089-F1A3BA456020}" type="parTrans" cxnId="{F9567A7B-08EA-4185-92DD-294011633138}">
      <dgm:prSet/>
      <dgm:spPr/>
      <dgm:t>
        <a:bodyPr/>
        <a:lstStyle/>
        <a:p>
          <a:endParaRPr lang="ru-RU"/>
        </a:p>
      </dgm:t>
    </dgm:pt>
    <dgm:pt modelId="{EA9185B2-8C2A-4EB3-BDAE-2C5207CCF83C}" type="sibTrans" cxnId="{F9567A7B-08EA-4185-92DD-294011633138}">
      <dgm:prSet/>
      <dgm:spPr/>
      <dgm:t>
        <a:bodyPr/>
        <a:lstStyle/>
        <a:p>
          <a:endParaRPr lang="ru-RU"/>
        </a:p>
      </dgm:t>
    </dgm:pt>
    <dgm:pt modelId="{2C826C1F-481C-4716-8968-F739B025A46C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3.Прогнозирование моделирование</a:t>
          </a:r>
        </a:p>
      </dgm:t>
    </dgm:pt>
    <dgm:pt modelId="{8742C887-AD56-4170-96F8-6DC4F0F0BCC5}" type="parTrans" cxnId="{6C2E1EF7-E6CB-471A-828B-B3E0B85F77A9}">
      <dgm:prSet/>
      <dgm:spPr/>
      <dgm:t>
        <a:bodyPr/>
        <a:lstStyle/>
        <a:p>
          <a:endParaRPr lang="ru-RU"/>
        </a:p>
      </dgm:t>
    </dgm:pt>
    <dgm:pt modelId="{5F32116D-116A-4BEC-A3D1-03DA2B8A7684}" type="sibTrans" cxnId="{6C2E1EF7-E6CB-471A-828B-B3E0B85F77A9}">
      <dgm:prSet/>
      <dgm:spPr/>
      <dgm:t>
        <a:bodyPr/>
        <a:lstStyle/>
        <a:p>
          <a:endParaRPr lang="ru-RU"/>
        </a:p>
      </dgm:t>
    </dgm:pt>
    <dgm:pt modelId="{2B0941CD-5120-4C4B-92F9-1C16735D12BD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Результаты</a:t>
          </a:r>
        </a:p>
      </dgm:t>
    </dgm:pt>
    <dgm:pt modelId="{A7AA1253-9C44-4E4A-9A13-DFEB427460E9}" type="parTrans" cxnId="{43600BC4-D372-4343-8959-87D17B6F2D13}">
      <dgm:prSet/>
      <dgm:spPr/>
      <dgm:t>
        <a:bodyPr/>
        <a:lstStyle/>
        <a:p>
          <a:endParaRPr lang="ru-RU"/>
        </a:p>
      </dgm:t>
    </dgm:pt>
    <dgm:pt modelId="{07361050-3DF1-4DC8-AD9B-2788F26AC85A}" type="sibTrans" cxnId="{43600BC4-D372-4343-8959-87D17B6F2D13}">
      <dgm:prSet/>
      <dgm:spPr/>
      <dgm:t>
        <a:bodyPr/>
        <a:lstStyle/>
        <a:p>
          <a:endParaRPr lang="ru-RU"/>
        </a:p>
      </dgm:t>
    </dgm:pt>
    <dgm:pt modelId="{B66E5B4D-B260-443D-A4D6-185DCFF08150}">
      <dgm:prSet custT="1"/>
      <dgm:spPr/>
      <dgm:t>
        <a:bodyPr/>
        <a:lstStyle/>
        <a:p>
          <a:r>
            <a:rPr lang="ru-RU" sz="1800" b="0" i="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Презентация</a:t>
          </a:r>
        </a:p>
      </dgm:t>
    </dgm:pt>
    <dgm:pt modelId="{CA84639A-1721-4A58-81C6-6632821CA77B}" type="parTrans" cxnId="{1148DA47-B8DB-4257-A357-82445600CF0C}">
      <dgm:prSet/>
      <dgm:spPr/>
      <dgm:t>
        <a:bodyPr/>
        <a:lstStyle/>
        <a:p>
          <a:endParaRPr lang="ru-RU"/>
        </a:p>
      </dgm:t>
    </dgm:pt>
    <dgm:pt modelId="{1EA6884B-66B7-46DF-A309-88C6745E5DA6}" type="sibTrans" cxnId="{1148DA47-B8DB-4257-A357-82445600CF0C}">
      <dgm:prSet/>
      <dgm:spPr/>
      <dgm:t>
        <a:bodyPr/>
        <a:lstStyle/>
        <a:p>
          <a:endParaRPr lang="ru-RU"/>
        </a:p>
      </dgm:t>
    </dgm:pt>
    <dgm:pt modelId="{CF2B7418-C3FC-4DAA-9083-61438150566B}" type="pres">
      <dgm:prSet presAssocID="{439391F3-8F09-429D-8D2F-C0ED530CBC27}" presName="linear" presStyleCnt="0">
        <dgm:presLayoutVars>
          <dgm:animLvl val="lvl"/>
          <dgm:resizeHandles val="exact"/>
        </dgm:presLayoutVars>
      </dgm:prSet>
      <dgm:spPr/>
    </dgm:pt>
    <dgm:pt modelId="{4FA44ED0-BE14-49FD-8EFA-CA7BE4C29C37}" type="pres">
      <dgm:prSet presAssocID="{2B1A8FBF-C959-418C-B222-5C224DFB5F01}" presName="parentText" presStyleLbl="node1" presStyleIdx="0" presStyleCnt="1" custScaleY="43528">
        <dgm:presLayoutVars>
          <dgm:chMax val="0"/>
          <dgm:bulletEnabled val="1"/>
        </dgm:presLayoutVars>
      </dgm:prSet>
      <dgm:spPr/>
    </dgm:pt>
    <dgm:pt modelId="{3246BEF6-95D3-46AD-B03A-1329D97F8F80}" type="pres">
      <dgm:prSet presAssocID="{2B1A8FBF-C959-418C-B222-5C224DFB5F01}" presName="childText" presStyleLbl="revTx" presStyleIdx="0" presStyleCnt="1" custLinFactNeighborY="3469">
        <dgm:presLayoutVars>
          <dgm:bulletEnabled val="1"/>
        </dgm:presLayoutVars>
      </dgm:prSet>
      <dgm:spPr/>
    </dgm:pt>
  </dgm:ptLst>
  <dgm:cxnLst>
    <dgm:cxn modelId="{F6BAAB03-0F3D-40AE-BD1D-EF7DFBAE91FC}" type="presOf" srcId="{2B1A8FBF-C959-418C-B222-5C224DFB5F01}" destId="{4FA44ED0-BE14-49FD-8EFA-CA7BE4C29C37}" srcOrd="0" destOrd="0" presId="urn:microsoft.com/office/officeart/2005/8/layout/vList2"/>
    <dgm:cxn modelId="{099E2D22-DA47-475F-ABC7-FD41666236CA}" type="presOf" srcId="{B66E5B4D-B260-443D-A4D6-185DCFF08150}" destId="{3246BEF6-95D3-46AD-B03A-1329D97F8F80}" srcOrd="0" destOrd="4" presId="urn:microsoft.com/office/officeart/2005/8/layout/vList2"/>
    <dgm:cxn modelId="{44BF702E-807E-4100-AEE5-BAD404EA5BF0}" type="presOf" srcId="{2C826C1F-481C-4716-8968-F739B025A46C}" destId="{3246BEF6-95D3-46AD-B03A-1329D97F8F80}" srcOrd="0" destOrd="2" presId="urn:microsoft.com/office/officeart/2005/8/layout/vList2"/>
    <dgm:cxn modelId="{1148DA47-B8DB-4257-A357-82445600CF0C}" srcId="{2B1A8FBF-C959-418C-B222-5C224DFB5F01}" destId="{B66E5B4D-B260-443D-A4D6-185DCFF08150}" srcOrd="4" destOrd="0" parTransId="{CA84639A-1721-4A58-81C6-6632821CA77B}" sibTransId="{1EA6884B-66B7-46DF-A309-88C6745E5DA6}"/>
    <dgm:cxn modelId="{EDF8524E-38A3-4E1F-8EC8-169F0CA829B3}" type="presOf" srcId="{7949FD7B-DE5B-466C-B86C-33BD796523E3}" destId="{3246BEF6-95D3-46AD-B03A-1329D97F8F80}" srcOrd="0" destOrd="1" presId="urn:microsoft.com/office/officeart/2005/8/layout/vList2"/>
    <dgm:cxn modelId="{ECE5DC72-F118-4CD8-9C56-1236B811B2BF}" type="presOf" srcId="{439391F3-8F09-429D-8D2F-C0ED530CBC27}" destId="{CF2B7418-C3FC-4DAA-9083-61438150566B}" srcOrd="0" destOrd="0" presId="urn:microsoft.com/office/officeart/2005/8/layout/vList2"/>
    <dgm:cxn modelId="{237CE675-7D8A-495B-A30D-F3B3CD2E7E2B}" srcId="{439391F3-8F09-429D-8D2F-C0ED530CBC27}" destId="{2B1A8FBF-C959-418C-B222-5C224DFB5F01}" srcOrd="0" destOrd="0" parTransId="{9930F4E5-18CE-4391-95E1-552E90310369}" sibTransId="{AAFC78ED-8CD7-421C-9DDE-A8B068F792C1}"/>
    <dgm:cxn modelId="{F9567A7B-08EA-4185-92DD-294011633138}" srcId="{2B1A8FBF-C959-418C-B222-5C224DFB5F01}" destId="{7949FD7B-DE5B-466C-B86C-33BD796523E3}" srcOrd="1" destOrd="0" parTransId="{6681E8B7-8AA4-4383-9089-F1A3BA456020}" sibTransId="{EA9185B2-8C2A-4EB3-BDAE-2C5207CCF83C}"/>
    <dgm:cxn modelId="{50A38C83-D76A-4DD6-A98F-F4FF94D08F28}" type="presOf" srcId="{918CD23B-58C2-4246-B433-5453FCB3D309}" destId="{3246BEF6-95D3-46AD-B03A-1329D97F8F80}" srcOrd="0" destOrd="0" presId="urn:microsoft.com/office/officeart/2005/8/layout/vList2"/>
    <dgm:cxn modelId="{C6E6A497-285A-456B-9716-21EF5945CB95}" srcId="{2B1A8FBF-C959-418C-B222-5C224DFB5F01}" destId="{918CD23B-58C2-4246-B433-5453FCB3D309}" srcOrd="0" destOrd="0" parTransId="{B9E7E30A-2016-48EB-8516-F45B284160E7}" sibTransId="{61D08585-A820-4925-9867-2086773F0CE0}"/>
    <dgm:cxn modelId="{43600BC4-D372-4343-8959-87D17B6F2D13}" srcId="{2B1A8FBF-C959-418C-B222-5C224DFB5F01}" destId="{2B0941CD-5120-4C4B-92F9-1C16735D12BD}" srcOrd="3" destOrd="0" parTransId="{A7AA1253-9C44-4E4A-9A13-DFEB427460E9}" sibTransId="{07361050-3DF1-4DC8-AD9B-2788F26AC85A}"/>
    <dgm:cxn modelId="{038C4ADC-F725-47D8-9641-2F83A3CB54B1}" type="presOf" srcId="{2B0941CD-5120-4C4B-92F9-1C16735D12BD}" destId="{3246BEF6-95D3-46AD-B03A-1329D97F8F80}" srcOrd="0" destOrd="3" presId="urn:microsoft.com/office/officeart/2005/8/layout/vList2"/>
    <dgm:cxn modelId="{6C2E1EF7-E6CB-471A-828B-B3E0B85F77A9}" srcId="{2B1A8FBF-C959-418C-B222-5C224DFB5F01}" destId="{2C826C1F-481C-4716-8968-F739B025A46C}" srcOrd="2" destOrd="0" parTransId="{8742C887-AD56-4170-96F8-6DC4F0F0BCC5}" sibTransId="{5F32116D-116A-4BEC-A3D1-03DA2B8A7684}"/>
    <dgm:cxn modelId="{25A6B26A-870E-4D29-996C-83F4FB1230AA}" type="presParOf" srcId="{CF2B7418-C3FC-4DAA-9083-61438150566B}" destId="{4FA44ED0-BE14-49FD-8EFA-CA7BE4C29C37}" srcOrd="0" destOrd="0" presId="urn:microsoft.com/office/officeart/2005/8/layout/vList2"/>
    <dgm:cxn modelId="{B2D74B81-5ED7-49CE-9B4C-FCB21C2F5B59}" type="presParOf" srcId="{CF2B7418-C3FC-4DAA-9083-61438150566B}" destId="{3246BEF6-95D3-46AD-B03A-1329D97F8F8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A44ED0-BE14-49FD-8EFA-CA7BE4C29C37}">
      <dsp:nvSpPr>
        <dsp:cNvPr id="0" name=""/>
        <dsp:cNvSpPr/>
      </dsp:nvSpPr>
      <dsp:spPr>
        <a:xfrm>
          <a:off x="0" y="136202"/>
          <a:ext cx="3639312" cy="5215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400" b="1" kern="1200" dirty="0">
              <a:latin typeface="+mj-lt"/>
              <a:ea typeface="JetBrains Mono NL Medium" panose="02000009000000000000" pitchFamily="49" charset="0"/>
              <a:cs typeface="JetBrains Mono NL Medium" panose="02000009000000000000" pitchFamily="49" charset="0"/>
            </a:rPr>
            <a:t>Задачи:</a:t>
          </a:r>
          <a:endParaRPr lang="ru-RU" sz="2400" kern="1200" dirty="0">
            <a:latin typeface="+mj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</dsp:txBody>
      <dsp:txXfrm>
        <a:off x="25458" y="161660"/>
        <a:ext cx="3588396" cy="470584"/>
      </dsp:txXfrm>
    </dsp:sp>
    <dsp:sp modelId="{3246BEF6-95D3-46AD-B03A-1329D97F8F80}">
      <dsp:nvSpPr>
        <dsp:cNvPr id="0" name=""/>
        <dsp:cNvSpPr/>
      </dsp:nvSpPr>
      <dsp:spPr>
        <a:xfrm>
          <a:off x="0" y="699264"/>
          <a:ext cx="3639312" cy="1788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548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1. EDA</a:t>
          </a:r>
          <a:endParaRPr lang="ru-RU" sz="1800" kern="1200" dirty="0">
            <a:latin typeface="+mn-lt"/>
            <a:ea typeface="JetBrains Mono NL Medium" panose="02000009000000000000" pitchFamily="49" charset="0"/>
            <a:cs typeface="JetBrains Mono NL Medium" panose="02000009000000000000" pitchFamily="49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2. Анализ временных рядов 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3.Прогнозирование моделирование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4. Результаты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ru-RU" sz="1800" b="0" i="0" kern="1200" dirty="0">
              <a:latin typeface="+mn-lt"/>
              <a:ea typeface="JetBrains Mono NL Medium" panose="02000009000000000000" pitchFamily="49" charset="0"/>
              <a:cs typeface="JetBrains Mono NL Medium" panose="02000009000000000000" pitchFamily="49" charset="0"/>
            </a:rPr>
            <a:t>5. Презентация</a:t>
          </a:r>
        </a:p>
      </dsp:txBody>
      <dsp:txXfrm>
        <a:off x="0" y="699264"/>
        <a:ext cx="3639312" cy="17884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D33D95-44CB-5F50-4821-8BA56C5E4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139AAA5-C87D-5DFF-37F6-F6AE210FA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307AC5-5A22-176D-2602-4A96DB57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41849A-A2B6-3B65-4FCE-D7E41DF86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120CD4-0784-14B6-DC96-057E2C64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0071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18461F-5042-E193-D5D2-42A6BB47F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972F70-B564-1C3F-168A-30F90D712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7147EF-CB97-9438-C613-588808DA2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C0E068-1460-C001-25D1-D983FD86C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BF7234-FE58-4FD6-0E99-E39C19C0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59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BF10BB8-DAE6-766F-5239-875F2709A9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811F96E-2FE0-B38A-12A3-3259ABB07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C462FFF-7C7D-03CA-AA70-6F2061342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9F74A3-3FBF-B69D-86B1-99F4C7023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4901C6-39BF-7B7A-F886-3D95B8A8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472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6DD51C-1835-C814-563A-4357D8B3A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E9A4681-83C3-AEBA-DB7A-BA3C34C6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34F980-FE2E-D54C-DF7A-BE3138211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F6FD65-4CF3-D8C5-2FAB-48896F12A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E840E8A-C762-665D-B61C-01A175A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746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36637E-F219-466A-4F79-3AB8E681E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6BE44F9-3D43-1472-B135-6802EACAB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E90A18-BF2E-2634-E872-B25E07352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4367A4-6650-2E50-2F6F-C5EE299D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3E1AE35-8B37-6F39-633D-DFE3DA788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461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582DA5-805E-7543-8F00-7BFD7D325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7E6DD3-B0D6-DE83-E76A-4C54BCB962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316173-239E-C11C-9A8B-8FB8D8428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2E5D7AB-5DC5-D04D-EE2B-6FE0D795E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9A906A-34DB-0B01-575C-55C5E8ADC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77DBD24-C095-895D-1096-7B581384F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7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BC39BC-7E68-F9F7-B184-2B3345798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6A02D3-978E-7375-9E9B-E524F9A9C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8795FBE-E1AE-B0E7-5201-43291EF0BD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38B8081-8727-0DC7-21CA-B4DC80476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189968D-8C2F-78CA-3D69-268F080500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91655E9-FC80-D752-521C-337979A5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9F27D30-6187-8A16-0AD6-BB5ACF2FB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BCA8667-CA12-68EC-901F-BDB38334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0405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FA9DA4-E015-7B03-7857-E54047368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3E8B65-BE7B-FAD9-1582-E101B3F88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C3B69C-D445-B8E8-9A9B-C6037906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5A754F-C831-43AF-9F51-2CD6E8D6F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8088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E1EA63-4F3B-715D-FBB5-1AEAB8F35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F5E4420-8309-2E66-BCF7-DD467015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F8B9A-6F4C-FA73-C986-B75F45324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837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6B6F-4049-0169-CFEF-28E6F8E3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A06124-BDB6-BB5E-724E-BDA9483B6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9206FB-E2F6-55B4-7188-DD4A2BC346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8B1D0E-8FB0-08D7-0FAF-1BD8BBE08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57F4F96-2DA2-60A8-9BC6-FC40794F4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6413E7F-9968-EFF7-B7F6-2C7ABA9B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055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CA3F50-66F7-FD1A-80E1-54F44A16E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E76A5E-F713-BF1F-2EE4-83524B1E36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9BBA768-E194-AA0D-9694-15C068044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1E39F95-7469-B30E-07B5-9F75E71B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20C3DA7-F880-3F04-70B6-6DBFE5B33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73402C-0C7B-F227-3234-CEEF109DF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FF52FD-2C08-20D7-EA7C-99B438195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A0E76F7-1154-9C5B-33AE-AB9D07B05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6885FF-BBD8-D26E-3981-5153ACE976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C34509-BB6B-4794-B64D-41A0C042D610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AE3FC2-B8B3-571F-4232-D23A2E65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BCFC1-F74C-839A-61D0-876FB63A1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3B9C97-0146-4E5A-8ECD-8E125E1EFF1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9812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C46BAF-112A-00BB-8239-2AC171E0F8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b="1" dirty="0"/>
              <a:t>Прогноз продаж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7D6633-0E3A-F134-7E02-9C4F00D772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Кузнецов Г.И.</a:t>
            </a:r>
          </a:p>
        </p:txBody>
      </p:sp>
    </p:spTree>
    <p:extLst>
      <p:ext uri="{BB962C8B-B14F-4D97-AF65-F5344CB8AC3E}">
        <p14:creationId xmlns:p14="http://schemas.microsoft.com/office/powerpoint/2010/main" val="422585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186551-F03E-5878-6536-68D47AF70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Выводы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0D662C-E05A-C099-2D78-4451B2E565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проведен исследовательский анализ данных (EDA), выявлены ключевые зависимости и особенности продаж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выполнен анализ временных рядов: сезонность, тренды, проверка стационарности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построены и обучены модели для прогнозирования продаж, протестированы различные алгоритмы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спрогнозированы продажи на срок до шести недель вперёд!</a:t>
            </a:r>
          </a:p>
        </p:txBody>
      </p:sp>
    </p:spTree>
    <p:extLst>
      <p:ext uri="{BB962C8B-B14F-4D97-AF65-F5344CB8AC3E}">
        <p14:creationId xmlns:p14="http://schemas.microsoft.com/office/powerpoint/2010/main" val="2438793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C9D154-29A3-1233-2818-98C0C329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3792" y="2766218"/>
            <a:ext cx="5644416" cy="1325563"/>
          </a:xfrm>
        </p:spPr>
        <p:txBody>
          <a:bodyPr/>
          <a:lstStyle/>
          <a:p>
            <a:pPr algn="ctr"/>
            <a:r>
              <a:rPr lang="ru-RU" b="1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391870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D98819-16BC-33E6-03FF-ADF8C371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506FFCB-62B6-67FF-EE9D-278AB7495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9073"/>
            <a:ext cx="6312408" cy="44622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0" i="0" dirty="0">
                <a:effectLst/>
              </a:rPr>
              <a:t>Используемый набор данных — данные магазина. </a:t>
            </a:r>
          </a:p>
          <a:p>
            <a:pPr marL="0" indent="0">
              <a:buNone/>
            </a:pPr>
            <a:r>
              <a:rPr lang="ru-RU" sz="2400" b="0" i="0" dirty="0">
                <a:effectLst/>
              </a:rPr>
              <a:t>Он управляет более чем 3000 аптек в 7 европейских странах.</a:t>
            </a:r>
          </a:p>
          <a:p>
            <a:pPr marL="0" indent="0">
              <a:buNone/>
            </a:pPr>
            <a:endParaRPr lang="ru-RU" sz="2400" dirty="0"/>
          </a:p>
          <a:p>
            <a:pPr marL="0" indent="0">
              <a:buNone/>
            </a:pPr>
            <a:r>
              <a:rPr lang="ru-RU" sz="2400" dirty="0"/>
              <a:t>Материалы:</a:t>
            </a:r>
          </a:p>
          <a:p>
            <a:r>
              <a:rPr lang="ru-RU" sz="2400" dirty="0"/>
              <a:t>habr.com/ru/companies/mvideo/articles/769190/</a:t>
            </a:r>
          </a:p>
          <a:p>
            <a:r>
              <a:rPr lang="ru-RU" sz="2400" dirty="0"/>
              <a:t>https://habr.com/ru/companies/mvideo/articles/769756/</a:t>
            </a:r>
          </a:p>
        </p:txBody>
      </p:sp>
      <p:graphicFrame>
        <p:nvGraphicFramePr>
          <p:cNvPr id="5" name="Схема 4">
            <a:extLst>
              <a:ext uri="{FF2B5EF4-FFF2-40B4-BE49-F238E27FC236}">
                <a16:creationId xmlns:a16="http://schemas.microsoft.com/office/drawing/2014/main" id="{201FBC39-F9C9-A575-163D-CABEC7DC6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8201364"/>
              </p:ext>
            </p:extLst>
          </p:nvPr>
        </p:nvGraphicFramePr>
        <p:xfrm>
          <a:off x="7748016" y="2860457"/>
          <a:ext cx="3639312" cy="25823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244621D-9AA3-93FA-B8CD-7DBD607C2369}"/>
              </a:ext>
            </a:extLst>
          </p:cNvPr>
          <p:cNvSpPr txBox="1"/>
          <p:nvPr/>
        </p:nvSpPr>
        <p:spPr>
          <a:xfrm>
            <a:off x="7714488" y="1690688"/>
            <a:ext cx="370636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b="1" i="0" dirty="0">
                <a:effectLst/>
                <a:latin typeface="system-ui"/>
              </a:rPr>
              <a:t>Цель:</a:t>
            </a:r>
            <a:r>
              <a:rPr lang="ru-RU" sz="2000" i="0" dirty="0">
                <a:effectLst/>
                <a:latin typeface="system-ui"/>
              </a:rPr>
              <a:t> </a:t>
            </a:r>
            <a:r>
              <a:rPr lang="ru-RU" sz="2000" b="0" i="0" dirty="0">
                <a:effectLst/>
              </a:rPr>
              <a:t>предсказать ежедневные продажи на срок до шести недель вперед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685114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84046B-2149-E349-8560-5165874A0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Описание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C19FAC-AD90-FB30-40FA-2D2AB7D4E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8396"/>
            <a:ext cx="4642156" cy="41285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system-ui"/>
              </a:rPr>
              <a:t>Имеем достаточно </a:t>
            </a:r>
            <a:r>
              <a:rPr lang="ru-RU" sz="2400" b="1" dirty="0">
                <a:latin typeface="system-ui"/>
              </a:rPr>
              <a:t>объемный </a:t>
            </a:r>
            <a:r>
              <a:rPr lang="ru-RU" sz="2400" dirty="0">
                <a:latin typeface="system-ui"/>
              </a:rPr>
              <a:t>набор данных о продажах различных магазинов со всей подробной информацией о них.</a:t>
            </a:r>
          </a:p>
          <a:p>
            <a:pPr marL="0" indent="0">
              <a:buNone/>
            </a:pPr>
            <a:endParaRPr lang="ru-RU" sz="2400" dirty="0">
              <a:latin typeface="system-ui"/>
            </a:endParaRPr>
          </a:p>
          <a:p>
            <a:pPr marL="0" indent="0">
              <a:buNone/>
            </a:pPr>
            <a:endParaRPr lang="ru-RU" sz="2400" dirty="0">
              <a:latin typeface="system-ui"/>
            </a:endParaRPr>
          </a:p>
          <a:p>
            <a:pPr marL="0" indent="0">
              <a:buNone/>
            </a:pPr>
            <a:endParaRPr lang="ru-RU" sz="2400" dirty="0">
              <a:latin typeface="system-ui"/>
            </a:endParaRPr>
          </a:p>
          <a:p>
            <a:pPr marL="0" indent="0">
              <a:buNone/>
            </a:pPr>
            <a:r>
              <a:rPr lang="ru-RU" sz="2400" dirty="0">
                <a:latin typeface="system-ui"/>
              </a:rPr>
              <a:t>Размеры  датасетов:</a:t>
            </a:r>
            <a:endParaRPr lang="ru-RU" sz="24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2E9B8D8-5BBF-0DC8-4E08-548785940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878" y="4244975"/>
            <a:ext cx="1962424" cy="1686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C5244CC-56F6-5AA5-D031-D44AF094F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0904" y="1207366"/>
            <a:ext cx="5105400" cy="510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630F125-D424-5C9F-DE7B-EA4A209F1947}"/>
              </a:ext>
            </a:extLst>
          </p:cNvPr>
          <p:cNvSpPr txBox="1"/>
          <p:nvPr/>
        </p:nvSpPr>
        <p:spPr>
          <a:xfrm>
            <a:off x="6359237" y="6411694"/>
            <a:ext cx="5488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i="1" dirty="0"/>
              <a:t>Пример обработанного* датасета с магазинами</a:t>
            </a:r>
          </a:p>
        </p:txBody>
      </p:sp>
    </p:spTree>
    <p:extLst>
      <p:ext uri="{BB962C8B-B14F-4D97-AF65-F5344CB8AC3E}">
        <p14:creationId xmlns:p14="http://schemas.microsoft.com/office/powerpoint/2010/main" val="1880947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4195D-2BB9-BA0A-2901-6255263BE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Предобработка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A52DFE-73FF-676C-96B8-FD4AF401C2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6280" y="1901183"/>
            <a:ext cx="6827520" cy="427577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ru-RU" dirty="0"/>
              <a:t>Данные оказались очень грязными, при этом обрабатывать отдельно пришлось несколько датасетов. В целом, из основного: </a:t>
            </a:r>
          </a:p>
          <a:p>
            <a:r>
              <a:rPr lang="ru-RU" dirty="0"/>
              <a:t>приведение к числовому типу</a:t>
            </a:r>
          </a:p>
          <a:p>
            <a:r>
              <a:rPr lang="ru-RU" dirty="0"/>
              <a:t>работа с датой (разобрать на отдельный фичи)</a:t>
            </a:r>
          </a:p>
          <a:p>
            <a:r>
              <a:rPr lang="ru-RU" dirty="0"/>
              <a:t>исправление ошибочных значений (не соответствующих типу колонки)</a:t>
            </a:r>
          </a:p>
          <a:p>
            <a:r>
              <a:rPr lang="ru-RU" dirty="0"/>
              <a:t>работа с пропусками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Также сразу убрал закрытые магазины.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6A2B70D-4F5C-4624-E108-9BE9A023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1184"/>
            <a:ext cx="3258005" cy="45916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6986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9971C-D605-DECB-63A5-58692C13E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ECDBC8-EFB6-BF01-EB12-C4F33A9CB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Предобработка: результаты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9C3BB02-29C4-E937-0DFF-AA9DBA3226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048" y="1671953"/>
            <a:ext cx="3762900" cy="503942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A3D308F-2A13-14C5-9521-1BCD23E70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1671953"/>
            <a:ext cx="3677163" cy="45059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E222B3F-BF4F-7449-E6E2-B64DA7F11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7725" y="1690688"/>
            <a:ext cx="4734586" cy="4734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1633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5C035-BF85-D0FD-4412-1F7D1B59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A834D5-78A5-1227-8CCC-08C4CBC3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EDA</a:t>
            </a:r>
            <a:endParaRPr lang="ru-RU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59918B0-2BBB-549A-680A-4897EB453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51" y="318329"/>
            <a:ext cx="6324600" cy="3110671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A40FBE-92A5-E825-BDE1-CE89C57F5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7551" y="3475796"/>
            <a:ext cx="5507266" cy="339179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4ACF549-FE9C-0DDA-8A55-94A3A273E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394" y="3551817"/>
            <a:ext cx="4578944" cy="323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56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0198B-E1EE-4128-BF56-DED4A8176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D3788-4C25-52E4-8959-54EC084B7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Временные ряды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43AF337-B91D-4615-4EAA-88D75972B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2" y="1851002"/>
            <a:ext cx="5896798" cy="44583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7C5EE73-9918-5D83-114E-EFC1C19D78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9236" y="365126"/>
            <a:ext cx="5633562" cy="30860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F000057-A3E7-6289-EC3D-DF72355FA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236" y="3637122"/>
            <a:ext cx="5633562" cy="3094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89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D1EEB2-13A1-5687-457C-B62E4709C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Моделирование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0A619ED-67F6-24F6-52BB-4852943301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72" y="1734257"/>
            <a:ext cx="3353268" cy="6192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61A689-EC5A-B17F-9D6F-2C3AAC40C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16250"/>
            <a:ext cx="4315427" cy="35342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075C6F4-27EC-0C2E-DFC3-70F7EE096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383" y="3016251"/>
            <a:ext cx="4801270" cy="369621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D3B532B0-C519-4FE5-5F2F-868E491B0566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2995914" y="2353468"/>
            <a:ext cx="2407592" cy="662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A32767D1-F376-64C9-1CDA-E6B6F45C334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5403506" y="2353468"/>
            <a:ext cx="2881512" cy="6627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653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D07E97-DF46-AD5C-73DF-3611B56B0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Прогнозирование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1026528-B355-3F12-7FF0-CC6104197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2756"/>
            <a:ext cx="5534797" cy="38962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85EBAFD5-C7F3-52F3-E931-1DC08005E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5887" y="865631"/>
            <a:ext cx="2305372" cy="59253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C2784338-6E9B-41B5-5B62-9D62395623BB}"/>
              </a:ext>
            </a:extLst>
          </p:cNvPr>
          <p:cNvCxnSpPr>
            <a:stCxn id="4" idx="3"/>
            <a:endCxn id="12" idx="1"/>
          </p:cNvCxnSpPr>
          <p:nvPr/>
        </p:nvCxnSpPr>
        <p:spPr>
          <a:xfrm flipV="1">
            <a:off x="6372997" y="3828320"/>
            <a:ext cx="842890" cy="1825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37BF706-C97C-D6A5-7F0D-B15200BE98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1259" y="1110123"/>
            <a:ext cx="2353003" cy="48489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804812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226</Words>
  <Application>Microsoft Office PowerPoint</Application>
  <PresentationFormat>Широкоэкранный</PresentationFormat>
  <Paragraphs>42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system-ui</vt:lpstr>
      <vt:lpstr>Тема Office</vt:lpstr>
      <vt:lpstr>Прогноз продаж</vt:lpstr>
      <vt:lpstr>Введение</vt:lpstr>
      <vt:lpstr>Описание данных</vt:lpstr>
      <vt:lpstr>Предобработка</vt:lpstr>
      <vt:lpstr>Предобработка: результаты</vt:lpstr>
      <vt:lpstr>EDA</vt:lpstr>
      <vt:lpstr>Временные ряды</vt:lpstr>
      <vt:lpstr>Моделирование</vt:lpstr>
      <vt:lpstr>Прогнозирование</vt:lpstr>
      <vt:lpstr>Выводы</vt:lpstr>
      <vt:lpstr>Спасибо за внимание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Кузнецов Геннадий Игоревич</dc:creator>
  <cp:lastModifiedBy>Кузнецов Геннадий Игоревич</cp:lastModifiedBy>
  <cp:revision>28</cp:revision>
  <dcterms:created xsi:type="dcterms:W3CDTF">2025-04-30T15:51:13Z</dcterms:created>
  <dcterms:modified xsi:type="dcterms:W3CDTF">2025-05-21T14:58:50Z</dcterms:modified>
</cp:coreProperties>
</file>