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391F3-8F09-429D-8D2F-C0ED530CBC2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2B1A8FBF-C959-418C-B222-5C224DFB5F01}">
      <dgm:prSet custT="1"/>
      <dgm:spPr/>
      <dgm:t>
        <a:bodyPr/>
        <a:lstStyle/>
        <a:p>
          <a:r>
            <a:rPr lang="ru-RU" sz="2400" b="1" dirty="0">
              <a:latin typeface="+mj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Задачи:</a:t>
          </a:r>
          <a:endParaRPr lang="ru-RU" sz="2400" dirty="0">
            <a:latin typeface="+mj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9930F4E5-18CE-4391-95E1-552E90310369}" type="parTrans" cxnId="{237CE675-7D8A-495B-A30D-F3B3CD2E7E2B}">
      <dgm:prSet/>
      <dgm:spPr/>
      <dgm:t>
        <a:bodyPr/>
        <a:lstStyle/>
        <a:p>
          <a:endParaRPr lang="ru-RU"/>
        </a:p>
      </dgm:t>
    </dgm:pt>
    <dgm:pt modelId="{AAFC78ED-8CD7-421C-9DDE-A8B068F792C1}" type="sibTrans" cxnId="{237CE675-7D8A-495B-A30D-F3B3CD2E7E2B}">
      <dgm:prSet/>
      <dgm:spPr/>
      <dgm:t>
        <a:bodyPr/>
        <a:lstStyle/>
        <a:p>
          <a:endParaRPr lang="ru-RU"/>
        </a:p>
      </dgm:t>
    </dgm:pt>
    <dgm:pt modelId="{8680E941-DFE0-4B2C-9082-7521BF2E0ECE}">
      <dgm:prSet custT="1"/>
      <dgm:spPr/>
      <dgm:t>
        <a:bodyPr/>
        <a:lstStyle/>
        <a:p>
          <a:r>
            <a:rPr lang="ru-RU" sz="18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Проверка гипотез</a:t>
          </a:r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 </a:t>
          </a:r>
          <a:endParaRPr lang="ru-RU" sz="18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7F86415A-D2E0-4A41-8619-2060DFFA89E5}" type="parTrans" cxnId="{4879D80C-8355-4317-A895-03E9B03B5AC1}">
      <dgm:prSet/>
      <dgm:spPr/>
      <dgm:t>
        <a:bodyPr/>
        <a:lstStyle/>
        <a:p>
          <a:endParaRPr lang="ru-RU"/>
        </a:p>
      </dgm:t>
    </dgm:pt>
    <dgm:pt modelId="{D681286D-633B-45E4-B3ED-3AD50AC1166E}" type="sibTrans" cxnId="{4879D80C-8355-4317-A895-03E9B03B5AC1}">
      <dgm:prSet/>
      <dgm:spPr/>
      <dgm:t>
        <a:bodyPr/>
        <a:lstStyle/>
        <a:p>
          <a:endParaRPr lang="ru-RU"/>
        </a:p>
      </dgm:t>
    </dgm:pt>
    <dgm:pt modelId="{0353220D-37FA-40EF-B6D3-2A640246E661}">
      <dgm:prSet custT="1"/>
      <dgm:spPr/>
      <dgm:t>
        <a:bodyPr/>
        <a:lstStyle/>
        <a:p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Построение моделей для прогнозирования оттока </a:t>
          </a:r>
          <a:endParaRPr lang="ru-RU" sz="18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B37CBE1A-B427-404F-B090-5C76C82C058D}" type="parTrans" cxnId="{7281256C-1A84-4CF6-8E0E-641B236FEED9}">
      <dgm:prSet/>
      <dgm:spPr/>
      <dgm:t>
        <a:bodyPr/>
        <a:lstStyle/>
        <a:p>
          <a:endParaRPr lang="ru-RU"/>
        </a:p>
      </dgm:t>
    </dgm:pt>
    <dgm:pt modelId="{B1D81678-E707-4947-95FF-CB13243B64B3}" type="sibTrans" cxnId="{7281256C-1A84-4CF6-8E0E-641B236FEED9}">
      <dgm:prSet/>
      <dgm:spPr/>
      <dgm:t>
        <a:bodyPr/>
        <a:lstStyle/>
        <a:p>
          <a:endParaRPr lang="ru-RU"/>
        </a:p>
      </dgm:t>
    </dgm:pt>
    <dgm:pt modelId="{1A768464-567C-4F48-96A7-4D6E84C5903C}">
      <dgm:prSet custT="1"/>
      <dgm:spPr/>
      <dgm:t>
        <a:bodyPr/>
        <a:lstStyle/>
        <a:p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Сравнение качества моделей</a:t>
          </a:r>
          <a:endParaRPr lang="ru-RU" sz="18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0449A653-BB6C-4006-848D-9F50454FC7AB}" type="parTrans" cxnId="{D3DF7A44-6757-462C-AF21-CC930EAADFEE}">
      <dgm:prSet/>
      <dgm:spPr/>
      <dgm:t>
        <a:bodyPr/>
        <a:lstStyle/>
        <a:p>
          <a:endParaRPr lang="ru-RU"/>
        </a:p>
      </dgm:t>
    </dgm:pt>
    <dgm:pt modelId="{0A28F7B0-527E-4D99-9CC5-646A27A203EA}" type="sibTrans" cxnId="{D3DF7A44-6757-462C-AF21-CC930EAADFEE}">
      <dgm:prSet/>
      <dgm:spPr/>
      <dgm:t>
        <a:bodyPr/>
        <a:lstStyle/>
        <a:p>
          <a:endParaRPr lang="ru-RU"/>
        </a:p>
      </dgm:t>
    </dgm:pt>
    <dgm:pt modelId="{918CD23B-58C2-4246-B433-5453FCB3D309}">
      <dgm:prSet custT="1"/>
      <dgm:spPr/>
      <dgm:t>
        <a:bodyPr/>
        <a:lstStyle/>
        <a:p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Исследование зависимости и формулирование гипотез</a:t>
          </a:r>
          <a:endParaRPr lang="ru-RU" sz="18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B9E7E30A-2016-48EB-8516-F45B284160E7}" type="parTrans" cxnId="{C6E6A497-285A-456B-9716-21EF5945CB95}">
      <dgm:prSet/>
      <dgm:spPr/>
      <dgm:t>
        <a:bodyPr/>
        <a:lstStyle/>
        <a:p>
          <a:endParaRPr lang="ru-RU"/>
        </a:p>
      </dgm:t>
    </dgm:pt>
    <dgm:pt modelId="{61D08585-A820-4925-9867-2086773F0CE0}" type="sibTrans" cxnId="{C6E6A497-285A-456B-9716-21EF5945CB95}">
      <dgm:prSet/>
      <dgm:spPr/>
      <dgm:t>
        <a:bodyPr/>
        <a:lstStyle/>
        <a:p>
          <a:endParaRPr lang="ru-RU"/>
        </a:p>
      </dgm:t>
    </dgm:pt>
    <dgm:pt modelId="{CF2B7418-C3FC-4DAA-9083-61438150566B}" type="pres">
      <dgm:prSet presAssocID="{439391F3-8F09-429D-8D2F-C0ED530CBC27}" presName="linear" presStyleCnt="0">
        <dgm:presLayoutVars>
          <dgm:animLvl val="lvl"/>
          <dgm:resizeHandles val="exact"/>
        </dgm:presLayoutVars>
      </dgm:prSet>
      <dgm:spPr/>
    </dgm:pt>
    <dgm:pt modelId="{4FA44ED0-BE14-49FD-8EFA-CA7BE4C29C37}" type="pres">
      <dgm:prSet presAssocID="{2B1A8FBF-C959-418C-B222-5C224DFB5F01}" presName="parentText" presStyleLbl="node1" presStyleIdx="0" presStyleCnt="1" custScaleY="43528">
        <dgm:presLayoutVars>
          <dgm:chMax val="0"/>
          <dgm:bulletEnabled val="1"/>
        </dgm:presLayoutVars>
      </dgm:prSet>
      <dgm:spPr/>
    </dgm:pt>
    <dgm:pt modelId="{3246BEF6-95D3-46AD-B03A-1329D97F8F80}" type="pres">
      <dgm:prSet presAssocID="{2B1A8FBF-C959-418C-B222-5C224DFB5F0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8BBC000-0B0A-4F32-BE7E-D1EB47945A1A}" type="presOf" srcId="{8680E941-DFE0-4B2C-9082-7521BF2E0ECE}" destId="{3246BEF6-95D3-46AD-B03A-1329D97F8F80}" srcOrd="0" destOrd="1" presId="urn:microsoft.com/office/officeart/2005/8/layout/vList2"/>
    <dgm:cxn modelId="{814B2503-2238-401A-BF16-AD76C5FD3EAF}" type="presOf" srcId="{1A768464-567C-4F48-96A7-4D6E84C5903C}" destId="{3246BEF6-95D3-46AD-B03A-1329D97F8F80}" srcOrd="0" destOrd="3" presId="urn:microsoft.com/office/officeart/2005/8/layout/vList2"/>
    <dgm:cxn modelId="{F6BAAB03-0F3D-40AE-BD1D-EF7DFBAE91FC}" type="presOf" srcId="{2B1A8FBF-C959-418C-B222-5C224DFB5F01}" destId="{4FA44ED0-BE14-49FD-8EFA-CA7BE4C29C37}" srcOrd="0" destOrd="0" presId="urn:microsoft.com/office/officeart/2005/8/layout/vList2"/>
    <dgm:cxn modelId="{4879D80C-8355-4317-A895-03E9B03B5AC1}" srcId="{2B1A8FBF-C959-418C-B222-5C224DFB5F01}" destId="{8680E941-DFE0-4B2C-9082-7521BF2E0ECE}" srcOrd="1" destOrd="0" parTransId="{7F86415A-D2E0-4A41-8619-2060DFFA89E5}" sibTransId="{D681286D-633B-45E4-B3ED-3AD50AC1166E}"/>
    <dgm:cxn modelId="{D3DF7A44-6757-462C-AF21-CC930EAADFEE}" srcId="{2B1A8FBF-C959-418C-B222-5C224DFB5F01}" destId="{1A768464-567C-4F48-96A7-4D6E84C5903C}" srcOrd="3" destOrd="0" parTransId="{0449A653-BB6C-4006-848D-9F50454FC7AB}" sibTransId="{0A28F7B0-527E-4D99-9CC5-646A27A203EA}"/>
    <dgm:cxn modelId="{7281256C-1A84-4CF6-8E0E-641B236FEED9}" srcId="{2B1A8FBF-C959-418C-B222-5C224DFB5F01}" destId="{0353220D-37FA-40EF-B6D3-2A640246E661}" srcOrd="2" destOrd="0" parTransId="{B37CBE1A-B427-404F-B090-5C76C82C058D}" sibTransId="{B1D81678-E707-4947-95FF-CB13243B64B3}"/>
    <dgm:cxn modelId="{ECE5DC72-F118-4CD8-9C56-1236B811B2BF}" type="presOf" srcId="{439391F3-8F09-429D-8D2F-C0ED530CBC27}" destId="{CF2B7418-C3FC-4DAA-9083-61438150566B}" srcOrd="0" destOrd="0" presId="urn:microsoft.com/office/officeart/2005/8/layout/vList2"/>
    <dgm:cxn modelId="{237CE675-7D8A-495B-A30D-F3B3CD2E7E2B}" srcId="{439391F3-8F09-429D-8D2F-C0ED530CBC27}" destId="{2B1A8FBF-C959-418C-B222-5C224DFB5F01}" srcOrd="0" destOrd="0" parTransId="{9930F4E5-18CE-4391-95E1-552E90310369}" sibTransId="{AAFC78ED-8CD7-421C-9DDE-A8B068F792C1}"/>
    <dgm:cxn modelId="{50A38C83-D76A-4DD6-A98F-F4FF94D08F28}" type="presOf" srcId="{918CD23B-58C2-4246-B433-5453FCB3D309}" destId="{3246BEF6-95D3-46AD-B03A-1329D97F8F80}" srcOrd="0" destOrd="0" presId="urn:microsoft.com/office/officeart/2005/8/layout/vList2"/>
    <dgm:cxn modelId="{C6E6A497-285A-456B-9716-21EF5945CB95}" srcId="{2B1A8FBF-C959-418C-B222-5C224DFB5F01}" destId="{918CD23B-58C2-4246-B433-5453FCB3D309}" srcOrd="0" destOrd="0" parTransId="{B9E7E30A-2016-48EB-8516-F45B284160E7}" sibTransId="{61D08585-A820-4925-9867-2086773F0CE0}"/>
    <dgm:cxn modelId="{ED3563D6-ECA0-416C-A13D-1B3BDB373EE7}" type="presOf" srcId="{0353220D-37FA-40EF-B6D3-2A640246E661}" destId="{3246BEF6-95D3-46AD-B03A-1329D97F8F80}" srcOrd="0" destOrd="2" presId="urn:microsoft.com/office/officeart/2005/8/layout/vList2"/>
    <dgm:cxn modelId="{25A6B26A-870E-4D29-996C-83F4FB1230AA}" type="presParOf" srcId="{CF2B7418-C3FC-4DAA-9083-61438150566B}" destId="{4FA44ED0-BE14-49FD-8EFA-CA7BE4C29C37}" srcOrd="0" destOrd="0" presId="urn:microsoft.com/office/officeart/2005/8/layout/vList2"/>
    <dgm:cxn modelId="{B2D74B81-5ED7-49CE-9B4C-FCB21C2F5B59}" type="presParOf" srcId="{CF2B7418-C3FC-4DAA-9083-61438150566B}" destId="{3246BEF6-95D3-46AD-B03A-1329D97F8F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44ED0-BE14-49FD-8EFA-CA7BE4C29C37}">
      <dsp:nvSpPr>
        <dsp:cNvPr id="0" name=""/>
        <dsp:cNvSpPr/>
      </dsp:nvSpPr>
      <dsp:spPr>
        <a:xfrm>
          <a:off x="0" y="169322"/>
          <a:ext cx="3639312" cy="5215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latin typeface="+mj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Задачи:</a:t>
          </a:r>
          <a:endParaRPr lang="ru-RU" sz="2400" kern="1200" dirty="0">
            <a:latin typeface="+mj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sp:txBody>
      <dsp:txXfrm>
        <a:off x="25458" y="194780"/>
        <a:ext cx="3588396" cy="470584"/>
      </dsp:txXfrm>
    </dsp:sp>
    <dsp:sp modelId="{3246BEF6-95D3-46AD-B03A-1329D97F8F80}">
      <dsp:nvSpPr>
        <dsp:cNvPr id="0" name=""/>
        <dsp:cNvSpPr/>
      </dsp:nvSpPr>
      <dsp:spPr>
        <a:xfrm>
          <a:off x="0" y="690823"/>
          <a:ext cx="3639312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Исследование зависимости и формулирование гипотез</a:t>
          </a:r>
          <a:endParaRPr lang="ru-RU" sz="1800" kern="12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Проверка гипотез</a:t>
          </a: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 </a:t>
          </a:r>
          <a:endParaRPr lang="ru-RU" sz="1800" kern="12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Построение моделей для прогнозирования оттока </a:t>
          </a:r>
          <a:endParaRPr lang="ru-RU" sz="1800" kern="12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Сравнение качества моделей</a:t>
          </a:r>
          <a:endParaRPr lang="ru-RU" sz="1800" kern="12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sp:txBody>
      <dsp:txXfrm>
        <a:off x="0" y="690823"/>
        <a:ext cx="3639312" cy="172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33D95-44CB-5F50-4821-8BA56C5E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39AAA5-C87D-5DFF-37F6-F6AE210FA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7AC5-5A22-176D-2602-4A96DB57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1849A-A2B6-3B65-4FCE-D7E41DF8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20CD4-0784-14B6-DC96-057E2C64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07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8461F-5042-E193-D5D2-42A6BB47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972F70-B564-1C3F-168A-30F90D712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7147EF-CB97-9438-C613-588808DA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C0E068-1460-C001-25D1-D983FD86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BF7234-FE58-4FD6-0E99-E39C19C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5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F10BB8-DAE6-766F-5239-875F2709A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11F96E-2FE0-B38A-12A3-3259ABB07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62FFF-7C7D-03CA-AA70-6F206134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F74A3-3FBF-B69D-86B1-99F4C702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901C6-39BF-7B7A-F886-3D95B8A8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DD51C-1835-C814-563A-4357D8B3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A4681-83C3-AEBA-DB7A-BA3C34C6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34F980-FE2E-D54C-DF7A-BE313821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F6FD65-4CF3-D8C5-2FAB-48896F12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40E8A-C762-665D-B61C-01A175A5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6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6637E-F219-466A-4F79-3AB8E681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BE44F9-3D43-1472-B135-6802EACA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E90A18-BF2E-2634-E872-B25E0735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4367A4-6650-2E50-2F6F-C5EE299D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E1AE35-8B37-6F39-633D-DFE3DA78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82DA5-805E-7543-8F00-7BFD7D32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E6DD3-B0D6-DE83-E76A-4C54BCB96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316173-239E-C11C-9A8B-8FB8D842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E5D7AB-5DC5-D04D-EE2B-6FE0D795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A906A-34DB-0B01-575C-55C5E8AD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7DBD24-C095-895D-1096-7B581384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C39BC-7E68-F9F7-B184-2B334579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6A02D3-978E-7375-9E9B-E524F9A9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795FBE-E1AE-B0E7-5201-43291EF0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8B8081-8727-0DC7-21CA-B4DC80476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89968D-8C2F-78CA-3D69-268F08050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1655E9-FC80-D752-521C-337979A5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F27D30-6187-8A16-0AD6-BB5ACF2F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CA8667-CA12-68EC-901F-BDB38334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40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A9DA4-E015-7B03-7857-E5404736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3E8B65-BE7B-FAD9-1582-E101B3F8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C3B69C-D445-B8E8-9A9B-C6037906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5A754F-C831-43AF-9F51-2CD6E8D6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08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E1EA63-4F3B-715D-FBB5-1AEAB8F3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5E4420-8309-2E66-BCF7-DD467015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6F8B9A-6F4C-FA73-C986-B75F4532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96B6F-4049-0169-CFEF-28E6F8E3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06124-BDB6-BB5E-724E-BDA9483B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9206FB-E2F6-55B4-7188-DD4A2BC3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8B1D0E-8FB0-08D7-0FAF-1BD8BBE0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7F4F96-2DA2-60A8-9BC6-FC40794F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413E7F-9968-EFF7-B7F6-2C7ABA9B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05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A3F50-66F7-FD1A-80E1-54F44A16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E76A5E-F713-BF1F-2EE4-83524B1E3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BBA768-E194-AA0D-9694-15C068044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E39F95-7469-B30E-07B5-9F75E71B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0C3DA7-F880-3F04-70B6-6DBFE5B3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73402C-0C7B-F227-3234-CEEF109D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4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F52FD-2C08-20D7-EA7C-99B43819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0E76F7-1154-9C5B-33AE-AB9D07B0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885FF-BBD8-D26E-3981-5153ACE97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34509-BB6B-4794-B64D-41A0C042D610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AE3FC2-B8B3-571F-4232-D23A2E65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BCFC1-F74C-839A-61D0-876FB63A1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1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46BAF-112A-00BB-8239-2AC171E0F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Анализ оттока клиентов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7D6633-0E3A-F134-7E02-9C4F00D77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Кузнецов Г.И.</a:t>
            </a:r>
          </a:p>
        </p:txBody>
      </p:sp>
    </p:spTree>
    <p:extLst>
      <p:ext uri="{BB962C8B-B14F-4D97-AF65-F5344CB8AC3E}">
        <p14:creationId xmlns:p14="http://schemas.microsoft.com/office/powerpoint/2010/main" val="42258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07E97-DF46-AD5C-73DF-3611B56B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Выводы и интерпретация результатов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43600C-9D12-26ED-FAAD-947A528BE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34" y="1387633"/>
            <a:ext cx="5392955" cy="53423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11BD6-E790-0E39-3463-B89A07ED8669}"/>
              </a:ext>
            </a:extLst>
          </p:cNvPr>
          <p:cNvSpPr txBox="1"/>
          <p:nvPr/>
        </p:nvSpPr>
        <p:spPr>
          <a:xfrm>
            <a:off x="715300" y="1515649"/>
            <a:ext cx="579823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000" b="0" i="0" dirty="0">
                <a:effectLst/>
                <a:latin typeface="system-ui"/>
              </a:rPr>
              <a:t>В результате сравнения моделей мы видим, что самой точной оказалась модель </a:t>
            </a:r>
            <a:r>
              <a:rPr lang="ru-RU" sz="2000" b="1" i="0" dirty="0" err="1">
                <a:effectLst/>
                <a:latin typeface="system-ui"/>
              </a:rPr>
              <a:t>GradientB</a:t>
            </a:r>
            <a:r>
              <a:rPr lang="en-US" sz="2000" b="1" i="0" dirty="0" err="1">
                <a:effectLst/>
                <a:latin typeface="system-ui"/>
              </a:rPr>
              <a:t>oo</a:t>
            </a:r>
            <a:r>
              <a:rPr lang="ru-RU" sz="2000" b="1" i="0" dirty="0" err="1">
                <a:effectLst/>
                <a:latin typeface="system-ui"/>
              </a:rPr>
              <a:t>sting</a:t>
            </a:r>
            <a:r>
              <a:rPr lang="ru-RU" sz="2000" b="0" i="0" dirty="0">
                <a:effectLst/>
                <a:latin typeface="system-ui"/>
              </a:rPr>
              <a:t>, оптимизированная </a:t>
            </a:r>
            <a:r>
              <a:rPr lang="ru-RU" sz="2000" b="1" i="0" dirty="0" err="1">
                <a:effectLst/>
                <a:latin typeface="system-ui"/>
              </a:rPr>
              <a:t>GridSearch</a:t>
            </a:r>
            <a:r>
              <a:rPr lang="ru-RU" sz="2000" b="0" i="0" dirty="0" err="1">
                <a:effectLst/>
                <a:latin typeface="system-ui"/>
              </a:rPr>
              <a:t>'ем</a:t>
            </a:r>
            <a:r>
              <a:rPr lang="ru-RU" sz="2000" b="0" i="0" dirty="0">
                <a:effectLst/>
                <a:latin typeface="system-ui"/>
              </a:rPr>
              <a:t>, в целом я использовал несколько метрик и подошел к анализу довольно комплексно.</a:t>
            </a:r>
          </a:p>
          <a:p>
            <a:pPr algn="l">
              <a:buNone/>
            </a:pPr>
            <a:r>
              <a:rPr lang="ru-RU" sz="2000" b="0" i="0" dirty="0">
                <a:effectLst/>
                <a:latin typeface="system-ui"/>
              </a:rPr>
              <a:t>Также в результате проведенного анализа было установлено, что наиболее важные показатели при прогнозировании оттока — это </a:t>
            </a:r>
            <a:r>
              <a:rPr lang="ru-RU" sz="2000" b="1" i="0" dirty="0" err="1">
                <a:effectLst/>
                <a:latin typeface="system-ui"/>
              </a:rPr>
              <a:t>PaymentMethod</a:t>
            </a:r>
            <a:r>
              <a:rPr lang="ru-RU" sz="2000" b="1" i="0" dirty="0">
                <a:effectLst/>
                <a:latin typeface="system-ui"/>
              </a:rPr>
              <a:t>, </a:t>
            </a:r>
            <a:r>
              <a:rPr lang="ru-RU" sz="2000" b="1" i="0" dirty="0" err="1">
                <a:effectLst/>
                <a:latin typeface="system-ui"/>
              </a:rPr>
              <a:t>tenure</a:t>
            </a:r>
            <a:r>
              <a:rPr lang="ru-RU" sz="2000" b="1" i="0" dirty="0">
                <a:effectLst/>
                <a:latin typeface="system-ui"/>
              </a:rPr>
              <a:t> и </a:t>
            </a:r>
            <a:r>
              <a:rPr lang="en-US" sz="2000" b="1" dirty="0">
                <a:latin typeface="system-ui"/>
              </a:rPr>
              <a:t>T</a:t>
            </a:r>
            <a:r>
              <a:rPr lang="ru-RU" sz="2000" b="1" i="0" dirty="0" err="1">
                <a:effectLst/>
                <a:latin typeface="system-ui"/>
              </a:rPr>
              <a:t>otal</a:t>
            </a:r>
            <a:r>
              <a:rPr lang="en-US" sz="2000" b="1" i="0" dirty="0">
                <a:effectLst/>
                <a:latin typeface="system-ui"/>
              </a:rPr>
              <a:t>C</a:t>
            </a:r>
            <a:r>
              <a:rPr lang="ru-RU" sz="2000" b="1" i="0" dirty="0" err="1">
                <a:effectLst/>
                <a:latin typeface="system-ui"/>
              </a:rPr>
              <a:t>harges</a:t>
            </a:r>
            <a:r>
              <a:rPr lang="ru-RU" sz="2000" b="0" i="0" dirty="0">
                <a:effectLst/>
                <a:latin typeface="system-ui"/>
              </a:rPr>
              <a:t>. </a:t>
            </a:r>
            <a:endParaRPr lang="en-US" sz="2000" b="0" i="0" dirty="0">
              <a:effectLst/>
              <a:latin typeface="system-ui"/>
            </a:endParaRPr>
          </a:p>
          <a:p>
            <a:pPr algn="l">
              <a:buNone/>
            </a:pPr>
            <a:r>
              <a:rPr lang="ru-RU" sz="2000" b="0" i="0" dirty="0">
                <a:effectLst/>
                <a:latin typeface="system-ui"/>
              </a:rPr>
              <a:t>Остальные параметры либо не оказывают прямого влияния на результат</a:t>
            </a:r>
            <a:r>
              <a:rPr lang="en-US" sz="2000" b="0" i="0" dirty="0">
                <a:effectLst/>
                <a:latin typeface="system-ui"/>
              </a:rPr>
              <a:t>,</a:t>
            </a:r>
            <a:r>
              <a:rPr lang="ru-RU" sz="2000" b="0" i="0" dirty="0">
                <a:effectLst/>
                <a:latin typeface="system-ui"/>
              </a:rPr>
              <a:t> либо сильно связаны друг с другом, поэтому может быть достаточно этих трех параметров для оценки, если появится какое-то желание оптимизировать модель.</a:t>
            </a:r>
          </a:p>
        </p:txBody>
      </p:sp>
    </p:spTree>
    <p:extLst>
      <p:ext uri="{BB962C8B-B14F-4D97-AF65-F5344CB8AC3E}">
        <p14:creationId xmlns:p14="http://schemas.microsoft.com/office/powerpoint/2010/main" val="255804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9D154-29A3-1233-2818-98C0C329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792" y="2766218"/>
            <a:ext cx="5644416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9187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98819-16BC-33E6-03FF-ADF8C371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06FFCB-62B6-67FF-EE9D-278AB749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073"/>
            <a:ext cx="6312408" cy="4462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effectLst/>
              </a:rPr>
              <a:t>Любой бизнес хочет максимизировать количество клиентов. </a:t>
            </a:r>
            <a:endParaRPr lang="en-US" sz="2400" b="0" i="0" dirty="0">
              <a:effectLst/>
            </a:endParaRPr>
          </a:p>
          <a:p>
            <a:pPr marL="0" indent="0">
              <a:buNone/>
            </a:pPr>
            <a:r>
              <a:rPr lang="ru-RU" sz="2400" b="0" i="0" dirty="0">
                <a:effectLst/>
              </a:rPr>
              <a:t>Для достижения этой цели важно не только попытаться привлечь новых, но и </a:t>
            </a:r>
            <a:r>
              <a:rPr lang="ru-RU" sz="2400" b="1" i="0" dirty="0">
                <a:effectLst/>
              </a:rPr>
              <a:t>сохранить уже существующее</a:t>
            </a:r>
            <a:r>
              <a:rPr lang="ru-RU" sz="2400" b="0" i="0" dirty="0">
                <a:effectLst/>
              </a:rPr>
              <a:t>. Удержать клиента дешевле, чем привлечь нового.</a:t>
            </a:r>
            <a:endParaRPr lang="en-US" sz="2400" b="0" i="0" dirty="0">
              <a:effectLst/>
            </a:endParaRPr>
          </a:p>
          <a:p>
            <a:pPr marL="0" indent="0">
              <a:buNone/>
            </a:pPr>
            <a:r>
              <a:rPr lang="ru-RU" sz="2400" b="0" i="0" dirty="0">
                <a:effectLst/>
              </a:rPr>
              <a:t>Кроме того, новый клиент может оказаться слабо заинтересованным в услугах бизнеса, и тогда с ним будет сложно работать, поскольку у старых клиентов уже есть необходимые данные для взаимодействия с сервисом.</a:t>
            </a:r>
            <a:endParaRPr lang="ru-RU" sz="2400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201FBC39-F9C9-A575-163D-CABEC7DC6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253329"/>
              </p:ext>
            </p:extLst>
          </p:nvPr>
        </p:nvGraphicFramePr>
        <p:xfrm>
          <a:off x="7748016" y="2398574"/>
          <a:ext cx="3639312" cy="2582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44621D-9AA3-93FA-B8CD-7DBD607C2369}"/>
              </a:ext>
            </a:extLst>
          </p:cNvPr>
          <p:cNvSpPr txBox="1"/>
          <p:nvPr/>
        </p:nvSpPr>
        <p:spPr>
          <a:xfrm>
            <a:off x="7714488" y="1690688"/>
            <a:ext cx="3706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effectLst/>
                <a:latin typeface="system-ui"/>
              </a:rPr>
              <a:t>Цель:</a:t>
            </a:r>
            <a:r>
              <a:rPr lang="ru-RU" sz="2000" i="0" dirty="0">
                <a:effectLst/>
                <a:latin typeface="system-ui"/>
              </a:rPr>
              <a:t> провести </a:t>
            </a:r>
            <a:r>
              <a:rPr lang="ru-RU" sz="2000" b="0" i="0" dirty="0">
                <a:effectLst/>
                <a:latin typeface="system-ui"/>
              </a:rPr>
              <a:t>разведочный анализ данных оттока клиентов.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8511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4046B-2149-E349-8560-5165874A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19FAC-AD90-FB30-40FA-2D2AB7D4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396"/>
            <a:ext cx="3945835" cy="412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effectLst/>
                <a:latin typeface="system-ui"/>
              </a:rPr>
              <a:t>В данных содержится информация примерно о </a:t>
            </a:r>
            <a:r>
              <a:rPr lang="ru-RU" sz="2400" b="1" i="0" dirty="0">
                <a:effectLst/>
                <a:latin typeface="system-ui"/>
              </a:rPr>
              <a:t>шести тысячах пользователей</a:t>
            </a:r>
            <a:r>
              <a:rPr lang="ru-RU" sz="2400" b="0" i="0" dirty="0">
                <a:effectLst/>
                <a:latin typeface="system-ui"/>
              </a:rPr>
              <a:t>, их демографических характеристиках, услугах, используемых ими странах, долговечности услуг оператора, методе оплаты, стандартах оплаты.</a:t>
            </a:r>
            <a:endParaRPr lang="ru-RU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6591A5-7F4C-B5B6-BE36-CA76043D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928" y="2048396"/>
            <a:ext cx="6592220" cy="3905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94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4195D-2BB9-BA0A-2901-6255263B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Предобработка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A52DFE-73FF-676C-96B8-FD4AF401C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280" y="1825625"/>
            <a:ext cx="682752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Данные оказались достаточно чистыми, однако некоторые корректировки пришлось сделать:</a:t>
            </a:r>
          </a:p>
          <a:p>
            <a:r>
              <a:rPr lang="ru-RU" dirty="0"/>
              <a:t>убрать колонки с </a:t>
            </a:r>
            <a:r>
              <a:rPr lang="en-US" dirty="0"/>
              <a:t>ID </a:t>
            </a:r>
            <a:r>
              <a:rPr lang="ru-RU" dirty="0"/>
              <a:t>и </a:t>
            </a:r>
            <a:r>
              <a:rPr lang="en-US" dirty="0" err="1"/>
              <a:t>CustomerID</a:t>
            </a:r>
            <a:r>
              <a:rPr lang="ru-RU" dirty="0"/>
              <a:t> (как минимум на время обучения)</a:t>
            </a:r>
          </a:p>
          <a:p>
            <a:r>
              <a:rPr lang="ru-RU" dirty="0"/>
              <a:t>обработать колонку </a:t>
            </a:r>
            <a:r>
              <a:rPr lang="en-US" dirty="0"/>
              <a:t>Churn</a:t>
            </a:r>
            <a:r>
              <a:rPr lang="ru-RU" dirty="0"/>
              <a:t> как целевую </a:t>
            </a:r>
          </a:p>
          <a:p>
            <a:r>
              <a:rPr lang="ru-RU" dirty="0"/>
              <a:t>поменять тип данных для признака</a:t>
            </a:r>
            <a:r>
              <a:rPr lang="en-US" dirty="0"/>
              <a:t> </a:t>
            </a:r>
            <a:r>
              <a:rPr lang="en-US" dirty="0" err="1"/>
              <a:t>TotalCharges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B97C1-1CAA-32EB-2BE7-0E3638ED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219899" cy="4867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98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F05A9-3DEC-4E4B-ABB9-F6874B22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Гипотезы: построение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F17D71-EA67-C91F-CE20-371851F42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27" y="1027906"/>
            <a:ext cx="7488945" cy="50076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3080" name="Picture 8" descr="Наклейка Блёстки PNG - AVATAN PLUS">
            <a:extLst>
              <a:ext uri="{FF2B5EF4-FFF2-40B4-BE49-F238E27FC236}">
                <a16:creationId xmlns:a16="http://schemas.microsoft.com/office/drawing/2014/main" id="{0141012D-9246-D371-D883-AF953932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60319">
            <a:off x="7970467" y="4270249"/>
            <a:ext cx="1593033" cy="155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2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AB8BE-DA86-974B-8ABB-AF2562CB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8549"/>
          </a:xfrm>
        </p:spPr>
        <p:txBody>
          <a:bodyPr/>
          <a:lstStyle/>
          <a:p>
            <a:r>
              <a:rPr lang="ru-RU" b="1" dirty="0"/>
              <a:t>Гипотезы: текст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245689-0854-E537-8256-713A0FE1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5" y="1323674"/>
            <a:ext cx="11878849" cy="54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3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A5A42-2190-06D7-AEBB-FC8A79D8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Проверка гипотез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768C2D-4B4E-5C12-7970-2F69335BF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396" y="3306871"/>
            <a:ext cx="6200303" cy="346063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39AA30-30DB-4C64-2FBD-69E5786D6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49" y="1965318"/>
            <a:ext cx="5322347" cy="424919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9BA21C1-1277-0B51-906E-F7F8495BB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269" y="157656"/>
            <a:ext cx="4746556" cy="306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2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1EEB2-13A1-5687-457C-B62E4709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Модели и метрики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CD3ACB-4972-5DD5-D777-9EB2370E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3757"/>
            <a:ext cx="6951057" cy="5102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38045EC-29A7-F5A7-E02B-2CDC44E1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056" y="2602726"/>
            <a:ext cx="3350532" cy="238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Метрики:</a:t>
            </a:r>
            <a:endParaRPr lang="ru-RU" altLang="ru-RU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cohen_kappa_score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55AA"/>
                </a:solidFill>
                <a:effectLst/>
                <a:latin typeface="Arial Unicode MS" panose="020B0604020202020204" pitchFamily="34" charset="-128"/>
              </a:rPr>
              <a:t>,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0055AA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55AA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400" dirty="0"/>
              <a:t>p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recision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65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FE251-6569-24B2-EA6E-7E19BE1A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Выбор лучшей модели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244539-3D1A-8384-5CFA-42DCEA35F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6" y="1518699"/>
            <a:ext cx="8955157" cy="497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3914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296</Words>
  <Application>Microsoft Office PowerPoint</Application>
  <PresentationFormat>Широкоэкранный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 Unicode MS</vt:lpstr>
      <vt:lpstr>Aptos</vt:lpstr>
      <vt:lpstr>Aptos Display</vt:lpstr>
      <vt:lpstr>Arial</vt:lpstr>
      <vt:lpstr>system-ui</vt:lpstr>
      <vt:lpstr>Тема Office</vt:lpstr>
      <vt:lpstr>Анализ оттока клиентов</vt:lpstr>
      <vt:lpstr>Введение</vt:lpstr>
      <vt:lpstr>Описание данных</vt:lpstr>
      <vt:lpstr>Предобработка</vt:lpstr>
      <vt:lpstr>Гипотезы: построение</vt:lpstr>
      <vt:lpstr>Гипотезы: текст</vt:lpstr>
      <vt:lpstr>Проверка гипотез</vt:lpstr>
      <vt:lpstr>Модели и метрики</vt:lpstr>
      <vt:lpstr>Выбор лучшей модели</vt:lpstr>
      <vt:lpstr>Выводы и интерпретация результатов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Кузнецов Геннадий Игоревич</dc:creator>
  <cp:lastModifiedBy>Кузнецов Геннадий Игоревич</cp:lastModifiedBy>
  <cp:revision>13</cp:revision>
  <dcterms:created xsi:type="dcterms:W3CDTF">2025-04-30T15:51:13Z</dcterms:created>
  <dcterms:modified xsi:type="dcterms:W3CDTF">2025-04-30T16:53:37Z</dcterms:modified>
</cp:coreProperties>
</file>