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DA9CC7CE-1B08-4F19-95AD-CDEBDFB13027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</dgm:t>
    </dgm:pt>
    <dgm:pt modelId="{11B01340-7B11-49C1-A311-F127222158E2}" type="parTrans" cxnId="{3C03CDA3-0D4A-4AAC-84B0-4E85D845BD73}">
      <dgm:prSet/>
      <dgm:spPr/>
      <dgm:t>
        <a:bodyPr/>
        <a:lstStyle/>
        <a:p>
          <a:endParaRPr lang="ru-RU"/>
        </a:p>
      </dgm:t>
    </dgm:pt>
    <dgm:pt modelId="{B0D1D140-D72A-451D-8EA0-8BD403E8FDDA}" type="sibTrans" cxnId="{3C03CDA3-0D4A-4AAC-84B0-4E85D845BD73}">
      <dgm:prSet/>
      <dgm:spPr/>
      <dgm:t>
        <a:bodyPr/>
        <a:lstStyle/>
        <a:p>
          <a:endParaRPr lang="ru-RU"/>
        </a:p>
      </dgm:t>
    </dgm:pt>
    <dgm:pt modelId="{EE82C458-8249-4BCA-930F-AE2FFAB333FF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</dgm:t>
    </dgm:pt>
    <dgm:pt modelId="{1B4908D3-5619-4EAC-902F-5DBA37A91BE6}" type="parTrans" cxnId="{CF25F000-5EE5-4529-A9F2-1E0B8819F01B}">
      <dgm:prSet/>
      <dgm:spPr/>
      <dgm:t>
        <a:bodyPr/>
        <a:lstStyle/>
        <a:p>
          <a:endParaRPr lang="ru-RU"/>
        </a:p>
      </dgm:t>
    </dgm:pt>
    <dgm:pt modelId="{76DB5588-DDED-4BE9-B18D-39504B5A2F54}" type="sibTrans" cxnId="{CF25F000-5EE5-4529-A9F2-1E0B8819F01B}">
      <dgm:prSet/>
      <dgm:spPr/>
      <dgm:t>
        <a:bodyPr/>
        <a:lstStyle/>
        <a:p>
          <a:endParaRPr lang="ru-RU"/>
        </a:p>
      </dgm:t>
    </dgm:pt>
    <dgm:pt modelId="{14370EEE-4DB2-4A88-B028-3EA00F69E180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</dgm:t>
    </dgm:pt>
    <dgm:pt modelId="{21039B9E-8441-4E22-AF17-ABEE3AD5BBC0}" type="parTrans" cxnId="{1D1F506D-F7E7-4F82-8FAB-F4A94F2D995F}">
      <dgm:prSet/>
      <dgm:spPr/>
      <dgm:t>
        <a:bodyPr/>
        <a:lstStyle/>
        <a:p>
          <a:endParaRPr lang="ru-RU"/>
        </a:p>
      </dgm:t>
    </dgm:pt>
    <dgm:pt modelId="{CAA12583-7B7E-42B2-B647-C565DEE98B1D}" type="sibTrans" cxnId="{1D1F506D-F7E7-4F82-8FAB-F4A94F2D995F}">
      <dgm:prSet/>
      <dgm:spPr/>
      <dgm:t>
        <a:bodyPr/>
        <a:lstStyle/>
        <a:p>
          <a:endParaRPr lang="ru-RU"/>
        </a:p>
      </dgm:t>
    </dgm:pt>
    <dgm:pt modelId="{6084E3B3-7D46-4CDE-B11E-211E02AC4BE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gm:t>
    </dgm:pt>
    <dgm:pt modelId="{15B4E5B6-276E-45FC-97FD-208DCDA03E24}" type="parTrans" cxnId="{C9F2C2F1-C43C-475F-B8DE-6E4C5742E649}">
      <dgm:prSet/>
      <dgm:spPr/>
      <dgm:t>
        <a:bodyPr/>
        <a:lstStyle/>
        <a:p>
          <a:endParaRPr lang="ru-RU"/>
        </a:p>
      </dgm:t>
    </dgm:pt>
    <dgm:pt modelId="{E2BED0E0-D6D7-4082-8161-8DBEDE25DAD0}" type="sibTrans" cxnId="{C9F2C2F1-C43C-475F-B8DE-6E4C5742E649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82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 custLinFactNeighborY="3469">
        <dgm:presLayoutVars>
          <dgm:bulletEnabled val="1"/>
        </dgm:presLayoutVars>
      </dgm:prSet>
      <dgm:spPr/>
    </dgm:pt>
  </dgm:ptLst>
  <dgm:cxnLst>
    <dgm:cxn modelId="{CF25F000-5EE5-4529-A9F2-1E0B8819F01B}" srcId="{2B1A8FBF-C959-418C-B222-5C224DFB5F01}" destId="{EE82C458-8249-4BCA-930F-AE2FFAB333FF}" srcOrd="2" destOrd="0" parTransId="{1B4908D3-5619-4EAC-902F-5DBA37A91BE6}" sibTransId="{76DB5588-DDED-4BE9-B18D-39504B5A2F54}"/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7F205438-9D90-4337-8B80-F36C047826EB}" type="presOf" srcId="{DA9CC7CE-1B08-4F19-95AD-CDEBDFB13027}" destId="{3246BEF6-95D3-46AD-B03A-1329D97F8F80}" srcOrd="0" destOrd="1" presId="urn:microsoft.com/office/officeart/2005/8/layout/vList2"/>
    <dgm:cxn modelId="{1D1F506D-F7E7-4F82-8FAB-F4A94F2D995F}" srcId="{2B1A8FBF-C959-418C-B222-5C224DFB5F01}" destId="{14370EEE-4DB2-4A88-B028-3EA00F69E180}" srcOrd="3" destOrd="0" parTransId="{21039B9E-8441-4E22-AF17-ABEE3AD5BBC0}" sibTransId="{CAA12583-7B7E-42B2-B647-C565DEE98B1D}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A71C5B98-97CF-44ED-9C00-7BF37A0E92C3}" type="presOf" srcId="{14370EEE-4DB2-4A88-B028-3EA00F69E180}" destId="{3246BEF6-95D3-46AD-B03A-1329D97F8F80}" srcOrd="0" destOrd="3" presId="urn:microsoft.com/office/officeart/2005/8/layout/vList2"/>
    <dgm:cxn modelId="{3C03CDA3-0D4A-4AAC-84B0-4E85D845BD73}" srcId="{2B1A8FBF-C959-418C-B222-5C224DFB5F01}" destId="{DA9CC7CE-1B08-4F19-95AD-CDEBDFB13027}" srcOrd="1" destOrd="0" parTransId="{11B01340-7B11-49C1-A311-F127222158E2}" sibTransId="{B0D1D140-D72A-451D-8EA0-8BD403E8FDDA}"/>
    <dgm:cxn modelId="{102A3DAE-E07B-48E1-9274-8B4DBCCA52CD}" type="presOf" srcId="{EE82C458-8249-4BCA-930F-AE2FFAB333FF}" destId="{3246BEF6-95D3-46AD-B03A-1329D97F8F80}" srcOrd="0" destOrd="2" presId="urn:microsoft.com/office/officeart/2005/8/layout/vList2"/>
    <dgm:cxn modelId="{B0AB83D2-F039-494E-ADB3-9B28896F212C}" type="presOf" srcId="{6084E3B3-7D46-4CDE-B11E-211E02AC4BE9}" destId="{3246BEF6-95D3-46AD-B03A-1329D97F8F80}" srcOrd="0" destOrd="4" presId="urn:microsoft.com/office/officeart/2005/8/layout/vList2"/>
    <dgm:cxn modelId="{C9F2C2F1-C43C-475F-B8DE-6E4C5742E649}" srcId="{2B1A8FBF-C959-418C-B222-5C224DFB5F01}" destId="{6084E3B3-7D46-4CDE-B11E-211E02AC4BE9}" srcOrd="4" destOrd="0" parTransId="{15B4E5B6-276E-45FC-97FD-208DCDA03E24}" sibTransId="{E2BED0E0-D6D7-4082-8161-8DBEDE25DAD0}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315208"/>
          <a:ext cx="4145003" cy="5221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89" y="340697"/>
        <a:ext cx="4094025" cy="471169"/>
      </dsp:txXfrm>
    </dsp:sp>
    <dsp:sp modelId="{3246BEF6-95D3-46AD-B03A-1329D97F8F80}">
      <dsp:nvSpPr>
        <dsp:cNvPr id="0" name=""/>
        <dsp:cNvSpPr/>
      </dsp:nvSpPr>
      <dsp:spPr>
        <a:xfrm>
          <a:off x="0" y="878917"/>
          <a:ext cx="4145003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sp:txBody>
      <dsp:txXfrm>
        <a:off x="0" y="878917"/>
        <a:ext cx="4145003" cy="516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Стоимость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198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</a:t>
            </a:r>
            <a:r>
              <a:rPr lang="ru-RU" sz="2400" b="0" i="0" dirty="0">
                <a:effectLst/>
              </a:rPr>
              <a:t>азработка многофакторной модели для оценки стоимости недвижимости в заданном регионе на основе гибридных подходов с использованием языка программирования Python.</a:t>
            </a:r>
          </a:p>
          <a:p>
            <a:pPr marL="0" indent="0">
              <a:buNone/>
            </a:pPr>
            <a:endParaRPr lang="ru-RU" sz="2400" b="0" i="0" dirty="0">
              <a:effectLst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205276"/>
              </p:ext>
            </p:extLst>
          </p:nvPr>
        </p:nvGraphicFramePr>
        <p:xfrm>
          <a:off x="7326560" y="365125"/>
          <a:ext cx="4145003" cy="631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Сбор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2DDA84-C66C-8201-39CF-5B560490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05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Использовал</a:t>
            </a:r>
            <a:r>
              <a:rPr lang="en-US" dirty="0"/>
              <a:t> </a:t>
            </a:r>
            <a:r>
              <a:rPr lang="en-US" dirty="0" err="1"/>
              <a:t>CianParser</a:t>
            </a:r>
            <a:r>
              <a:rPr lang="ru-RU" dirty="0"/>
              <a:t> и отфильтровал наиболее подходящие признаки.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Сохранил затем это в </a:t>
            </a:r>
            <a:r>
              <a:rPr lang="en-US" dirty="0"/>
              <a:t>.csv </a:t>
            </a:r>
            <a:r>
              <a:rPr lang="ru-RU" dirty="0"/>
              <a:t>файлик, чтобы всегда можно было продолжить работу, не </a:t>
            </a:r>
            <a:r>
              <a:rPr lang="ru-RU" dirty="0" err="1"/>
              <a:t>парся</a:t>
            </a:r>
            <a:r>
              <a:rPr lang="ru-RU" dirty="0"/>
              <a:t> заново!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49E80-B872-2F91-3794-AB4307E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6" y="158517"/>
            <a:ext cx="4410691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2FE657-5600-2A0B-CB21-06D4791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47" y="3867464"/>
            <a:ext cx="4410691" cy="2625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8EE6C-E041-2F2C-B82F-04AFF11C876D}"/>
              </a:ext>
            </a:extLst>
          </p:cNvPr>
          <p:cNvSpPr txBox="1"/>
          <p:nvPr/>
        </p:nvSpPr>
        <p:spPr>
          <a:xfrm>
            <a:off x="8398327" y="3498132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Парсер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CE8B4-F578-ED70-97B6-D4ABA9B1972A}"/>
              </a:ext>
            </a:extLst>
          </p:cNvPr>
          <p:cNvSpPr txBox="1"/>
          <p:nvPr/>
        </p:nvSpPr>
        <p:spPr>
          <a:xfrm>
            <a:off x="7938654" y="6514817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F216-CFAE-1B6B-DADD-4EA48E54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35433-5B6B-ABE5-1D8B-65716861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Предобработка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98083CA-9D66-7F58-E66F-7A067660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19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основном, ограничился тем, что почистил </a:t>
            </a:r>
            <a:r>
              <a:rPr lang="en-US" dirty="0" err="1"/>
              <a:t>NaN</a:t>
            </a:r>
            <a:r>
              <a:rPr lang="ru-RU" dirty="0"/>
              <a:t>-значения, пытаясь сохранить размер итак небольшого датасета.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BB8B9-5A34-2FE4-7B4E-21F47CDF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50" y="2844942"/>
            <a:ext cx="2276793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D63D98-9D0A-90C5-FD8B-3AA694E5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53" y="1825625"/>
            <a:ext cx="3820058" cy="3962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92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84C9-A74C-AE68-4AF3-F495A4FA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CF0FD-9A79-C9DA-3D20-C343E72B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Гипотезы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5381C0-846C-9E16-2AED-BCFB5306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36819" cy="28729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Выдвинул несколько базовых гипотез и проверил их, смотря на корреляцию и некоторые другие показатели.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59F66B-1459-8562-DD07-72AE35B1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2" y="5210175"/>
            <a:ext cx="5712594" cy="1433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67FE0-2857-5E06-2105-C66D77B9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30" y="0"/>
            <a:ext cx="6178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4935-A35D-B2AA-1F09-C60291BE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F2AFA-EF8B-7957-59BD-F6EAD75E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Гипотезы: обоснование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515BD2-D39B-A637-73B8-7D348AA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52" y="1458094"/>
            <a:ext cx="9094895" cy="5275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666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D4CA-88A7-9647-63DE-A23DCA63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8240-47AD-A068-26FB-6AAE714F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CC06C4-FD4E-6F60-173A-AEECC6C0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3" y="3534127"/>
            <a:ext cx="5890135" cy="208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B0F79-0461-2B75-7122-B02AF79C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65" y="2587720"/>
            <a:ext cx="4661340" cy="19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AE3CE2-7B3B-66A9-B0BE-A1F4790A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58" y="3280902"/>
            <a:ext cx="3781953" cy="225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850910-AF35-9A83-35BA-F995AA156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152" y="1975193"/>
            <a:ext cx="5890136" cy="121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B7A456-5E5F-00F0-C0BF-01D879072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995" y="6354558"/>
            <a:ext cx="6005776" cy="360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C800EF6-3A50-EFF0-F4CB-5C26B72C1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507" y="1964712"/>
            <a:ext cx="2915057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67F56FD-3D30-2533-2EEA-0A954E1FB7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flipH="1">
            <a:off x="9712035" y="2383870"/>
            <a:ext cx="1" cy="20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EDB2A05-C03C-E681-3EAC-A33F87F516B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06288" y="2581531"/>
            <a:ext cx="714770" cy="1385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97CCE8E-CC56-ECEF-2E33-3A3CDB506C1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12035" y="5538642"/>
            <a:ext cx="0" cy="81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B82D2B-8FCF-86AC-2D5E-788B46445B69}"/>
              </a:ext>
            </a:extLst>
          </p:cNvPr>
          <p:cNvCxnSpPr>
            <a:endCxn id="20" idx="0"/>
          </p:cNvCxnSpPr>
          <p:nvPr/>
        </p:nvCxnSpPr>
        <p:spPr>
          <a:xfrm>
            <a:off x="5749636" y="1027906"/>
            <a:ext cx="3962400" cy="9368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243855B-E9B2-D4FA-B611-FA31AD5255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12035" y="2786357"/>
            <a:ext cx="0" cy="49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3AEA2AAB-2A82-D284-0C44-4A68E4286E9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106288" y="4409772"/>
            <a:ext cx="714770" cy="165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6D1F6-C636-C747-D61A-65007BE55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29" y="6076563"/>
            <a:ext cx="4186187" cy="638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B416EAA-47BE-C698-A5CA-318267669688}"/>
              </a:ext>
            </a:extLst>
          </p:cNvPr>
          <p:cNvCxnSpPr>
            <a:stCxn id="13" idx="1"/>
          </p:cNvCxnSpPr>
          <p:nvPr/>
        </p:nvCxnSpPr>
        <p:spPr>
          <a:xfrm flipH="1">
            <a:off x="4738416" y="6534653"/>
            <a:ext cx="895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3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0A79-6A56-61AB-F75F-56721335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FDDC-68DB-8CBF-F83B-E669F84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B0E5A1-6F26-22A2-9887-71B1C92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65327" cy="12003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основе датасета, анализа гипотез и результатов моделирования, предоставил несколько рекомендаций.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A3307B-0FB6-89EE-62C6-773A19A5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2813262"/>
            <a:ext cx="11707091" cy="3679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7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8F84-C7A6-A30A-F8FE-1357CB7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A9275-0F67-B40D-BDEB-5B1052DB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F537B4-0747-26E9-8881-47FB93BE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собраны и подготовлены данные по стоимости недвижимости в выбранном регионе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выбраны и проанализированы ключевые признаки, влияющие на цену различных типов недвижимости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сформулированы и проверены гипотезы о влиянии признаков на стоимость объектов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построены и обучены модели прогнозирования стоимости недвижимости с использованием разных алгоритмов, проведено сравнение их эффективности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разработаны практические рекомендации для покупателей и продавцов, основанные на результатах анализа и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49784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266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Стоимость недвижимости</vt:lpstr>
      <vt:lpstr>Введение</vt:lpstr>
      <vt:lpstr>Сбор данных</vt:lpstr>
      <vt:lpstr>Предобработка</vt:lpstr>
      <vt:lpstr>Гипотезы</vt:lpstr>
      <vt:lpstr>Гипотезы: обоснование</vt:lpstr>
      <vt:lpstr>Моделирование</vt:lpstr>
      <vt:lpstr>Рекомендации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44</cp:revision>
  <dcterms:created xsi:type="dcterms:W3CDTF">2025-04-30T15:51:13Z</dcterms:created>
  <dcterms:modified xsi:type="dcterms:W3CDTF">2025-05-28T13:32:01Z</dcterms:modified>
</cp:coreProperties>
</file>