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1" r:id="rId2"/>
    <p:sldId id="696" r:id="rId3"/>
    <p:sldId id="706" r:id="rId4"/>
    <p:sldId id="707" r:id="rId5"/>
    <p:sldId id="708" r:id="rId6"/>
    <p:sldId id="709" r:id="rId7"/>
    <p:sldId id="710" r:id="rId8"/>
    <p:sldId id="711" r:id="rId9"/>
    <p:sldId id="712" r:id="rId10"/>
    <p:sldId id="713" r:id="rId11"/>
    <p:sldId id="715" r:id="rId12"/>
    <p:sldId id="718" r:id="rId13"/>
    <p:sldId id="716" r:id="rId14"/>
    <p:sldId id="717" r:id="rId15"/>
    <p:sldId id="719" r:id="rId16"/>
    <p:sldId id="720" r:id="rId17"/>
    <p:sldId id="721" r:id="rId18"/>
    <p:sldId id="724" r:id="rId19"/>
    <p:sldId id="723" r:id="rId20"/>
    <p:sldId id="725" r:id="rId21"/>
    <p:sldId id="722" r:id="rId22"/>
    <p:sldId id="726" r:id="rId23"/>
    <p:sldId id="727" r:id="rId24"/>
    <p:sldId id="728" r:id="rId25"/>
    <p:sldId id="729" r:id="rId26"/>
    <p:sldId id="730" r:id="rId27"/>
    <p:sldId id="731" r:id="rId28"/>
    <p:sldId id="732" r:id="rId29"/>
    <p:sldId id="695" r:id="rId30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012"/>
    <a:srgbClr val="0071CE"/>
    <a:srgbClr val="333333"/>
    <a:srgbClr val="FFFFFF"/>
    <a:srgbClr val="91A3B0"/>
    <a:srgbClr val="0F316C"/>
    <a:srgbClr val="17B69C"/>
    <a:srgbClr val="EDF1F5"/>
    <a:srgbClr val="C5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4291" autoAdjust="0"/>
  </p:normalViewPr>
  <p:slideViewPr>
    <p:cSldViewPr>
      <p:cViewPr varScale="1">
        <p:scale>
          <a:sx n="42" d="100"/>
          <a:sy n="42" d="100"/>
        </p:scale>
        <p:origin x="1098" y="54"/>
      </p:cViewPr>
      <p:guideLst>
        <p:guide orient="horz" pos="1642"/>
        <p:guide pos="9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25.11.2023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063" y="3203932"/>
            <a:ext cx="17277972" cy="565023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13063" y="2738131"/>
            <a:ext cx="68910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8F96F0-52B2-3548-85EC-33CD486C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A81BE1BD-7540-D444-8052-425E56B8FEB1}" type="datetimeFigureOut">
              <a:rPr lang="ru-RU" smtClean="0"/>
              <a:pPr/>
              <a:t>25.11.2023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72D519-3666-1E42-93C6-D9A9D243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145512-48B7-094A-9A6E-742F27D0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98F9EA06-3FC5-B745-8466-F660D6235F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7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345115-47AB-724A-8225-DBA25CB87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14C35-31F5-4D24-AFEC-7A7466F7D364}"/>
              </a:ext>
            </a:extLst>
          </p:cNvPr>
          <p:cNvSpPr txBox="1"/>
          <p:nvPr/>
        </p:nvSpPr>
        <p:spPr>
          <a:xfrm>
            <a:off x="897007" y="3392517"/>
            <a:ext cx="1196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4800" dirty="0">
                <a:solidFill>
                  <a:srgbClr val="15B012"/>
                </a:solidFill>
                <a:latin typeface="Montserrat SemiBold" panose="00000700000000000000" pitchFamily="2" charset="-52"/>
              </a:rPr>
              <a:t>Тема 28</a:t>
            </a:r>
          </a:p>
          <a:p>
            <a:pPr algn="l"/>
            <a:r>
              <a:rPr lang="ru-RU" sz="4800" dirty="0">
                <a:solidFill>
                  <a:srgbClr val="15B012"/>
                </a:solidFill>
                <a:latin typeface="Montserrat SemiBold" panose="00000700000000000000" pitchFamily="2" charset="-52"/>
              </a:rPr>
              <a:t>Веб-приложение на базе ИИ, подбирающие</a:t>
            </a:r>
          </a:p>
          <a:p>
            <a:pPr algn="l"/>
            <a:r>
              <a:rPr lang="ru-RU" sz="4800" dirty="0">
                <a:solidFill>
                  <a:srgbClr val="15B012"/>
                </a:solidFill>
                <a:latin typeface="Montserrat SemiBold" panose="00000700000000000000" pitchFamily="2" charset="-52"/>
              </a:rPr>
              <a:t>необходимую литературу по темам.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BF825CB-22DC-4E52-B308-C40E6C34E039}"/>
              </a:ext>
            </a:extLst>
          </p:cNvPr>
          <p:cNvSpPr txBox="1"/>
          <p:nvPr/>
        </p:nvSpPr>
        <p:spPr>
          <a:xfrm>
            <a:off x="831850" y="9898404"/>
            <a:ext cx="7996464" cy="36479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en-US" sz="2000" dirty="0">
                <a:solidFill>
                  <a:srgbClr val="333333"/>
                </a:solidFill>
                <a:latin typeface="IBM Plex Sans"/>
                <a:cs typeface="Times New Roman" panose="02020603050405020304" pitchFamily="18" charset="0"/>
              </a:rPr>
              <a:t>loremipsum@innopolis.ru</a:t>
            </a:r>
            <a:endParaRPr lang="ru-RU" sz="2000" dirty="0">
              <a:solidFill>
                <a:srgbClr val="333333"/>
              </a:solidFill>
              <a:latin typeface="IBM Plex Sans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0774437-FE01-4D9A-896C-EBCBFB755936}"/>
              </a:ext>
            </a:extLst>
          </p:cNvPr>
          <p:cNvSpPr txBox="1"/>
          <p:nvPr/>
        </p:nvSpPr>
        <p:spPr>
          <a:xfrm>
            <a:off x="831850" y="9464675"/>
            <a:ext cx="7503432" cy="43372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dirty="0">
                <a:solidFill>
                  <a:srgbClr val="333333"/>
                </a:solidFill>
                <a:latin typeface="IBM Plex Sans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solidFill>
                  <a:srgbClr val="333333"/>
                </a:solidFill>
                <a:latin typeface="IBM Plex Sans"/>
                <a:cs typeface="Times New Roman" panose="02020603050405020304" pitchFamily="18" charset="0"/>
              </a:rPr>
              <a:t>: </a:t>
            </a:r>
            <a:r>
              <a:rPr lang="ru-RU" sz="2400" dirty="0">
                <a:solidFill>
                  <a:srgbClr val="333333"/>
                </a:solidFill>
                <a:latin typeface="IBM Plex Sans"/>
                <a:cs typeface="Times New Roman" panose="02020603050405020304" pitchFamily="18" charset="0"/>
              </a:rPr>
              <a:t>Кузнецов Александр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E146C2-77A2-A54E-BC0F-6FBF2ED857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57" y="1048770"/>
            <a:ext cx="3886200" cy="513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60F568-4609-B60C-6C2B-CC0D0C3F40D4}"/>
              </a:ext>
            </a:extLst>
          </p:cNvPr>
          <p:cNvSpPr txBox="1"/>
          <p:nvPr/>
        </p:nvSpPr>
        <p:spPr>
          <a:xfrm>
            <a:off x="759460" y="9050884"/>
            <a:ext cx="10206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u="none" strike="noStrike" baseline="0" dirty="0">
                <a:solidFill>
                  <a:srgbClr val="000000"/>
                </a:solidFill>
                <a:latin typeface="IBM Plex Sans" panose="020B0503050203000203" pitchFamily="34" charset="0"/>
              </a:rPr>
              <a:t>Руководитель: Наталья Титова </a:t>
            </a:r>
            <a:endParaRPr lang="ru-RU" sz="24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4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803899" cy="2236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Разработка алгоритмов машинного обучения для анализа запросов пользователей и подбора литературы.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CCC62-8F12-5D80-850A-70DF46B38E82}"/>
              </a:ext>
            </a:extLst>
          </p:cNvPr>
          <p:cNvSpPr txBox="1"/>
          <p:nvPr/>
        </p:nvSpPr>
        <p:spPr>
          <a:xfrm>
            <a:off x="801732" y="3887116"/>
            <a:ext cx="19080118" cy="4699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942" marR="8377" indent="449580">
              <a:lnSpc>
                <a:spcPct val="120000"/>
              </a:lnSpc>
              <a:spcBef>
                <a:spcPts val="3000"/>
              </a:spcBef>
            </a:pPr>
            <a:r>
              <a:rPr lang="ru-RU" sz="2800" b="0" i="0" dirty="0">
                <a:effectLst/>
                <a:latin typeface="YS Text"/>
              </a:rPr>
              <a:t>В данной главе будут описаны алгоритмы машинного обучения, которые будут использоваться для анализа запросов пользователей и подбора литературы.</a:t>
            </a:r>
            <a:endParaRPr lang="en-US" sz="2800" b="0" i="0" dirty="0">
              <a:effectLst/>
              <a:latin typeface="YS Text"/>
            </a:endParaRPr>
          </a:p>
          <a:p>
            <a:pPr marL="20942" marR="8377" indent="449580">
              <a:lnSpc>
                <a:spcPct val="120000"/>
              </a:lnSpc>
              <a:spcBef>
                <a:spcPts val="3000"/>
              </a:spcBef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Сравнивать между собой буду 3 модели</a:t>
            </a:r>
            <a:r>
              <a:rPr lang="en-US" sz="2800" dirty="0">
                <a:latin typeface="YS Text"/>
                <a:cs typeface="Times New Roman" panose="02020603050405020304" pitchFamily="18" charset="0"/>
              </a:rPr>
              <a:t>:</a:t>
            </a:r>
          </a:p>
          <a:p>
            <a:pPr marL="478142" marR="8377" indent="-45720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YS Text"/>
                <a:cs typeface="Times New Roman" panose="02020603050405020304" pitchFamily="18" charset="0"/>
              </a:rPr>
              <a:t>Tfidfvectorizer</a:t>
            </a:r>
            <a:endParaRPr lang="en-US" sz="2800" dirty="0">
              <a:latin typeface="IBM Plex Sans regular"/>
              <a:cs typeface="Times New Roman" panose="02020603050405020304" pitchFamily="18" charset="0"/>
            </a:endParaRPr>
          </a:p>
          <a:p>
            <a:pPr marL="478142" marR="8377" indent="-45720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IBM Plex Sans regular"/>
                <a:cs typeface="Times New Roman" panose="02020603050405020304" pitchFamily="18" charset="0"/>
              </a:rPr>
              <a:t>Countvectorizer</a:t>
            </a:r>
            <a:endParaRPr lang="en-US" sz="2800" dirty="0">
              <a:latin typeface="IBM Plex Sans regular"/>
              <a:cs typeface="Times New Roman" panose="02020603050405020304" pitchFamily="18" charset="0"/>
            </a:endParaRPr>
          </a:p>
          <a:p>
            <a:pPr marL="478142" marR="8377" indent="-45720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latin typeface="IBM Plex Sans regular"/>
                <a:cs typeface="Times New Roman" panose="02020603050405020304" pitchFamily="18" charset="0"/>
              </a:rPr>
              <a:t>SentenceTransformer</a:t>
            </a:r>
            <a:endParaRPr lang="en-US" sz="2800" dirty="0">
              <a:latin typeface="YS Tex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91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803899" cy="2236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Разработка алгоритмов машинного обучения для анализа запросов пользователей и подбора литературы.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6368E-AF75-5DE5-4908-0C68F0F120DC}"/>
              </a:ext>
            </a:extLst>
          </p:cNvPr>
          <p:cNvSpPr txBox="1"/>
          <p:nvPr/>
        </p:nvSpPr>
        <p:spPr>
          <a:xfrm>
            <a:off x="787762" y="3293271"/>
            <a:ext cx="10206990" cy="5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377">
              <a:lnSpc>
                <a:spcPct val="115000"/>
              </a:lnSpc>
              <a:spcAft>
                <a:spcPts val="800"/>
              </a:spcAft>
            </a:pPr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Подготовка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67EE2-BC96-C6B3-BBEB-001500B22B2C}"/>
              </a:ext>
            </a:extLst>
          </p:cNvPr>
          <p:cNvSpPr txBox="1"/>
          <p:nvPr/>
        </p:nvSpPr>
        <p:spPr>
          <a:xfrm>
            <a:off x="801732" y="3887116"/>
            <a:ext cx="18851517" cy="7703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942" marR="8377" indent="449580" algn="just">
              <a:lnSpc>
                <a:spcPct val="120000"/>
              </a:lnSpc>
              <a:spcBef>
                <a:spcPts val="3000"/>
              </a:spcBef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Для создания системы рекомендация я взял набор данных </a:t>
            </a:r>
            <a:r>
              <a:rPr lang="en-US" sz="2800" dirty="0">
                <a:latin typeface="YS Text"/>
                <a:cs typeface="Times New Roman" panose="02020603050405020304" pitchFamily="18" charset="0"/>
              </a:rPr>
              <a:t>“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zeitung"/>
              </a:rPr>
              <a:t>Best Books (10k) Multi-Genre Data</a:t>
            </a:r>
            <a:r>
              <a:rPr lang="en-US" sz="2800" dirty="0">
                <a:latin typeface="YS Text"/>
                <a:cs typeface="Times New Roman" panose="02020603050405020304" pitchFamily="18" charset="0"/>
              </a:rPr>
              <a:t>”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YS Text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который включает в себя 10 тыс. строк с такими данными, как</a:t>
            </a:r>
            <a:r>
              <a:rPr lang="en-US" sz="2800" dirty="0">
                <a:latin typeface="YS Text"/>
                <a:cs typeface="Times New Roman" panose="02020603050405020304" pitchFamily="18" charset="0"/>
              </a:rPr>
              <a:t>:</a:t>
            </a:r>
            <a:endParaRPr lang="ru-RU" sz="2800" dirty="0">
              <a:latin typeface="YS Text"/>
              <a:cs typeface="Times New Roman" panose="02020603050405020304" pitchFamily="18" charset="0"/>
            </a:endParaRPr>
          </a:p>
          <a:p>
            <a:pPr marL="478142" marR="8377" indent="-45720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Название книги</a:t>
            </a:r>
          </a:p>
          <a:p>
            <a:pPr marL="478142" marR="8377" indent="-45720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Автор</a:t>
            </a:r>
          </a:p>
          <a:p>
            <a:pPr marL="478142" marR="8377" indent="-45720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Описание</a:t>
            </a:r>
          </a:p>
          <a:p>
            <a:pPr marL="478142" marR="8377" indent="-45720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Жанры</a:t>
            </a:r>
          </a:p>
          <a:p>
            <a:pPr marL="478142" marR="8377" indent="-45720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Рейтинг от 0 до 5</a:t>
            </a:r>
          </a:p>
          <a:p>
            <a:pPr marL="478142" marR="8377" indent="-45720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Количество голосов</a:t>
            </a:r>
          </a:p>
          <a:p>
            <a:pPr marL="478142" marR="8377" indent="-45720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YS Text"/>
                <a:cs typeface="Times New Roman" panose="02020603050405020304" pitchFamily="18" charset="0"/>
              </a:rPr>
              <a:t>URL – 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адрес с книгой</a:t>
            </a:r>
          </a:p>
          <a:p>
            <a:pPr marL="20942" marR="8377" indent="449580">
              <a:lnSpc>
                <a:spcPct val="120000"/>
              </a:lnSpc>
              <a:spcBef>
                <a:spcPts val="3000"/>
              </a:spcBef>
            </a:pPr>
            <a:endParaRPr lang="en-US" sz="2800" dirty="0">
              <a:latin typeface="YS Text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6448D2-2426-E660-BC9E-F7A815080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956" y="4935901"/>
            <a:ext cx="12239293" cy="30849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B34FD8-D596-A173-BF4D-4F243DE48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956" y="8366804"/>
            <a:ext cx="12239293" cy="26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2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803899" cy="2236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Разработка алгоритмов машинного обучения для анализа запросов пользователей и подбора литературы.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6368E-AF75-5DE5-4908-0C68F0F120DC}"/>
              </a:ext>
            </a:extLst>
          </p:cNvPr>
          <p:cNvSpPr txBox="1"/>
          <p:nvPr/>
        </p:nvSpPr>
        <p:spPr>
          <a:xfrm>
            <a:off x="787762" y="3293271"/>
            <a:ext cx="10206990" cy="5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377">
              <a:lnSpc>
                <a:spcPct val="115000"/>
              </a:lnSpc>
              <a:spcAft>
                <a:spcPts val="800"/>
              </a:spcAft>
            </a:pPr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Подготовка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67EE2-BC96-C6B3-BBEB-001500B22B2C}"/>
              </a:ext>
            </a:extLst>
          </p:cNvPr>
          <p:cNvSpPr txBox="1"/>
          <p:nvPr/>
        </p:nvSpPr>
        <p:spPr>
          <a:xfrm>
            <a:off x="801732" y="3887116"/>
            <a:ext cx="18851517" cy="1091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942" marR="8377" indent="449580">
              <a:lnSpc>
                <a:spcPct val="120000"/>
              </a:lnSpc>
              <a:spcBef>
                <a:spcPts val="3000"/>
              </a:spcBef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В данных имеются невосполнимые пропуски в столбце </a:t>
            </a:r>
            <a:r>
              <a:rPr lang="en-US" sz="2800" dirty="0">
                <a:latin typeface="YS Text"/>
                <a:cs typeface="Times New Roman" panose="02020603050405020304" pitchFamily="18" charset="0"/>
              </a:rPr>
              <a:t>Description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, которые необходимо удалить, чтобы избежать ошибок в окончательной модели. Их нельзя заменить средним, так как каждая строка уникальна.</a:t>
            </a:r>
            <a:endParaRPr lang="en-US" sz="2800" dirty="0">
              <a:latin typeface="YS Text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FDC470-F5B3-1132-F96B-2C61ED6A8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" y="5298571"/>
            <a:ext cx="7025092" cy="56901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02BFCF-8F7E-D67C-7E3F-F3C169623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1050" y="5298571"/>
            <a:ext cx="7222056" cy="56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1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803899" cy="2236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Разработка алгоритмов машинного обучения для анализа запросов пользователей и подбора литературы.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6368E-AF75-5DE5-4908-0C68F0F120DC}"/>
              </a:ext>
            </a:extLst>
          </p:cNvPr>
          <p:cNvSpPr txBox="1"/>
          <p:nvPr/>
        </p:nvSpPr>
        <p:spPr>
          <a:xfrm>
            <a:off x="787762" y="3293271"/>
            <a:ext cx="10206990" cy="5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377">
              <a:lnSpc>
                <a:spcPct val="115000"/>
              </a:lnSpc>
              <a:spcAft>
                <a:spcPts val="800"/>
              </a:spcAft>
            </a:pPr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Подготовка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67EE2-BC96-C6B3-BBEB-001500B22B2C}"/>
              </a:ext>
            </a:extLst>
          </p:cNvPr>
          <p:cNvSpPr txBox="1"/>
          <p:nvPr/>
        </p:nvSpPr>
        <p:spPr>
          <a:xfrm>
            <a:off x="801732" y="3887116"/>
            <a:ext cx="18851517" cy="1091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942" marR="8377" indent="449580" algn="just">
              <a:lnSpc>
                <a:spcPct val="120000"/>
              </a:lnSpc>
              <a:spcBef>
                <a:spcPts val="3000"/>
              </a:spcBef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Для более точного распознания жанров их нужно было привести к единому стилю и убрать лишние знаки, оставив лишь </a:t>
            </a:r>
            <a:r>
              <a:rPr lang="en-US" sz="2800" dirty="0">
                <a:latin typeface="YS Text"/>
                <a:cs typeface="Times New Roman" panose="02020603050405020304" pitchFamily="18" charset="0"/>
              </a:rPr>
              <a:t>“_”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, чтобы не осталось повторений в жанрах.</a:t>
            </a:r>
            <a:endParaRPr lang="en-US" sz="2800" dirty="0">
              <a:latin typeface="YS Text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72CF60-6C37-5A74-B511-6BA33CD46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" y="6272544"/>
            <a:ext cx="6781638" cy="46374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A4CCF5-6BFB-609B-F373-8AC3DFD05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5765" y="6272544"/>
            <a:ext cx="7520180" cy="46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3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803899" cy="2236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Разработка алгоритмов машинного обучения для анализа запросов пользователей и подбора литературы.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6368E-AF75-5DE5-4908-0C68F0F120DC}"/>
              </a:ext>
            </a:extLst>
          </p:cNvPr>
          <p:cNvSpPr txBox="1"/>
          <p:nvPr/>
        </p:nvSpPr>
        <p:spPr>
          <a:xfrm>
            <a:off x="787762" y="3293271"/>
            <a:ext cx="10206990" cy="5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377">
              <a:lnSpc>
                <a:spcPct val="115000"/>
              </a:lnSpc>
              <a:spcAft>
                <a:spcPts val="800"/>
              </a:spcAft>
            </a:pPr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Подготовка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67EE2-BC96-C6B3-BBEB-001500B22B2C}"/>
              </a:ext>
            </a:extLst>
          </p:cNvPr>
          <p:cNvSpPr txBox="1"/>
          <p:nvPr/>
        </p:nvSpPr>
        <p:spPr>
          <a:xfrm>
            <a:off x="801732" y="3887116"/>
            <a:ext cx="18851517" cy="1609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942" marR="8377" indent="449580" algn="just">
              <a:lnSpc>
                <a:spcPct val="120000"/>
              </a:lnSpc>
              <a:spcBef>
                <a:spcPts val="3000"/>
              </a:spcBef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В столбце </a:t>
            </a:r>
            <a:r>
              <a:rPr lang="en-US" sz="2800" dirty="0">
                <a:latin typeface="YS Text"/>
                <a:cs typeface="Times New Roman" panose="02020603050405020304" pitchFamily="18" charset="0"/>
              </a:rPr>
              <a:t>Description 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находится описание каждой книги, которое необходимо привести в общему виду путем замены сокращений, удалением знаков препинания, разбиением на слова, удалением стоп-слов, приведению к нижнему регистру и </a:t>
            </a:r>
            <a:r>
              <a:rPr lang="ru-RU" sz="2800" dirty="0" err="1">
                <a:latin typeface="YS Text"/>
                <a:cs typeface="Times New Roman" panose="02020603050405020304" pitchFamily="18" charset="0"/>
              </a:rPr>
              <a:t>лемматизации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.</a:t>
            </a:r>
            <a:endParaRPr lang="en-US" sz="2800" dirty="0">
              <a:latin typeface="YS Text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3B95A4-2727-FD2D-52D2-B9E64BC03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17" y="6481153"/>
            <a:ext cx="7617569" cy="45168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F2B7E2-83CE-A76F-30DA-B5005F885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403" y="6481153"/>
            <a:ext cx="7707612" cy="45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9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803899" cy="2236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Разработка алгоритмов машинного обучения для анализа запросов пользователей и подбора литературы.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6368E-AF75-5DE5-4908-0C68F0F120DC}"/>
              </a:ext>
            </a:extLst>
          </p:cNvPr>
          <p:cNvSpPr txBox="1"/>
          <p:nvPr/>
        </p:nvSpPr>
        <p:spPr>
          <a:xfrm>
            <a:off x="787762" y="3293271"/>
            <a:ext cx="10206990" cy="5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377">
              <a:lnSpc>
                <a:spcPct val="115000"/>
              </a:lnSpc>
              <a:spcAft>
                <a:spcPts val="800"/>
              </a:spcAft>
            </a:pPr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Подготовка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67EE2-BC96-C6B3-BBEB-001500B22B2C}"/>
              </a:ext>
            </a:extLst>
          </p:cNvPr>
          <p:cNvSpPr txBox="1"/>
          <p:nvPr/>
        </p:nvSpPr>
        <p:spPr>
          <a:xfrm>
            <a:off x="801732" y="3887116"/>
            <a:ext cx="18851517" cy="1091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942" marR="8377" indent="449580" algn="just">
              <a:lnSpc>
                <a:spcPct val="120000"/>
              </a:lnSpc>
              <a:spcBef>
                <a:spcPts val="3000"/>
              </a:spcBef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Столбец с авторами я оставлю без изменений и объединю между собой авторов, описание и жанры. Оставшиеся столбцы мне не понадобятся.</a:t>
            </a:r>
            <a:endParaRPr lang="en-US" sz="2800" dirty="0">
              <a:latin typeface="YS Text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916C14-B3D5-AA7B-9B11-EE2379FE9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049" y="6000276"/>
            <a:ext cx="14142002" cy="403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16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803899" cy="2236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Разработка алгоритмов машинного обучения для анализа запросов пользователей и подбора литературы.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6368E-AF75-5DE5-4908-0C68F0F120DC}"/>
              </a:ext>
            </a:extLst>
          </p:cNvPr>
          <p:cNvSpPr txBox="1"/>
          <p:nvPr/>
        </p:nvSpPr>
        <p:spPr>
          <a:xfrm>
            <a:off x="787762" y="3293271"/>
            <a:ext cx="10206990" cy="5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377">
              <a:lnSpc>
                <a:spcPct val="115000"/>
              </a:lnSpc>
              <a:spcAft>
                <a:spcPts val="800"/>
              </a:spcAft>
            </a:pPr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Сравнение моделей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67EE2-BC96-C6B3-BBEB-001500B22B2C}"/>
              </a:ext>
            </a:extLst>
          </p:cNvPr>
          <p:cNvSpPr txBox="1"/>
          <p:nvPr/>
        </p:nvSpPr>
        <p:spPr>
          <a:xfrm>
            <a:off x="801732" y="3887116"/>
            <a:ext cx="18851517" cy="1476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942" marR="8377" indent="449580" algn="just">
              <a:lnSpc>
                <a:spcPct val="120000"/>
              </a:lnSpc>
              <a:spcBef>
                <a:spcPts val="3000"/>
              </a:spcBef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Оценивать книги между собой я буду с помощью косинусного сходства.</a:t>
            </a:r>
          </a:p>
          <a:p>
            <a:pPr marL="20942" marR="8377" indent="449580" algn="just">
              <a:lnSpc>
                <a:spcPct val="120000"/>
              </a:lnSpc>
              <a:spcBef>
                <a:spcPts val="3000"/>
              </a:spcBef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Для всех трех моделей я выберу одну тему для сравнения </a:t>
            </a:r>
            <a:r>
              <a:rPr lang="en-US" sz="2800" dirty="0">
                <a:latin typeface="YS Text"/>
                <a:cs typeface="Times New Roman" panose="02020603050405020304" pitchFamily="18" charset="0"/>
              </a:rPr>
              <a:t>“data science and machine learning”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. </a:t>
            </a:r>
            <a:endParaRPr lang="en-US" sz="2800" dirty="0">
              <a:latin typeface="YS Tex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58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803899" cy="2236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Разработка алгоритмов машинного обучения для анализа запросов пользователей и подбора литературы.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6368E-AF75-5DE5-4908-0C68F0F120DC}"/>
              </a:ext>
            </a:extLst>
          </p:cNvPr>
          <p:cNvSpPr txBox="1"/>
          <p:nvPr/>
        </p:nvSpPr>
        <p:spPr>
          <a:xfrm>
            <a:off x="787762" y="3293271"/>
            <a:ext cx="10206990" cy="5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377">
              <a:lnSpc>
                <a:spcPct val="115000"/>
              </a:lnSpc>
              <a:spcAft>
                <a:spcPts val="800"/>
              </a:spcAft>
            </a:pPr>
            <a:r>
              <a:rPr lang="en-US" sz="2800" dirty="0" err="1">
                <a:latin typeface="Montserrat SemiBold" pitchFamily="2" charset="77"/>
                <a:cs typeface="Times New Roman" panose="02020603050405020304" pitchFamily="18" charset="0"/>
              </a:rPr>
              <a:t>Countvectorizer</a:t>
            </a:r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67EE2-BC96-C6B3-BBEB-001500B22B2C}"/>
              </a:ext>
            </a:extLst>
          </p:cNvPr>
          <p:cNvSpPr txBox="1"/>
          <p:nvPr/>
        </p:nvSpPr>
        <p:spPr>
          <a:xfrm>
            <a:off x="801732" y="3887116"/>
            <a:ext cx="18851517" cy="7669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942" marR="8377" indent="449580" algn="just">
              <a:spcBef>
                <a:spcPts val="3000"/>
              </a:spcBef>
            </a:pPr>
            <a:r>
              <a:rPr lang="ru-RU" sz="2800" b="0" i="0" dirty="0" err="1">
                <a:effectLst/>
                <a:latin typeface="YS Text"/>
              </a:rPr>
              <a:t>CountVectorizer</a:t>
            </a:r>
            <a:r>
              <a:rPr lang="ru-RU" sz="2800" b="0" i="0" dirty="0">
                <a:effectLst/>
                <a:latin typeface="YS Text"/>
              </a:rPr>
              <a:t> является моделью машинного обучения. Это </a:t>
            </a:r>
            <a:r>
              <a:rPr lang="ru-RU" sz="2800" b="0" i="0" dirty="0" err="1">
                <a:effectLst/>
                <a:latin typeface="YS Text"/>
              </a:rPr>
              <a:t>векторизатор</a:t>
            </a:r>
            <a:r>
              <a:rPr lang="ru-RU" sz="2800" b="0" i="0" dirty="0">
                <a:effectLst/>
                <a:latin typeface="YS Text"/>
              </a:rPr>
              <a:t> текста, который преобразует текстовые документы в векторы чисел, которые могут быть использованы в качестве входных данных для других моделей машинного обучения.</a:t>
            </a:r>
            <a:endParaRPr lang="en-US" sz="2800" b="0" i="0" dirty="0">
              <a:effectLst/>
              <a:latin typeface="YS Text"/>
            </a:endParaRPr>
          </a:p>
          <a:p>
            <a:pPr algn="l"/>
            <a:r>
              <a:rPr lang="ru-RU" sz="2800" b="0" i="0" dirty="0">
                <a:effectLst/>
                <a:latin typeface="YS Text"/>
              </a:rPr>
              <a:t>Плюсы:</a:t>
            </a:r>
          </a:p>
          <a:p>
            <a:pPr marL="478142" marR="8377" indent="-45720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Простота использования - достаточно вызвать один метод для векторизации текста.</a:t>
            </a:r>
            <a:endParaRPr lang="en-US" sz="2800" dirty="0">
              <a:latin typeface="YS Text"/>
              <a:cs typeface="Times New Roman" panose="02020603050405020304" pitchFamily="18" charset="0"/>
            </a:endParaRPr>
          </a:p>
          <a:p>
            <a:pPr marL="478142" marR="8377" indent="-45720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Скорость работы - </a:t>
            </a:r>
            <a:r>
              <a:rPr lang="ru-RU" sz="2800" dirty="0" err="1">
                <a:latin typeface="YS Text"/>
                <a:cs typeface="Times New Roman" panose="02020603050405020304" pitchFamily="18" charset="0"/>
              </a:rPr>
              <a:t>CountVectorizer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 работает быстрее, чем </a:t>
            </a:r>
            <a:r>
              <a:rPr lang="ru-RU" sz="2800" dirty="0" err="1">
                <a:latin typeface="YS Text"/>
                <a:cs typeface="Times New Roman" panose="02020603050405020304" pitchFamily="18" charset="0"/>
              </a:rPr>
              <a:t>Tf-Idf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YS Text"/>
                <a:cs typeface="Times New Roman" panose="02020603050405020304" pitchFamily="18" charset="0"/>
              </a:rPr>
              <a:t>Vectorizer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, так как он не вычисляет </a:t>
            </a:r>
            <a:r>
              <a:rPr lang="ru-RU" sz="2800" dirty="0" err="1">
                <a:latin typeface="YS Text"/>
                <a:cs typeface="Times New Roman" panose="02020603050405020304" pitchFamily="18" charset="0"/>
              </a:rPr>
              <a:t>tf-idf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 для каждого слова.</a:t>
            </a:r>
          </a:p>
          <a:p>
            <a:pPr algn="l"/>
            <a:r>
              <a:rPr lang="ru-RU" sz="2800" b="0" i="0" dirty="0">
                <a:effectLst/>
                <a:latin typeface="YS Text"/>
              </a:rPr>
              <a:t>Минусы:</a:t>
            </a:r>
          </a:p>
          <a:p>
            <a:pPr marL="478142" marR="8377" indent="-45720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Не учитывает релевантность слов - </a:t>
            </a:r>
            <a:r>
              <a:rPr lang="ru-RU" sz="2800" dirty="0" err="1">
                <a:latin typeface="YS Text"/>
                <a:cs typeface="Times New Roman" panose="02020603050405020304" pitchFamily="18" charset="0"/>
              </a:rPr>
              <a:t>CountVectorizer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 просто считает количество вхождений каждого слова в тексте, не учитывая его релевантность.</a:t>
            </a:r>
            <a:endParaRPr lang="en-US" sz="2800" dirty="0">
              <a:latin typeface="YS Text"/>
              <a:cs typeface="Times New Roman" panose="02020603050405020304" pitchFamily="18" charset="0"/>
            </a:endParaRPr>
          </a:p>
          <a:p>
            <a:pPr marL="478142" marR="8377" indent="-45720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Может приводить к большим разреженным векторам - если в тексте много разных слов, вектор может быть очень большим и разреженным.</a:t>
            </a:r>
          </a:p>
          <a:p>
            <a:pPr marL="20942" marR="8377" indent="449580" algn="just">
              <a:lnSpc>
                <a:spcPct val="120000"/>
              </a:lnSpc>
              <a:spcBef>
                <a:spcPts val="3000"/>
              </a:spcBef>
            </a:pPr>
            <a:endParaRPr lang="en-US" sz="2800" dirty="0">
              <a:latin typeface="YS Tex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02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803899" cy="2236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Разработка алгоритмов машинного обучения для анализа запросов пользователей и подбора литературы.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6368E-AF75-5DE5-4908-0C68F0F120DC}"/>
              </a:ext>
            </a:extLst>
          </p:cNvPr>
          <p:cNvSpPr txBox="1"/>
          <p:nvPr/>
        </p:nvSpPr>
        <p:spPr>
          <a:xfrm>
            <a:off x="787762" y="3293271"/>
            <a:ext cx="10206990" cy="5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377">
              <a:lnSpc>
                <a:spcPct val="115000"/>
              </a:lnSpc>
              <a:spcAft>
                <a:spcPts val="800"/>
              </a:spcAft>
            </a:pPr>
            <a:r>
              <a:rPr lang="en-US" sz="2800" dirty="0" err="1">
                <a:latin typeface="Montserrat SemiBold" pitchFamily="2" charset="77"/>
                <a:cs typeface="Times New Roman" panose="02020603050405020304" pitchFamily="18" charset="0"/>
              </a:rPr>
              <a:t>Countvectorizer</a:t>
            </a:r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74FCD7-546B-DCDB-39BC-02D1F9F3B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2" y="3997531"/>
            <a:ext cx="19693758" cy="58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2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803899" cy="2236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Разработка алгоритмов машинного обучения для анализа запросов пользователей и подбора литературы.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6368E-AF75-5DE5-4908-0C68F0F120DC}"/>
              </a:ext>
            </a:extLst>
          </p:cNvPr>
          <p:cNvSpPr txBox="1"/>
          <p:nvPr/>
        </p:nvSpPr>
        <p:spPr>
          <a:xfrm>
            <a:off x="787762" y="3293271"/>
            <a:ext cx="10206990" cy="5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377">
              <a:lnSpc>
                <a:spcPct val="115000"/>
              </a:lnSpc>
              <a:spcAft>
                <a:spcPts val="800"/>
              </a:spcAft>
            </a:pPr>
            <a:r>
              <a:rPr lang="en-US" sz="2800" dirty="0" err="1">
                <a:latin typeface="Montserrat SemiBold" pitchFamily="2" charset="77"/>
                <a:cs typeface="Times New Roman" panose="02020603050405020304" pitchFamily="18" charset="0"/>
              </a:rPr>
              <a:t>Tfidfvectorizer</a:t>
            </a:r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67EE2-BC96-C6B3-BBEB-001500B22B2C}"/>
              </a:ext>
            </a:extLst>
          </p:cNvPr>
          <p:cNvSpPr txBox="1"/>
          <p:nvPr/>
        </p:nvSpPr>
        <p:spPr>
          <a:xfrm>
            <a:off x="801732" y="3887116"/>
            <a:ext cx="18851517" cy="379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942" marR="8377" indent="449580" algn="just">
              <a:lnSpc>
                <a:spcPct val="120000"/>
              </a:lnSpc>
              <a:spcBef>
                <a:spcPts val="3000"/>
              </a:spcBef>
            </a:pPr>
            <a:r>
              <a:rPr lang="ru-RU" sz="2800" b="0" i="0" dirty="0" err="1">
                <a:effectLst/>
                <a:latin typeface="YS Text"/>
              </a:rPr>
              <a:t>Tf-idfVectorizer</a:t>
            </a:r>
            <a:r>
              <a:rPr lang="ru-RU" sz="2800" b="0" i="0" dirty="0">
                <a:effectLst/>
                <a:latin typeface="YS Text"/>
              </a:rPr>
              <a:t> является моделью машинного обучения. Он используется для представления текстовых документов в виде векторов чисел, которые можно использовать в качестве входных данных для других моделей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.</a:t>
            </a:r>
          </a:p>
          <a:p>
            <a:pPr marL="478142" marR="8377" indent="-45720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ru-RU" sz="2800" dirty="0" err="1">
                <a:latin typeface="YS Text"/>
                <a:cs typeface="Times New Roman" panose="02020603050405020304" pitchFamily="18" charset="0"/>
              </a:rPr>
              <a:t>Tf-Idf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YS Text"/>
                <a:cs typeface="Times New Roman" panose="02020603050405020304" pitchFamily="18" charset="0"/>
              </a:rPr>
              <a:t>Vectorizer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 учитывает релевантность слов, поэтому он может быть более точным для некоторых задач.</a:t>
            </a:r>
          </a:p>
          <a:p>
            <a:pPr marL="478142" marR="8377" indent="-45720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Однако он работает медленнее, так как вычисляет </a:t>
            </a:r>
            <a:r>
              <a:rPr lang="ru-RU" sz="2800" dirty="0" err="1">
                <a:latin typeface="YS Text"/>
                <a:cs typeface="Times New Roman" panose="02020603050405020304" pitchFamily="18" charset="0"/>
              </a:rPr>
              <a:t>tf-idf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 для каждого слова.</a:t>
            </a:r>
          </a:p>
          <a:p>
            <a:pPr marL="478142" marR="8377" indent="-45720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Также он может приводить к меньшим векторам, так как удаляет слова с низкой релевантностью.</a:t>
            </a:r>
            <a:endParaRPr lang="en-US" sz="2800" dirty="0">
              <a:latin typeface="YS Tex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0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33827B-59D8-A243-BFCD-B8EB1883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14C35-31F5-4D24-AFEC-7A7466F7D364}"/>
              </a:ext>
            </a:extLst>
          </p:cNvPr>
          <p:cNvSpPr txBox="1"/>
          <p:nvPr/>
        </p:nvSpPr>
        <p:spPr>
          <a:xfrm>
            <a:off x="831850" y="4587876"/>
            <a:ext cx="739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Montserrat SemiBold" panose="00000700000000000000" pitchFamily="2" charset="-52"/>
              </a:rPr>
              <a:t>Введение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6779FB-5435-3844-BD9E-F80C8093C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1119865"/>
            <a:ext cx="3194050" cy="423419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AA79D588-2A5C-394C-A850-997D810AB78D}"/>
              </a:ext>
            </a:extLst>
          </p:cNvPr>
          <p:cNvSpPr txBox="1"/>
          <p:nvPr/>
        </p:nvSpPr>
        <p:spPr>
          <a:xfrm>
            <a:off x="18205450" y="10093104"/>
            <a:ext cx="685800" cy="36217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0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rgbClr val="FFFFFF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966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803899" cy="2236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Разработка алгоритмов машинного обучения для анализа запросов пользователей и подбора литературы.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6368E-AF75-5DE5-4908-0C68F0F120DC}"/>
              </a:ext>
            </a:extLst>
          </p:cNvPr>
          <p:cNvSpPr txBox="1"/>
          <p:nvPr/>
        </p:nvSpPr>
        <p:spPr>
          <a:xfrm>
            <a:off x="787762" y="3293271"/>
            <a:ext cx="10206990" cy="5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377">
              <a:lnSpc>
                <a:spcPct val="115000"/>
              </a:lnSpc>
              <a:spcAft>
                <a:spcPts val="800"/>
              </a:spcAft>
            </a:pPr>
            <a:r>
              <a:rPr lang="en-US" sz="2800" dirty="0" err="1">
                <a:latin typeface="Montserrat SemiBold" pitchFamily="2" charset="77"/>
                <a:cs typeface="Times New Roman" panose="02020603050405020304" pitchFamily="18" charset="0"/>
              </a:rPr>
              <a:t>Tfidfvectorizer</a:t>
            </a:r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0E6CAF-607F-C24B-0827-EBD5BA45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82" y="3973721"/>
            <a:ext cx="19493942" cy="67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14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803899" cy="2236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Разработка алгоритмов машинного обучения для анализа запросов пользователей и подбора литературы.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6368E-AF75-5DE5-4908-0C68F0F120DC}"/>
              </a:ext>
            </a:extLst>
          </p:cNvPr>
          <p:cNvSpPr txBox="1"/>
          <p:nvPr/>
        </p:nvSpPr>
        <p:spPr>
          <a:xfrm>
            <a:off x="787762" y="3293271"/>
            <a:ext cx="10206990" cy="5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377">
              <a:lnSpc>
                <a:spcPct val="115000"/>
              </a:lnSpc>
              <a:spcAft>
                <a:spcPts val="800"/>
              </a:spcAft>
            </a:pPr>
            <a:r>
              <a:rPr lang="en-US" sz="2800">
                <a:latin typeface="Montserrat SemiBold" pitchFamily="2" charset="77"/>
                <a:cs typeface="Times New Roman" panose="02020603050405020304" pitchFamily="18" charset="0"/>
              </a:rPr>
              <a:t>SentenceTransformers</a:t>
            </a:r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67EE2-BC96-C6B3-BBEB-001500B22B2C}"/>
              </a:ext>
            </a:extLst>
          </p:cNvPr>
          <p:cNvSpPr txBox="1"/>
          <p:nvPr/>
        </p:nvSpPr>
        <p:spPr>
          <a:xfrm>
            <a:off x="801732" y="3887116"/>
            <a:ext cx="18851517" cy="3929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942" marR="8377" indent="449580" algn="just">
              <a:lnSpc>
                <a:spcPct val="120000"/>
              </a:lnSpc>
              <a:spcBef>
                <a:spcPts val="3000"/>
              </a:spcBef>
            </a:pPr>
            <a:r>
              <a:rPr lang="ru-RU" sz="2800" b="0" i="0" dirty="0" err="1">
                <a:effectLst/>
                <a:latin typeface="YS Text"/>
              </a:rPr>
              <a:t>SentenceTransformers</a:t>
            </a:r>
            <a:r>
              <a:rPr lang="ru-RU" sz="2800" b="0" i="0" dirty="0">
                <a:effectLst/>
                <a:latin typeface="YS Text"/>
              </a:rPr>
              <a:t> - это семейство предварительно обученных моделей </a:t>
            </a:r>
            <a:r>
              <a:rPr lang="ru-RU" sz="2800" b="0" i="0" dirty="0" err="1">
                <a:effectLst/>
                <a:latin typeface="YS Text"/>
              </a:rPr>
              <a:t>Transformer</a:t>
            </a:r>
            <a:r>
              <a:rPr lang="ru-RU" sz="2800" b="0" i="0" dirty="0">
                <a:effectLst/>
                <a:latin typeface="YS Text"/>
              </a:rPr>
              <a:t>, предназначенных для генерации векторных представлений предложений (также известных как вложения предложений).</a:t>
            </a:r>
          </a:p>
          <a:p>
            <a:pPr marL="20942" marR="8377" indent="449580" algn="just">
              <a:lnSpc>
                <a:spcPct val="120000"/>
              </a:lnSpc>
              <a:spcBef>
                <a:spcPts val="3000"/>
              </a:spcBef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В своей работе я использовал модель, которая использует архитектуру </a:t>
            </a:r>
            <a:r>
              <a:rPr lang="ru-RU" sz="2800" dirty="0" err="1">
                <a:latin typeface="YS Text"/>
                <a:cs typeface="Times New Roman" panose="02020603050405020304" pitchFamily="18" charset="0"/>
              </a:rPr>
              <a:t>MiniLM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 и имеет 6 слоев. Она была обучена на большом количестве данных и может генерировать векторные представления предложений, которые хорошо работают для различных задач NLP.</a:t>
            </a:r>
          </a:p>
          <a:p>
            <a:pPr marL="20942" marR="8377" indent="449580" algn="just">
              <a:lnSpc>
                <a:spcPct val="120000"/>
              </a:lnSpc>
              <a:spcBef>
                <a:spcPts val="3000"/>
              </a:spcBef>
            </a:pPr>
            <a:endParaRPr lang="en-US" sz="2800" dirty="0">
              <a:latin typeface="YS Tex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87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803899" cy="2236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Разработка алгоритмов машинного обучения для анализа запросов пользователей и подбора литературы.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6368E-AF75-5DE5-4908-0C68F0F120DC}"/>
              </a:ext>
            </a:extLst>
          </p:cNvPr>
          <p:cNvSpPr txBox="1"/>
          <p:nvPr/>
        </p:nvSpPr>
        <p:spPr>
          <a:xfrm>
            <a:off x="787762" y="3293271"/>
            <a:ext cx="10206990" cy="5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377">
              <a:lnSpc>
                <a:spcPct val="115000"/>
              </a:lnSpc>
              <a:spcAft>
                <a:spcPts val="800"/>
              </a:spcAft>
            </a:pPr>
            <a:r>
              <a:rPr lang="en-US" sz="2800">
                <a:latin typeface="Montserrat SemiBold" pitchFamily="2" charset="77"/>
                <a:cs typeface="Times New Roman" panose="02020603050405020304" pitchFamily="18" charset="0"/>
              </a:rPr>
              <a:t>SentenceTransformers</a:t>
            </a:r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67EE2-BC96-C6B3-BBEB-001500B22B2C}"/>
              </a:ext>
            </a:extLst>
          </p:cNvPr>
          <p:cNvSpPr txBox="1"/>
          <p:nvPr/>
        </p:nvSpPr>
        <p:spPr>
          <a:xfrm>
            <a:off x="801732" y="3887116"/>
            <a:ext cx="18851517" cy="6979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942" marR="8377" indent="449580" algn="just">
              <a:spcBef>
                <a:spcPts val="3000"/>
              </a:spcBef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Плюсы:</a:t>
            </a:r>
          </a:p>
          <a:p>
            <a:pPr marL="478142" marR="8377" indent="-45720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Высокая точность: </a:t>
            </a:r>
            <a:r>
              <a:rPr lang="ru-RU" sz="2800" dirty="0" err="1">
                <a:latin typeface="YS Text"/>
                <a:cs typeface="Times New Roman" panose="02020603050405020304" pitchFamily="18" charset="0"/>
              </a:rPr>
              <a:t>SentenceTransformer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 может точно предсказать, какие предложения будут похожи на данное предложение.</a:t>
            </a:r>
          </a:p>
          <a:p>
            <a:pPr marL="478142" marR="8377" indent="-45720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Быстрая обработка: Модель может обрабатывать большое количество предложений в короткий промежуток времени, что делает ее идеальной для систем рекомендаций.</a:t>
            </a:r>
          </a:p>
          <a:p>
            <a:pPr marL="478142" marR="8377" indent="-45720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Гибкость: Модель может быть использована для различных задач, включая поиск похожих предложений, классификацию предложений и многое другое.</a:t>
            </a:r>
          </a:p>
          <a:p>
            <a:pPr marL="20942" marR="8377" indent="449580" algn="just">
              <a:spcBef>
                <a:spcPts val="3000"/>
              </a:spcBef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Минусы:</a:t>
            </a:r>
          </a:p>
          <a:p>
            <a:pPr marL="478142" marR="8377" indent="-45720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Требует больших объемов данных для обучения: Для того чтобы </a:t>
            </a:r>
            <a:r>
              <a:rPr lang="ru-RU" sz="2800" dirty="0" err="1">
                <a:latin typeface="YS Text"/>
                <a:cs typeface="Times New Roman" panose="02020603050405020304" pitchFamily="18" charset="0"/>
              </a:rPr>
              <a:t>SentenceTransformer</a:t>
            </a:r>
            <a:r>
              <a:rPr lang="ru-RU" sz="2800" dirty="0">
                <a:latin typeface="YS Text"/>
                <a:cs typeface="Times New Roman" panose="02020603050405020304" pitchFamily="18" charset="0"/>
              </a:rPr>
              <a:t> работал наилучшим образом, ему требуется большое количество обучающих данных.</a:t>
            </a:r>
            <a:endParaRPr lang="en-US" sz="2800" dirty="0">
              <a:latin typeface="YS Tex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05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803899" cy="2236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Разработка алгоритмов машинного обучения для анализа запросов пользователей и подбора литературы.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6368E-AF75-5DE5-4908-0C68F0F120DC}"/>
              </a:ext>
            </a:extLst>
          </p:cNvPr>
          <p:cNvSpPr txBox="1"/>
          <p:nvPr/>
        </p:nvSpPr>
        <p:spPr>
          <a:xfrm>
            <a:off x="787762" y="3293271"/>
            <a:ext cx="10206990" cy="5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377">
              <a:lnSpc>
                <a:spcPct val="115000"/>
              </a:lnSpc>
              <a:spcAft>
                <a:spcPts val="800"/>
              </a:spcAft>
            </a:pPr>
            <a:r>
              <a:rPr lang="en-US" sz="2800">
                <a:latin typeface="Montserrat SemiBold" pitchFamily="2" charset="77"/>
                <a:cs typeface="Times New Roman" panose="02020603050405020304" pitchFamily="18" charset="0"/>
              </a:rPr>
              <a:t>SentenceTransformers</a:t>
            </a:r>
            <a:endParaRPr lang="ru-RU" sz="2800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0DA0B2-0D7F-B318-57F7-3B3E29F2C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9" y="4280197"/>
            <a:ext cx="8104941" cy="67846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DBFEE7-A68A-AA9F-CAF4-6C394E803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522" y="4243276"/>
            <a:ext cx="7870191" cy="498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5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803899" cy="2236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Разработка алгоритмов машинного обучения для анализа запросов пользователей и подбора литературы.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6368E-AF75-5DE5-4908-0C68F0F120DC}"/>
              </a:ext>
            </a:extLst>
          </p:cNvPr>
          <p:cNvSpPr txBox="1"/>
          <p:nvPr/>
        </p:nvSpPr>
        <p:spPr>
          <a:xfrm>
            <a:off x="787762" y="3293271"/>
            <a:ext cx="10206990" cy="5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377">
              <a:lnSpc>
                <a:spcPct val="115000"/>
              </a:lnSpc>
              <a:spcAft>
                <a:spcPts val="800"/>
              </a:spcAft>
            </a:pPr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Сравнение моделей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67EE2-BC96-C6B3-BBEB-001500B22B2C}"/>
              </a:ext>
            </a:extLst>
          </p:cNvPr>
          <p:cNvSpPr txBox="1"/>
          <p:nvPr/>
        </p:nvSpPr>
        <p:spPr>
          <a:xfrm>
            <a:off x="801733" y="3887116"/>
            <a:ext cx="9111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942" marR="8377" indent="449580" algn="just">
              <a:spcBef>
                <a:spcPts val="3000"/>
              </a:spcBef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Лучший результат показывает </a:t>
            </a:r>
            <a:r>
              <a:rPr lang="en-US" sz="2800" dirty="0" err="1">
                <a:latin typeface="YS Text"/>
                <a:cs typeface="Times New Roman" panose="02020603050405020304" pitchFamily="18" charset="0"/>
              </a:rPr>
              <a:t>SentenceTransformers</a:t>
            </a:r>
            <a:r>
              <a:rPr lang="en-US" sz="2800" dirty="0">
                <a:latin typeface="YS Text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1AD8FA-497A-05FC-DF3E-B95B5219D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147" y="3188277"/>
            <a:ext cx="9470502" cy="79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6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33827B-59D8-A243-BFCD-B8EB1883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14C35-31F5-4D24-AFEC-7A7466F7D364}"/>
              </a:ext>
            </a:extLst>
          </p:cNvPr>
          <p:cNvSpPr txBox="1"/>
          <p:nvPr/>
        </p:nvSpPr>
        <p:spPr>
          <a:xfrm>
            <a:off x="831850" y="4587876"/>
            <a:ext cx="1165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Montserrat SemiBold" panose="00000700000000000000" pitchFamily="2" charset="-52"/>
              </a:rPr>
              <a:t>Анализ эффективности работы веб-приложения.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6779FB-5435-3844-BD9E-F80C8093C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1119865"/>
            <a:ext cx="3194050" cy="423419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AA79D588-2A5C-394C-A850-997D810AB78D}"/>
              </a:ext>
            </a:extLst>
          </p:cNvPr>
          <p:cNvSpPr txBox="1"/>
          <p:nvPr/>
        </p:nvSpPr>
        <p:spPr>
          <a:xfrm>
            <a:off x="18205450" y="10093104"/>
            <a:ext cx="685800" cy="36217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0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rgbClr val="FFFFFF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90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803899" cy="149741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Анализ эффективности работы </a:t>
            </a:r>
          </a:p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веб-приложения.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C9FF6-C0E8-2542-1211-393E3E4DCEFF}"/>
              </a:ext>
            </a:extLst>
          </p:cNvPr>
          <p:cNvSpPr txBox="1"/>
          <p:nvPr/>
        </p:nvSpPr>
        <p:spPr>
          <a:xfrm>
            <a:off x="833119" y="3210051"/>
            <a:ext cx="1879841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942" marR="8377" indent="449580" algn="just">
              <a:spcBef>
                <a:spcPts val="3000"/>
              </a:spcBef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Веб приложение создано с помощью </a:t>
            </a:r>
            <a:r>
              <a:rPr lang="en-US" sz="2800" dirty="0" err="1">
                <a:latin typeface="YS Text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YS Text"/>
                <a:cs typeface="Times New Roman" panose="02020603050405020304" pitchFamily="18" charset="0"/>
              </a:rPr>
              <a:t>.</a:t>
            </a:r>
          </a:p>
          <a:p>
            <a:pPr marL="20942" marR="8377" indent="449580" algn="just">
              <a:spcBef>
                <a:spcPts val="3000"/>
              </a:spcBef>
            </a:pPr>
            <a:r>
              <a:rPr lang="ru-RU" sz="2800" b="0" i="0" dirty="0" err="1">
                <a:effectLst/>
                <a:latin typeface="YS Text"/>
              </a:rPr>
              <a:t>Streamlit</a:t>
            </a:r>
            <a:r>
              <a:rPr lang="ru-RU" sz="2800" b="0" i="0" dirty="0">
                <a:effectLst/>
                <a:latin typeface="YS Text"/>
              </a:rPr>
              <a:t> - это платформа для создания веб-приложений на Python с использованием машинного обучения и других библиотек. Она позволяет создавать интерактивные приложения, которые могут работать в браузере и использовать данные в реальном времени.</a:t>
            </a:r>
            <a:endParaRPr lang="en-US" sz="2800" b="0" i="0" dirty="0">
              <a:effectLst/>
              <a:latin typeface="YS Text"/>
            </a:endParaRPr>
          </a:p>
          <a:p>
            <a:pPr marL="20942" marR="8377" indent="449580" algn="just">
              <a:spcBef>
                <a:spcPts val="3000"/>
              </a:spcBef>
            </a:pPr>
            <a:r>
              <a:rPr lang="ru-RU" sz="2800" dirty="0">
                <a:latin typeface="YS Text"/>
                <a:cs typeface="Times New Roman" panose="02020603050405020304" pitchFamily="18" charset="0"/>
              </a:rPr>
              <a:t>В нем можно выбрать  кол-во книг, которые необходимо получить в качестве рекомендаций и ввести тему, которая интересует. Можно вводить, автора, жанр, ключевые слова, ну или просто описать тему на английском языке. Приложение покажет максимально похожую литературу по запросу.</a:t>
            </a:r>
            <a:endParaRPr lang="en-US" sz="2800" dirty="0">
              <a:latin typeface="YS Tex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76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803899" cy="149741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Анализ эффективности работы </a:t>
            </a:r>
          </a:p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веб-приложения.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E130C93-431B-D8F3-47BB-5DF715C1C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32" y="2682875"/>
            <a:ext cx="7810096" cy="83058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4892B1-A5BC-E92A-5540-62BE1740D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3560" y="2682875"/>
            <a:ext cx="6904762" cy="5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42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803899" cy="149741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Анализ эффективности работы </a:t>
            </a:r>
          </a:p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веб-приложения.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40B193-CBBC-E685-B518-E4FABEDB1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045" y="2662752"/>
            <a:ext cx="6847619" cy="70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2E7B5-D46B-D46A-CCA2-EC8790EB6A82}"/>
              </a:ext>
            </a:extLst>
          </p:cNvPr>
          <p:cNvSpPr txBox="1"/>
          <p:nvPr/>
        </p:nvSpPr>
        <p:spPr>
          <a:xfrm>
            <a:off x="831850" y="2987675"/>
            <a:ext cx="8878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942" marR="8377" indent="449580" algn="just">
              <a:spcBef>
                <a:spcPts val="3000"/>
              </a:spcBef>
            </a:pPr>
            <a:r>
              <a:rPr lang="ru-RU" sz="2800" dirty="0">
                <a:latin typeface="YS Text"/>
              </a:rPr>
              <a:t>Модель хорошо справляется со своей задачей. Смогла найти книги связанные с машинным обучением, по автору и по имени главного героя, плюс связанную с ним книгу.</a:t>
            </a:r>
          </a:p>
        </p:txBody>
      </p:sp>
    </p:spTree>
    <p:extLst>
      <p:ext uri="{BB962C8B-B14F-4D97-AF65-F5344CB8AC3E}">
        <p14:creationId xmlns:p14="http://schemas.microsoft.com/office/powerpoint/2010/main" val="1879738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807990-4185-5A47-B2A0-5D8FB0A80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5A272-7891-46FF-91F3-66F7CF7A8DFF}"/>
              </a:ext>
            </a:extLst>
          </p:cNvPr>
          <p:cNvSpPr txBox="1"/>
          <p:nvPr/>
        </p:nvSpPr>
        <p:spPr>
          <a:xfrm>
            <a:off x="831850" y="4587875"/>
            <a:ext cx="7996464" cy="212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6000" dirty="0">
                <a:solidFill>
                  <a:srgbClr val="15B012"/>
                </a:solidFill>
                <a:latin typeface="Montserrat SemiBold" panose="00000700000000000000" pitchFamily="2" charset="-52"/>
              </a:rPr>
              <a:t>Спасибо </a:t>
            </a:r>
          </a:p>
          <a:p>
            <a:pPr>
              <a:lnSpc>
                <a:spcPct val="114000"/>
              </a:lnSpc>
            </a:pPr>
            <a:r>
              <a:rPr lang="ru-RU" sz="6000" dirty="0">
                <a:solidFill>
                  <a:srgbClr val="15B012"/>
                </a:solidFill>
                <a:latin typeface="Montserrat SemiBold" panose="00000700000000000000" pitchFamily="2" charset="-52"/>
              </a:rPr>
              <a:t>за внимание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EA87805-C00F-AD41-9983-F5BA8FB691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57" y="1048770"/>
            <a:ext cx="3886200" cy="51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8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Введение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5B070BD1-A3D9-D54C-BCAC-7B65CE5E01D1}"/>
              </a:ext>
            </a:extLst>
          </p:cNvPr>
          <p:cNvSpPr txBox="1"/>
          <p:nvPr/>
        </p:nvSpPr>
        <p:spPr>
          <a:xfrm>
            <a:off x="18205450" y="10093104"/>
            <a:ext cx="685800" cy="36217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000" dirty="0">
                <a:solidFill>
                  <a:srgbClr val="333333"/>
                </a:solidFill>
                <a:latin typeface="IBM Plex Sans regular"/>
                <a:cs typeface="Times New Roman" panose="02020603050405020304" pitchFamily="18" charset="0"/>
              </a:rPr>
              <a:t>4</a:t>
            </a:r>
            <a:endParaRPr lang="en-US" sz="2000" dirty="0">
              <a:solidFill>
                <a:srgbClr val="333333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762588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В современном мире объем информации постоянно растет, и поиск необходимой информации становится все более сложной задачей. Традиционные методы поиска информации, такие как использование поисковых систем, зачастую не позволяют быстро и точно найти нужную информацию. В связи с этим возникает потребность в создании новых методов и технологий поиска информации, которые будут способны обрабатывать большие объемы данных и предоставлять пользователю наиболее релевантные результаты.</a:t>
            </a:r>
          </a:p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2800" b="0" i="0" dirty="0">
                <a:effectLst/>
                <a:latin typeface="YS Text"/>
              </a:rPr>
              <a:t>Одним из перспективных направлений в этой области является использование искусственного интеллекта для создания веб-приложений, способных анализировать запросы пользователей и предлагать им наиболее подходящую литературу.</a:t>
            </a:r>
            <a:endParaRPr lang="ru-RU" sz="2800" b="0" i="0" dirty="0">
              <a:effectLst/>
              <a:latin typeface="IBM Plex Sans regular"/>
              <a:cs typeface="Times New Roman" panose="02020603050405020304" pitchFamily="18" charset="0"/>
            </a:endParaRPr>
          </a:p>
          <a:p>
            <a:pPr marL="20942" marR="8377" algn="just">
              <a:lnSpc>
                <a:spcPct val="120000"/>
              </a:lnSpc>
              <a:spcBef>
                <a:spcPts val="3000"/>
              </a:spcBef>
            </a:pPr>
            <a:r>
              <a:rPr lang="ru-RU" sz="2800" b="0" i="0" dirty="0">
                <a:effectLst/>
                <a:latin typeface="YS Text"/>
              </a:rPr>
              <a:t>В данной дипломной работе предлагается разработать веб-приложение, которое будет использовать алгоритмы машинного обучения для подбора литературы по заданным темам.</a:t>
            </a: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2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Введение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5B070BD1-A3D9-D54C-BCAC-7B65CE5E01D1}"/>
              </a:ext>
            </a:extLst>
          </p:cNvPr>
          <p:cNvSpPr txBox="1"/>
          <p:nvPr/>
        </p:nvSpPr>
        <p:spPr>
          <a:xfrm>
            <a:off x="18205450" y="10093104"/>
            <a:ext cx="685800" cy="36217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000" dirty="0">
                <a:solidFill>
                  <a:srgbClr val="333333"/>
                </a:solidFill>
                <a:latin typeface="IBM Plex Sans regular"/>
                <a:cs typeface="Times New Roman" panose="02020603050405020304" pitchFamily="18" charset="0"/>
              </a:rPr>
              <a:t>4</a:t>
            </a:r>
            <a:endParaRPr lang="en-US" sz="2000" dirty="0">
              <a:solidFill>
                <a:srgbClr val="333333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697955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algn="just"/>
            <a:r>
              <a:rPr lang="ru-RU" sz="2800" b="0" i="0" dirty="0">
                <a:effectLst/>
                <a:latin typeface="YS Text"/>
              </a:rPr>
              <a:t>Целью работы является создание веб-приложения, которое позволит пользователям быстро и удобно находить литературу по интересующим их темам. Для достижения этой цели необходимо решить следующие задачи:</a:t>
            </a:r>
            <a:endParaRPr lang="ru-RU" sz="2800" dirty="0">
              <a:latin typeface="YS Text"/>
            </a:endParaRPr>
          </a:p>
          <a:p>
            <a:pPr algn="just"/>
            <a:endParaRPr lang="ru-RU" sz="3600" b="0" i="0" dirty="0">
              <a:effectLst/>
              <a:latin typeface="YS Text"/>
            </a:endParaRPr>
          </a:p>
          <a:p>
            <a:pPr algn="just"/>
            <a:endParaRPr lang="ru-RU" sz="2800" b="0" i="0" dirty="0">
              <a:effectLst/>
              <a:latin typeface="YS Text"/>
            </a:endParaRPr>
          </a:p>
          <a:p>
            <a:pPr algn="just">
              <a:buFont typeface="+mj-lt"/>
              <a:buAutoNum type="arabicPeriod"/>
            </a:pPr>
            <a:r>
              <a:rPr lang="ru-RU" sz="2800" b="0" i="0" dirty="0">
                <a:effectLst/>
                <a:latin typeface="YS Text"/>
              </a:rPr>
              <a:t>Разработка алгоритмов машинного обучения для анализа запросов пользователей и подбора литературы.</a:t>
            </a:r>
          </a:p>
          <a:p>
            <a:pPr algn="just">
              <a:buFont typeface="+mj-lt"/>
              <a:buAutoNum type="arabicPeriod"/>
            </a:pPr>
            <a:endParaRPr lang="ru-RU" sz="2800" b="0" i="0" dirty="0">
              <a:effectLst/>
              <a:latin typeface="YS Text"/>
            </a:endParaRPr>
          </a:p>
          <a:p>
            <a:pPr algn="just">
              <a:buFont typeface="+mj-lt"/>
              <a:buAutoNum type="arabicPeriod"/>
            </a:pPr>
            <a:r>
              <a:rPr lang="ru-RU" sz="2800" b="0" i="0" dirty="0">
                <a:effectLst/>
                <a:latin typeface="YS Text"/>
              </a:rPr>
              <a:t>Создание прототипа веб-приложения и его тестирование.</a:t>
            </a:r>
          </a:p>
          <a:p>
            <a:pPr algn="just">
              <a:buFont typeface="+mj-lt"/>
              <a:buAutoNum type="arabicPeriod"/>
            </a:pPr>
            <a:endParaRPr lang="ru-RU" sz="2800" b="0" i="0" dirty="0">
              <a:effectLst/>
              <a:latin typeface="YS Text"/>
            </a:endParaRPr>
          </a:p>
          <a:p>
            <a:pPr algn="just">
              <a:buFont typeface="+mj-lt"/>
              <a:buAutoNum type="arabicPeriod"/>
            </a:pPr>
            <a:r>
              <a:rPr lang="ru-RU" sz="2800" b="0" i="0" dirty="0">
                <a:effectLst/>
                <a:latin typeface="YS Text"/>
              </a:rPr>
              <a:t>Анализ эффективности работы веб-приложения.</a:t>
            </a:r>
          </a:p>
          <a:p>
            <a:pPr algn="just">
              <a:buFont typeface="+mj-lt"/>
              <a:buAutoNum type="arabicPeriod"/>
            </a:pPr>
            <a:endParaRPr lang="ru-RU" sz="2800" b="0" i="0" dirty="0">
              <a:effectLst/>
              <a:latin typeface="YS Text"/>
            </a:endParaRPr>
          </a:p>
          <a:p>
            <a:pPr algn="just"/>
            <a:endParaRPr lang="ru-RU" sz="2800" b="0" i="0" dirty="0">
              <a:effectLst/>
              <a:latin typeface="YS Text"/>
            </a:endParaRPr>
          </a:p>
          <a:p>
            <a:pPr algn="just"/>
            <a:r>
              <a:rPr lang="ru-RU" sz="2800" b="0" i="0" dirty="0">
                <a:effectLst/>
                <a:latin typeface="YS Text"/>
              </a:rPr>
              <a:t>В работе будут использоваться методы машинного обучения, обработки естественного языка и анализа текстов.</a:t>
            </a: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13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33827B-59D8-A243-BFCD-B8EB1883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14C35-31F5-4D24-AFEC-7A7466F7D364}"/>
              </a:ext>
            </a:extLst>
          </p:cNvPr>
          <p:cNvSpPr txBox="1"/>
          <p:nvPr/>
        </p:nvSpPr>
        <p:spPr>
          <a:xfrm>
            <a:off x="831850" y="4587876"/>
            <a:ext cx="1165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Montserrat SemiBold" panose="00000700000000000000" pitchFamily="2" charset="-52"/>
              </a:rPr>
              <a:t>Введение в рекомендательные системы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6779FB-5435-3844-BD9E-F80C8093C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1119865"/>
            <a:ext cx="3194050" cy="423419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AA79D588-2A5C-394C-A850-997D810AB78D}"/>
              </a:ext>
            </a:extLst>
          </p:cNvPr>
          <p:cNvSpPr txBox="1"/>
          <p:nvPr/>
        </p:nvSpPr>
        <p:spPr>
          <a:xfrm>
            <a:off x="18205450" y="10093104"/>
            <a:ext cx="685800" cy="36217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0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rgbClr val="FFFFFF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2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Введение в рекомендательные системы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EE85E-1AB6-87DB-432D-665730C31A49}"/>
              </a:ext>
            </a:extLst>
          </p:cNvPr>
          <p:cNvSpPr txBox="1"/>
          <p:nvPr/>
        </p:nvSpPr>
        <p:spPr>
          <a:xfrm>
            <a:off x="787762" y="2069816"/>
            <a:ext cx="10206990" cy="5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377">
              <a:lnSpc>
                <a:spcPct val="115000"/>
              </a:lnSpc>
              <a:spcAft>
                <a:spcPts val="800"/>
              </a:spcAft>
            </a:pPr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Определение рекомендательной системы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CCC62-8F12-5D80-850A-70DF46B38E82}"/>
              </a:ext>
            </a:extLst>
          </p:cNvPr>
          <p:cNvSpPr txBox="1"/>
          <p:nvPr/>
        </p:nvSpPr>
        <p:spPr>
          <a:xfrm>
            <a:off x="787762" y="3031575"/>
            <a:ext cx="17997949" cy="251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942" marR="8377" indent="449580">
              <a:lnSpc>
                <a:spcPct val="120000"/>
              </a:lnSpc>
              <a:spcBef>
                <a:spcPts val="3000"/>
              </a:spcBef>
            </a:pP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Рекомендательная система – это программное обеспечение или веб-сервис, который использует алгоритмы для анализа предпочтений пользователя и предоставления ему рекомендаций по товарам или услугам.</a:t>
            </a:r>
          </a:p>
          <a:p>
            <a:pPr marL="20942" marR="8377" indent="449580">
              <a:lnSpc>
                <a:spcPct val="120000"/>
              </a:lnSpc>
              <a:spcBef>
                <a:spcPts val="3000"/>
              </a:spcBef>
            </a:pP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Существует два основных типа рекомендательных систем: </a:t>
            </a:r>
            <a:r>
              <a:rPr lang="ru-RU" sz="2800" dirty="0" err="1">
                <a:latin typeface="IBM Plex Sans regular"/>
                <a:cs typeface="Times New Roman" panose="02020603050405020304" pitchFamily="18" charset="0"/>
              </a:rPr>
              <a:t>коллаборативная</a:t>
            </a:r>
            <a:r>
              <a:rPr lang="ru-RU" sz="2800" dirty="0">
                <a:latin typeface="IBM Plex Sans regular"/>
                <a:cs typeface="Times New Roman" panose="02020603050405020304" pitchFamily="18" charset="0"/>
              </a:rPr>
              <a:t> фильтрация и контент-ориентированная фильтрация.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2DA32CD-DDDE-46EE-837F-28BD9E5F1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450" y="5797705"/>
            <a:ext cx="10509250" cy="53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1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Введение в рекомендательные системы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5B070BD1-A3D9-D54C-BCAC-7B65CE5E01D1}"/>
              </a:ext>
            </a:extLst>
          </p:cNvPr>
          <p:cNvSpPr txBox="1"/>
          <p:nvPr/>
        </p:nvSpPr>
        <p:spPr>
          <a:xfrm>
            <a:off x="18205450" y="10093104"/>
            <a:ext cx="685800" cy="36217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000" dirty="0">
                <a:solidFill>
                  <a:srgbClr val="333333"/>
                </a:solidFill>
                <a:latin typeface="IBM Plex Sans regular"/>
                <a:cs typeface="Times New Roman" panose="02020603050405020304" pitchFamily="18" charset="0"/>
              </a:rPr>
              <a:t>4</a:t>
            </a:r>
            <a:endParaRPr lang="en-US" sz="2000" dirty="0">
              <a:solidFill>
                <a:srgbClr val="333333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EE85E-1AB6-87DB-432D-665730C31A49}"/>
              </a:ext>
            </a:extLst>
          </p:cNvPr>
          <p:cNvSpPr txBox="1"/>
          <p:nvPr/>
        </p:nvSpPr>
        <p:spPr>
          <a:xfrm>
            <a:off x="787762" y="2069816"/>
            <a:ext cx="10206990" cy="5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377">
              <a:lnSpc>
                <a:spcPct val="115000"/>
              </a:lnSpc>
              <a:spcAft>
                <a:spcPts val="800"/>
              </a:spcAft>
            </a:pPr>
            <a:r>
              <a:rPr lang="ru-RU" sz="2800" dirty="0" err="1">
                <a:latin typeface="Montserrat SemiBold" pitchFamily="2" charset="77"/>
                <a:cs typeface="Times New Roman" panose="02020603050405020304" pitchFamily="18" charset="0"/>
              </a:rPr>
              <a:t>Коллаборативная</a:t>
            </a:r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 фильтрация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CCC62-8F12-5D80-850A-70DF46B38E82}"/>
              </a:ext>
            </a:extLst>
          </p:cNvPr>
          <p:cNvSpPr txBox="1"/>
          <p:nvPr/>
        </p:nvSpPr>
        <p:spPr>
          <a:xfrm>
            <a:off x="787762" y="3031575"/>
            <a:ext cx="1799794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/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Коллаборативная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фильтрация основана на анализе поведения пользователя и сравнении его с поведением других пользователей. Алгоритмы 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коллаборативной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фильтрации используют данные о покупках, оценках и отзывах пользователей для определения предпочтений каждого пользователя и рекомендации товаров, которые могут им понравиться.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Преимущества 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коллаборативной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фильтрации: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рекомендовать товары на основе предпочтений </a:t>
            </a:r>
          </a:p>
          <a:p>
            <a:pPr lvl="0" algn="just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большого числа пользователей.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Быстрая обработка запросов.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Недостатки 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коллаборативной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фильтрации: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учитывает специфические свойства товаров.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может рекомендовать новые товары.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539712-BD84-474F-0CF9-4E4078703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0923" y="4948941"/>
            <a:ext cx="5060927" cy="6124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4859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7B2C27-2373-664E-91B2-4FCEFDAC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4FD63B4-E823-E743-8C09-02284144C318}"/>
              </a:ext>
            </a:extLst>
          </p:cNvPr>
          <p:cNvSpPr txBox="1"/>
          <p:nvPr/>
        </p:nvSpPr>
        <p:spPr>
          <a:xfrm>
            <a:off x="831850" y="952197"/>
            <a:ext cx="14624079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dirty="0">
                <a:solidFill>
                  <a:srgbClr val="15B012"/>
                </a:solidFill>
                <a:latin typeface="Montserrat SemiBold" pitchFamily="2" charset="77"/>
                <a:cs typeface="Times New Roman" panose="02020603050405020304" pitchFamily="18" charset="0"/>
              </a:rPr>
              <a:t>Введение в рекомендательные системы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84B3D5-B976-384D-8FF4-3F6C933B6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749" y="1119865"/>
            <a:ext cx="3194050" cy="423419"/>
          </a:xfrm>
          <a:prstGeom prst="rect">
            <a:avLst/>
          </a:prstGeom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5B070BD1-A3D9-D54C-BCAC-7B65CE5E01D1}"/>
              </a:ext>
            </a:extLst>
          </p:cNvPr>
          <p:cNvSpPr txBox="1"/>
          <p:nvPr/>
        </p:nvSpPr>
        <p:spPr>
          <a:xfrm>
            <a:off x="18205450" y="10093104"/>
            <a:ext cx="685800" cy="36217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000" dirty="0">
                <a:solidFill>
                  <a:srgbClr val="333333"/>
                </a:solidFill>
                <a:latin typeface="IBM Plex Sans regular"/>
                <a:cs typeface="Times New Roman" panose="02020603050405020304" pitchFamily="18" charset="0"/>
              </a:rPr>
              <a:t>4</a:t>
            </a:r>
            <a:endParaRPr lang="en-US" sz="2000" dirty="0">
              <a:solidFill>
                <a:srgbClr val="333333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92C88FE5-21D1-48F3-BA42-62CAAB8CE265}"/>
              </a:ext>
            </a:extLst>
          </p:cNvPr>
          <p:cNvSpPr txBox="1"/>
          <p:nvPr/>
        </p:nvSpPr>
        <p:spPr>
          <a:xfrm>
            <a:off x="801732" y="3210051"/>
            <a:ext cx="18028067" cy="130108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800" dirty="0">
              <a:latin typeface="IBM Plex Sans regular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  <a:spcBef>
                <a:spcPts val="3000"/>
              </a:spcBef>
            </a:pPr>
            <a:endParaRPr lang="ru-RU" sz="2200" dirty="0">
              <a:latin typeface="IBM Plex Sans regular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EE85E-1AB6-87DB-432D-665730C31A49}"/>
              </a:ext>
            </a:extLst>
          </p:cNvPr>
          <p:cNvSpPr txBox="1"/>
          <p:nvPr/>
        </p:nvSpPr>
        <p:spPr>
          <a:xfrm>
            <a:off x="787762" y="2069816"/>
            <a:ext cx="10206990" cy="552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377">
              <a:lnSpc>
                <a:spcPct val="115000"/>
              </a:lnSpc>
              <a:spcAft>
                <a:spcPts val="800"/>
              </a:spcAft>
            </a:pPr>
            <a:r>
              <a:rPr lang="ru-RU" sz="2800" dirty="0">
                <a:latin typeface="Montserrat SemiBold" pitchFamily="2" charset="77"/>
                <a:cs typeface="Times New Roman" panose="02020603050405020304" pitchFamily="18" charset="0"/>
              </a:rPr>
              <a:t>Контент-ориентированная фильтрация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CCC62-8F12-5D80-850A-70DF46B38E82}"/>
              </a:ext>
            </a:extLst>
          </p:cNvPr>
          <p:cNvSpPr txBox="1"/>
          <p:nvPr/>
        </p:nvSpPr>
        <p:spPr>
          <a:xfrm>
            <a:off x="787762" y="3031575"/>
            <a:ext cx="1799794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/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Контент-ориентированная фильтрация использует информацию о свойствах товара и предпочтениях пользователя для рекомендации товаров.</a:t>
            </a:r>
          </a:p>
          <a:p>
            <a:pPr indent="449580" algn="just"/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Алгоритмы контент-ориентированной фильтрации анализируют свойства товара (например, описание, характеристики, отзывы) и сравнивают их с предпочтениями пользователя для определения подходящих товаров.</a:t>
            </a:r>
          </a:p>
          <a:p>
            <a:pPr indent="449580" algn="just"/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Преимущества контент-ориентированной фильтрации:</a:t>
            </a:r>
          </a:p>
          <a:p>
            <a:pPr indent="449580" algn="just"/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	Учитывает специфические свойства товаров.</a:t>
            </a:r>
          </a:p>
          <a:p>
            <a:pPr indent="449580" algn="just"/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	Может рекомендовать новые товары.</a:t>
            </a:r>
          </a:p>
          <a:p>
            <a:pPr indent="449580" algn="just"/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Недостатки контент-ориентированной фильтрации:</a:t>
            </a:r>
          </a:p>
          <a:p>
            <a:pPr indent="449580" algn="just"/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/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	Требует большого объема данных о товарах.</a:t>
            </a:r>
          </a:p>
          <a:p>
            <a:pPr indent="449580" algn="just"/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	Медленная обработка запросов.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1D3222F-B5D4-E4D9-728A-E0591228C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6450" y="4968875"/>
            <a:ext cx="5114324" cy="6135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457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33827B-59D8-A243-BFCD-B8EB1883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14C35-31F5-4D24-AFEC-7A7466F7D364}"/>
              </a:ext>
            </a:extLst>
          </p:cNvPr>
          <p:cNvSpPr txBox="1"/>
          <p:nvPr/>
        </p:nvSpPr>
        <p:spPr>
          <a:xfrm>
            <a:off x="831850" y="4587876"/>
            <a:ext cx="11658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Montserrat SemiBold" panose="00000700000000000000" pitchFamily="2" charset="-52"/>
              </a:rPr>
              <a:t>Разработка алгоритмов машинного обучения для анализа запросов пользователей и подбора литературы.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6779FB-5435-3844-BD9E-F80C8093C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1119865"/>
            <a:ext cx="3194050" cy="423419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AA79D588-2A5C-394C-A850-997D810AB78D}"/>
              </a:ext>
            </a:extLst>
          </p:cNvPr>
          <p:cNvSpPr txBox="1"/>
          <p:nvPr/>
        </p:nvSpPr>
        <p:spPr>
          <a:xfrm>
            <a:off x="18205450" y="10093104"/>
            <a:ext cx="685800" cy="362171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 algn="ctr">
              <a:lnSpc>
                <a:spcPct val="120000"/>
              </a:lnSpc>
              <a:spcBef>
                <a:spcPts val="3000"/>
              </a:spcBef>
            </a:pPr>
            <a:r>
              <a:rPr lang="ru-RU" sz="2000" dirty="0">
                <a:solidFill>
                  <a:srgbClr val="FFFFFF"/>
                </a:solidFill>
                <a:latin typeface="IBM Plex Sans regular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rgbClr val="FFFFFF"/>
              </a:solidFill>
              <a:latin typeface="IBM Plex Sans regular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40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 t="-105899" b="-27301"/>
          </a:stretch>
        </a:blipFill>
      </a:spPr>
      <a:bodyPr wrap="square" lIns="0" tIns="0" rIns="0" bIns="0" rtlCol="0"/>
      <a:lstStyle>
        <a:defPPr algn="l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6115</TotalTime>
  <Words>1349</Words>
  <Application>Microsoft Office PowerPoint</Application>
  <PresentationFormat>Произвольный</PresentationFormat>
  <Paragraphs>144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8" baseType="lpstr">
      <vt:lpstr>Arial</vt:lpstr>
      <vt:lpstr>IBM Plex Sans</vt:lpstr>
      <vt:lpstr>IBM Plex Sans regular</vt:lpstr>
      <vt:lpstr>Montserrat SemiBold</vt:lpstr>
      <vt:lpstr>Symbol</vt:lpstr>
      <vt:lpstr>Times New Roman</vt:lpstr>
      <vt:lpstr>YS Text</vt:lpstr>
      <vt:lpstr>zeitung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Александр Климчик</dc:creator>
  <cp:lastModifiedBy>Александр Кузнецов</cp:lastModifiedBy>
  <cp:revision>276</cp:revision>
  <dcterms:created xsi:type="dcterms:W3CDTF">2018-10-03T13:56:53Z</dcterms:created>
  <dcterms:modified xsi:type="dcterms:W3CDTF">2023-11-25T14:23:47Z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