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1" r:id="rId7"/>
    <p:sldId id="263" r:id="rId8"/>
    <p:sldId id="264" r:id="rId9"/>
    <p:sldId id="266" r:id="rId10"/>
    <p:sldId id="262" r:id="rId11"/>
    <p:sldId id="269" r:id="rId12"/>
    <p:sldId id="270" r:id="rId13"/>
    <p:sldId id="273" r:id="rId14"/>
    <p:sldId id="274" r:id="rId15"/>
    <p:sldId id="26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75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9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6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2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22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636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4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403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38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047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74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2F769-A862-43D0-8A41-C08DB8CFC5A2}" type="datetimeFigureOut">
              <a:rPr lang="ru-RU" smtClean="0"/>
              <a:t>25.07.2022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8AA5-11B4-48B3-9A21-5F6FDE27F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85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uthzed.com/" TargetMode="External"/><Relationship Id="rId2" Type="http://schemas.openxmlformats.org/officeDocument/2006/relationships/hyperlink" Target="https://github.com/authzed/spiced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xcalidraw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esense/typesen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annorth.net/2022/02/10/cupid-for-joyful-coding/&#1044;&#1101;&#1085;&#1080;&#1101;&#1083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lsa.dev/spec/v0.1/threats" TargetMode="External"/><Relationship Id="rId2" Type="http://schemas.openxmlformats.org/officeDocument/2006/relationships/hyperlink" Target="https://slsa.dev/)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works.com/content/dam/thoughtworks/documents/radar/2022/03/tr_technology_radar_vol_26_en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containers/testcontainers-dot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chbas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rnemq/vernemq" TargetMode="External"/><Relationship Id="rId2" Type="http://schemas.openxmlformats.org/officeDocument/2006/relationships/hyperlink" Target="https://vernemq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en-US" dirty="0" err="1" smtClean="0"/>
              <a:t>TechRadar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521235"/>
            <a:ext cx="9144000" cy="598714"/>
          </a:xfrm>
        </p:spPr>
        <p:txBody>
          <a:bodyPr/>
          <a:lstStyle/>
          <a:p>
            <a:pPr algn="r"/>
            <a:r>
              <a:rPr lang="ru-RU" dirty="0" smtClean="0"/>
              <a:t>Владимир Кузнецов, июль 2022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209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SpiceDB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Assess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База данных с открытым кодом для управления правами доступами к ресурсам в приложениях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SpiceDB</a:t>
            </a:r>
            <a:r>
              <a:rPr lang="en-US" dirty="0" smtClean="0"/>
              <a:t> </a:t>
            </a:r>
            <a:r>
              <a:rPr lang="ru-RU" dirty="0" smtClean="0"/>
              <a:t>разделяет понятие «доступ к данным» и «данные», с помощью </a:t>
            </a:r>
            <a:r>
              <a:rPr lang="ru-RU" dirty="0" err="1" smtClean="0"/>
              <a:t>графового</a:t>
            </a:r>
            <a:r>
              <a:rPr lang="ru-RU" dirty="0" smtClean="0"/>
              <a:t> движка и </a:t>
            </a:r>
            <a:r>
              <a:rPr lang="en-US" dirty="0" smtClean="0"/>
              <a:t>HTTP/</a:t>
            </a:r>
            <a:r>
              <a:rPr lang="en-US" dirty="0" err="1" smtClean="0"/>
              <a:t>gRPC</a:t>
            </a:r>
            <a:r>
              <a:rPr lang="en-US" dirty="0" smtClean="0"/>
              <a:t> API </a:t>
            </a:r>
            <a:r>
              <a:rPr lang="ru-RU" dirty="0" smtClean="0"/>
              <a:t>контролирует, что клиент получит доступ только к нужным данным.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Github </a:t>
            </a:r>
            <a:r>
              <a:rPr lang="en-US" dirty="0" err="1" smtClean="0">
                <a:hlinkClick r:id="rId2"/>
              </a:rPr>
              <a:t>SpiceDB</a:t>
            </a:r>
            <a:r>
              <a:rPr lang="en-US" dirty="0" smtClean="0"/>
              <a:t>, </a:t>
            </a:r>
            <a:r>
              <a:rPr lang="ru-RU" dirty="0" smtClean="0">
                <a:hlinkClick r:id="rId3"/>
              </a:rPr>
              <a:t>платформа </a:t>
            </a:r>
            <a:r>
              <a:rPr lang="en-US" dirty="0" err="1" smtClean="0">
                <a:hlinkClick r:id="rId3"/>
              </a:rPr>
              <a:t>authzed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149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Excalidraw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Assess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Быстрый и очень простой редактор для онлайн рисования диаграмм (не такой красивый и сложный как </a:t>
            </a:r>
            <a:r>
              <a:rPr lang="en-US" dirty="0" smtClean="0"/>
              <a:t>draw.io)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Официальный сайт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445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Typesense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Assess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Github</a:t>
            </a:r>
            <a:r>
              <a:rPr lang="en-US" dirty="0" smtClean="0"/>
              <a:t>. </a:t>
            </a:r>
            <a:r>
              <a:rPr lang="ru-RU" dirty="0" smtClean="0"/>
              <a:t>Движок для полнотекстового поиска: опережает по скорости поиска </a:t>
            </a:r>
            <a:r>
              <a:rPr lang="en-US" dirty="0" err="1" smtClean="0"/>
              <a:t>Elasticseacrh</a:t>
            </a:r>
            <a:r>
              <a:rPr lang="ru-RU" dirty="0" smtClean="0"/>
              <a:t>, но не так легко масштабируется на кластер.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Потенциально может быть интересен, если нужен быстрый полнотекстовый поиск по сотням тысяч или нескольким миллионам тестовых записей.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21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CUPID design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Assess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Даниэль </a:t>
            </a:r>
            <a:r>
              <a:rPr lang="ru-RU" dirty="0" err="1" smtClean="0"/>
              <a:t>Тернхорст-Норт</a:t>
            </a:r>
            <a:r>
              <a:rPr lang="ru-RU" dirty="0" smtClean="0"/>
              <a:t> предложил акроним CUPID для требования к программному обеспечению (взамен SOLID)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link</a:t>
            </a:r>
            <a:endParaRPr lang="ru-RU" dirty="0" smtClean="0"/>
          </a:p>
          <a:p>
            <a:pPr marL="0" indent="0">
              <a:buNone/>
            </a:pPr>
            <a:r>
              <a:rPr lang="ru-RU" dirty="0" err="1" smtClean="0"/>
              <a:t>Composable</a:t>
            </a:r>
            <a:r>
              <a:rPr lang="ru-RU" dirty="0" smtClean="0"/>
              <a:t> - Компонуемый: хорошо сочетается с другими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Unix</a:t>
            </a:r>
            <a:r>
              <a:rPr lang="ru-RU" dirty="0" smtClean="0"/>
              <a:t> </a:t>
            </a:r>
            <a:r>
              <a:rPr lang="en-US" dirty="0" smtClean="0"/>
              <a:t>P</a:t>
            </a:r>
            <a:r>
              <a:rPr lang="ru-RU" dirty="0" err="1" smtClean="0"/>
              <a:t>hilosophy</a:t>
            </a:r>
            <a:r>
              <a:rPr lang="ru-RU" dirty="0" smtClean="0"/>
              <a:t> - Философия </a:t>
            </a:r>
            <a:r>
              <a:rPr lang="ru-RU" dirty="0" err="1" smtClean="0"/>
              <a:t>Unix</a:t>
            </a:r>
            <a:r>
              <a:rPr lang="ru-RU" dirty="0" smtClean="0"/>
              <a:t>: хорошо справляется с одной задачей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Predictable</a:t>
            </a:r>
            <a:r>
              <a:rPr lang="ru-RU" dirty="0" smtClean="0"/>
              <a:t> - Предсказуемый: делает то, что ожидаете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Idiomatic</a:t>
            </a:r>
            <a:r>
              <a:rPr lang="ru-RU" dirty="0" smtClean="0"/>
              <a:t> - Идиоматический: кажется естественным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Domain-based</a:t>
            </a:r>
            <a:r>
              <a:rPr lang="ru-RU" dirty="0" smtClean="0"/>
              <a:t> - Доменный: домен решения моделирует домен в бизнесе/языке/структуре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915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SLSA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2000" b="1" dirty="0" smtClean="0">
                <a:solidFill>
                  <a:srgbClr val="FFC000"/>
                </a:solidFill>
              </a:rPr>
              <a:t>Assess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Supply-chain </a:t>
            </a:r>
            <a:r>
              <a:rPr lang="ru-RU" dirty="0" err="1" smtClean="0">
                <a:hlinkClick r:id="rId2"/>
              </a:rPr>
              <a:t>Levels</a:t>
            </a:r>
            <a:r>
              <a:rPr lang="ru-RU" dirty="0" smtClean="0">
                <a:hlinkClick r:id="rId2"/>
              </a:rPr>
              <a:t> </a:t>
            </a:r>
            <a:r>
              <a:rPr lang="ru-RU" dirty="0" err="1" smtClean="0">
                <a:hlinkClick r:id="rId2"/>
              </a:rPr>
              <a:t>for</a:t>
            </a:r>
            <a:r>
              <a:rPr lang="ru-RU" dirty="0" smtClean="0">
                <a:hlinkClick r:id="rId2"/>
              </a:rPr>
              <a:t> </a:t>
            </a:r>
            <a:r>
              <a:rPr lang="ru-RU" dirty="0" err="1" smtClean="0">
                <a:hlinkClick r:id="rId2"/>
              </a:rPr>
              <a:t>Software</a:t>
            </a:r>
            <a:r>
              <a:rPr lang="ru-RU" dirty="0" smtClean="0">
                <a:hlinkClick r:id="rId2"/>
              </a:rPr>
              <a:t> </a:t>
            </a:r>
            <a:r>
              <a:rPr lang="ru-RU" dirty="0" err="1" smtClean="0">
                <a:hlinkClick r:id="rId2"/>
              </a:rPr>
              <a:t>Artifacts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Набор руководств по защите от атак на цепочку поставок. Есть модель угроз и рекомендации по противодействую.</a:t>
            </a:r>
          </a:p>
          <a:p>
            <a:pPr marL="0" indent="0">
              <a:buNone/>
            </a:pPr>
            <a:endParaRPr lang="ru-RU" dirty="0" smtClean="0">
              <a:hlinkClick r:id="rId3"/>
            </a:endParaRPr>
          </a:p>
          <a:p>
            <a:pPr marL="0" indent="0">
              <a:buNone/>
            </a:pPr>
            <a:r>
              <a:rPr lang="ru-RU" dirty="0" smtClean="0">
                <a:hlinkClick r:id="rId3"/>
              </a:rPr>
              <a:t>Threats </a:t>
            </a:r>
            <a:r>
              <a:rPr lang="ru-RU" dirty="0" err="1" smtClean="0">
                <a:hlinkClick r:id="rId3"/>
              </a:rPr>
              <a:t>and</a:t>
            </a:r>
            <a:r>
              <a:rPr lang="ru-RU" dirty="0" smtClean="0">
                <a:hlinkClick r:id="rId3"/>
              </a:rPr>
              <a:t> </a:t>
            </a:r>
            <a:r>
              <a:rPr lang="ru-RU" dirty="0" err="1" smtClean="0">
                <a:hlinkClick r:id="rId3"/>
              </a:rPr>
              <a:t>mitigations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588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hlinkClick r:id="rId2"/>
              </a:rPr>
              <a:t>Скачать </a:t>
            </a:r>
            <a:r>
              <a:rPr lang="en-US" dirty="0" err="1" smtClean="0">
                <a:hlinkClick r:id="rId2"/>
              </a:rPr>
              <a:t>TechRadar</a:t>
            </a:r>
            <a:r>
              <a:rPr lang="en-US" dirty="0" smtClean="0">
                <a:hlinkClick r:id="rId2"/>
              </a:rPr>
              <a:t> 26 (ENG)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78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err="1" smtClean="0"/>
              <a:t>TechRadar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Обзор </a:t>
            </a:r>
            <a:r>
              <a:rPr lang="ru-RU" i="1" dirty="0" smtClean="0"/>
              <a:t>новых </a:t>
            </a:r>
            <a:r>
              <a:rPr lang="ru-RU" dirty="0" smtClean="0"/>
              <a:t>платформ, техник, языков и </a:t>
            </a:r>
            <a:r>
              <a:rPr lang="ru-RU" dirty="0" err="1" smtClean="0"/>
              <a:t>фреймворков</a:t>
            </a:r>
            <a:r>
              <a:rPr lang="ru-RU" dirty="0" smtClean="0"/>
              <a:t> и инструментов, которые применяются в компании </a:t>
            </a:r>
            <a:r>
              <a:rPr lang="en-US" dirty="0" err="1" smtClean="0"/>
              <a:t>Thoughtworks</a:t>
            </a:r>
            <a:endParaRPr lang="ru-RU" dirty="0" smtClean="0"/>
          </a:p>
          <a:p>
            <a:r>
              <a:rPr lang="en-US" dirty="0" err="1" smtClean="0"/>
              <a:t>Thoughtworks</a:t>
            </a:r>
            <a:r>
              <a:rPr lang="en-US" dirty="0" smtClean="0"/>
              <a:t> – </a:t>
            </a:r>
            <a:r>
              <a:rPr lang="ru-RU" dirty="0" smtClean="0"/>
              <a:t>крупная американская компания интеграции, разработки и консультирования ПО </a:t>
            </a:r>
          </a:p>
          <a:p>
            <a:r>
              <a:rPr lang="en-US" dirty="0" smtClean="0"/>
              <a:t>Radar </a:t>
            </a:r>
            <a:r>
              <a:rPr lang="ru-RU" dirty="0" smtClean="0"/>
              <a:t>составляется группой ведущих разработчиков под руководством Мартина </a:t>
            </a:r>
            <a:r>
              <a:rPr lang="ru-RU" dirty="0" err="1" smtClean="0"/>
              <a:t>Фаулера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Март 2022 года – выпуск № 26.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507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Четыре направления (квадранта)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 </a:t>
            </a:r>
          </a:p>
          <a:p>
            <a:r>
              <a:rPr lang="ru-RU" dirty="0" smtClean="0"/>
              <a:t>языки программирования и </a:t>
            </a:r>
            <a:r>
              <a:rPr lang="ru-RU" dirty="0" err="1" smtClean="0"/>
              <a:t>фреймворки</a:t>
            </a:r>
            <a:endParaRPr lang="ru-RU" dirty="0" smtClean="0"/>
          </a:p>
          <a:p>
            <a:r>
              <a:rPr lang="ru-RU" dirty="0" smtClean="0"/>
              <a:t>платформы (основы создания ПО: </a:t>
            </a:r>
            <a:r>
              <a:rPr lang="en-US" dirty="0" smtClean="0"/>
              <a:t>Android, </a:t>
            </a:r>
            <a:r>
              <a:rPr lang="ru-RU" dirty="0" smtClean="0"/>
              <a:t>платформы виртуализации, </a:t>
            </a:r>
            <a:r>
              <a:rPr lang="en-US" dirty="0" smtClean="0"/>
              <a:t>JVM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техники (элементы процесса разработки: проектирование, архитектура)</a:t>
            </a:r>
          </a:p>
          <a:p>
            <a:r>
              <a:rPr lang="ru-RU" dirty="0" smtClean="0"/>
              <a:t>инструменты (</a:t>
            </a:r>
            <a:r>
              <a:rPr lang="ru-RU" dirty="0" smtClean="0"/>
              <a:t>базы данных, средства разработки, </a:t>
            </a:r>
            <a:r>
              <a:rPr lang="en-US" dirty="0" smtClean="0"/>
              <a:t>IDE</a:t>
            </a:r>
            <a:r>
              <a:rPr lang="ru-RU" dirty="0" smtClean="0"/>
              <a:t>, системы контроля версий</a:t>
            </a:r>
            <a:r>
              <a:rPr lang="ru-RU" dirty="0" smtClean="0"/>
              <a:t>)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102759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Четыре стадии зрелости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Принятые</a:t>
            </a:r>
            <a:r>
              <a:rPr lang="en-US" dirty="0" smtClean="0"/>
              <a:t> (Adopt)</a:t>
            </a:r>
          </a:p>
          <a:p>
            <a:endParaRPr lang="ru-RU" dirty="0" smtClean="0"/>
          </a:p>
          <a:p>
            <a:r>
              <a:rPr lang="ru-RU" dirty="0" smtClean="0"/>
              <a:t>Апробируемые </a:t>
            </a:r>
            <a:r>
              <a:rPr lang="en-US" dirty="0" smtClean="0"/>
              <a:t>(Trial)</a:t>
            </a:r>
          </a:p>
          <a:p>
            <a:endParaRPr lang="en-US" dirty="0" smtClean="0"/>
          </a:p>
          <a:p>
            <a:r>
              <a:rPr lang="ru-RU" dirty="0" smtClean="0"/>
              <a:t>Предлагаемые (</a:t>
            </a:r>
            <a:r>
              <a:rPr lang="en-US" dirty="0" smtClean="0"/>
              <a:t>Assess)</a:t>
            </a:r>
          </a:p>
          <a:p>
            <a:endParaRPr lang="en-US" dirty="0" smtClean="0"/>
          </a:p>
          <a:p>
            <a:r>
              <a:rPr lang="ru-RU" dirty="0" smtClean="0"/>
              <a:t>В ожидании </a:t>
            </a:r>
            <a:r>
              <a:rPr lang="en-US" dirty="0" smtClean="0"/>
              <a:t>(Hold)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6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Testcontainers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1800" b="1" dirty="0" smtClean="0">
                <a:solidFill>
                  <a:srgbClr val="00B050"/>
                </a:solidFill>
              </a:rPr>
              <a:t>Adopt</a:t>
            </a:r>
            <a:endParaRPr lang="ru-RU" sz="1800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Библиотека для тестов с использованием </a:t>
            </a:r>
            <a:r>
              <a:rPr lang="en-US" dirty="0" smtClean="0"/>
              <a:t>Docker</a:t>
            </a:r>
            <a:r>
              <a:rPr lang="ru-RU" dirty="0" smtClean="0"/>
              <a:t>-образов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Github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поддержка </a:t>
            </a:r>
            <a:r>
              <a:rPr lang="en-US" dirty="0" smtClean="0"/>
              <a:t>win, </a:t>
            </a:r>
            <a:r>
              <a:rPr lang="en-US" dirty="0" err="1" smtClean="0"/>
              <a:t>linux</a:t>
            </a:r>
            <a:r>
              <a:rPr lang="en-US" dirty="0" smtClean="0"/>
              <a:t>, </a:t>
            </a:r>
            <a:r>
              <a:rPr lang="en-US" dirty="0" err="1" smtClean="0"/>
              <a:t>macos</a:t>
            </a:r>
            <a:r>
              <a:rPr lang="en-US" dirty="0" smtClean="0"/>
              <a:t> (windows native </a:t>
            </a:r>
            <a:r>
              <a:rPr lang="ru-RU" dirty="0" smtClean="0"/>
              <a:t>контейнеры только на </a:t>
            </a:r>
            <a:r>
              <a:rPr lang="en-US" dirty="0" smtClean="0"/>
              <a:t>windows)</a:t>
            </a:r>
          </a:p>
          <a:p>
            <a:pPr>
              <a:buFontTx/>
              <a:buChar char="-"/>
            </a:pPr>
            <a:r>
              <a:rPr lang="ru-RU" dirty="0" smtClean="0"/>
              <a:t>построена поверх </a:t>
            </a:r>
            <a:r>
              <a:rPr lang="en-US" dirty="0" smtClean="0"/>
              <a:t>API Docker</a:t>
            </a:r>
            <a:r>
              <a:rPr lang="ru-RU" dirty="0" smtClean="0"/>
              <a:t>, контейнер можно настроить (образ, рабочая директория, порты, сети и т.п.)</a:t>
            </a:r>
          </a:p>
          <a:p>
            <a:pPr>
              <a:buFontTx/>
              <a:buChar char="-"/>
            </a:pPr>
            <a:r>
              <a:rPr lang="ru-RU" dirty="0" smtClean="0"/>
              <a:t>сборщик ресурсов после завершения тестов</a:t>
            </a:r>
          </a:p>
          <a:p>
            <a:pPr>
              <a:buFontTx/>
              <a:buChar char="-"/>
            </a:pPr>
            <a:r>
              <a:rPr lang="ru-RU" dirty="0" smtClean="0"/>
              <a:t>набор пред-конфигурированных контейнеров (</a:t>
            </a:r>
            <a:r>
              <a:rPr lang="en-US" dirty="0" err="1" smtClean="0"/>
              <a:t>ms</a:t>
            </a:r>
            <a:r>
              <a:rPr lang="en-US" dirty="0" smtClean="0"/>
              <a:t> 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kafka</a:t>
            </a:r>
            <a:r>
              <a:rPr lang="en-US" dirty="0" smtClean="0"/>
              <a:t>, </a:t>
            </a:r>
            <a:r>
              <a:rPr lang="en-US" dirty="0" err="1" smtClean="0"/>
              <a:t>rabbitmq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1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Four key metrics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1800" b="1" dirty="0" smtClean="0">
                <a:solidFill>
                  <a:srgbClr val="00B050"/>
                </a:solidFill>
              </a:rPr>
              <a:t>Adopt</a:t>
            </a:r>
            <a:endParaRPr lang="ru-RU" sz="1800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Оцениваем качество работы команды</a:t>
            </a:r>
            <a:endParaRPr lang="en-US" dirty="0" smtClean="0"/>
          </a:p>
          <a:p>
            <a:pPr marL="514350" indent="-514350">
              <a:buAutoNum type="arabicParenR"/>
            </a:pPr>
            <a:r>
              <a:rPr lang="ru-RU" dirty="0" smtClean="0"/>
              <a:t>Время выполнения изменений (</a:t>
            </a:r>
            <a:r>
              <a:rPr lang="ru-RU" dirty="0" err="1" smtClean="0"/>
              <a:t>change</a:t>
            </a:r>
            <a:r>
              <a:rPr lang="ru-RU" dirty="0" smtClean="0"/>
              <a:t> </a:t>
            </a:r>
            <a:r>
              <a:rPr lang="ru-RU" dirty="0" err="1" smtClean="0"/>
              <a:t>lead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) - время от начала кодирования (</a:t>
            </a:r>
            <a:r>
              <a:rPr lang="ru-RU" dirty="0"/>
              <a:t>и</a:t>
            </a:r>
            <a:r>
              <a:rPr lang="ru-RU" dirty="0" smtClean="0"/>
              <a:t>ли от создания задачи, или от стадии "</a:t>
            </a:r>
            <a:r>
              <a:rPr lang="ru-RU" dirty="0" err="1" smtClean="0"/>
              <a:t>in</a:t>
            </a:r>
            <a:r>
              <a:rPr lang="ru-RU" dirty="0" smtClean="0"/>
              <a:t> </a:t>
            </a:r>
            <a:r>
              <a:rPr lang="ru-RU" dirty="0" err="1" smtClean="0"/>
              <a:t>progress</a:t>
            </a:r>
            <a:r>
              <a:rPr lang="ru-RU" dirty="0" smtClean="0"/>
              <a:t>" в </a:t>
            </a:r>
            <a:r>
              <a:rPr lang="ru-RU" dirty="0" err="1" smtClean="0"/>
              <a:t>jira</a:t>
            </a:r>
            <a:r>
              <a:rPr lang="ru-RU" dirty="0" smtClean="0"/>
              <a:t> до релиза в </a:t>
            </a:r>
            <a:r>
              <a:rPr lang="ru-RU" dirty="0" err="1" smtClean="0"/>
              <a:t>прод</a:t>
            </a:r>
            <a:r>
              <a:rPr lang="ru-RU" dirty="0" smtClean="0"/>
              <a:t>)</a:t>
            </a:r>
          </a:p>
          <a:p>
            <a:pPr marL="514350" indent="-514350">
              <a:buAutoNum type="arabicParenR"/>
            </a:pPr>
            <a:r>
              <a:rPr lang="ru-RU" dirty="0" smtClean="0"/>
              <a:t>Частота развертывания (</a:t>
            </a:r>
            <a:r>
              <a:rPr lang="ru-RU" dirty="0" err="1" smtClean="0"/>
              <a:t>deployment</a:t>
            </a:r>
            <a:r>
              <a:rPr lang="ru-RU" dirty="0" smtClean="0"/>
              <a:t> </a:t>
            </a:r>
            <a:r>
              <a:rPr lang="ru-RU" dirty="0" err="1" smtClean="0"/>
              <a:t>frequency</a:t>
            </a:r>
            <a:r>
              <a:rPr lang="ru-RU" dirty="0" smtClean="0"/>
              <a:t>) - как часто новый код попадает в </a:t>
            </a:r>
            <a:r>
              <a:rPr lang="ru-RU" dirty="0" err="1" smtClean="0"/>
              <a:t>прод</a:t>
            </a:r>
            <a:endParaRPr lang="ru-RU" dirty="0" smtClean="0"/>
          </a:p>
          <a:p>
            <a:pPr marL="514350" indent="-514350">
              <a:buAutoNum type="arabicParenR"/>
            </a:pPr>
            <a:r>
              <a:rPr lang="ru-RU" dirty="0" smtClean="0"/>
              <a:t>Среднее время восстановления (</a:t>
            </a:r>
            <a:r>
              <a:rPr lang="ru-RU" dirty="0" err="1" smtClean="0"/>
              <a:t>mean</a:t>
            </a:r>
            <a:r>
              <a:rPr lang="ru-RU" dirty="0" smtClean="0"/>
              <a:t> </a:t>
            </a:r>
            <a:r>
              <a:rPr lang="ru-RU" dirty="0" err="1" smtClean="0"/>
              <a:t>time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restore</a:t>
            </a:r>
            <a:r>
              <a:rPr lang="ru-RU" dirty="0" smtClean="0"/>
              <a:t>) - среднее время устранения инцидента</a:t>
            </a:r>
          </a:p>
          <a:p>
            <a:pPr marL="514350" indent="-514350">
              <a:buAutoNum type="arabicParenR"/>
            </a:pPr>
            <a:r>
              <a:rPr lang="ru-RU" dirty="0" smtClean="0"/>
              <a:t>Процент неудачных изменений (</a:t>
            </a:r>
            <a:r>
              <a:rPr lang="ru-RU" dirty="0" err="1" smtClean="0"/>
              <a:t>change</a:t>
            </a:r>
            <a:r>
              <a:rPr lang="ru-RU" dirty="0" smtClean="0"/>
              <a:t> </a:t>
            </a:r>
            <a:r>
              <a:rPr lang="ru-RU" dirty="0" err="1" smtClean="0"/>
              <a:t>fail</a:t>
            </a:r>
            <a:r>
              <a:rPr lang="ru-RU" dirty="0" smtClean="0"/>
              <a:t> </a:t>
            </a:r>
            <a:r>
              <a:rPr lang="ru-RU" dirty="0" err="1" smtClean="0"/>
              <a:t>percentage</a:t>
            </a:r>
            <a:r>
              <a:rPr lang="ru-RU" dirty="0" smtClean="0"/>
              <a:t>) - среднее количество релизов, после которых возник инцидент/</a:t>
            </a:r>
            <a:r>
              <a:rPr lang="ru-RU" dirty="0" err="1" smtClean="0"/>
              <a:t>hotfix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02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Couchbase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Tria</a:t>
            </a:r>
            <a:r>
              <a:rPr lang="en-US" sz="1800" b="1" dirty="0">
                <a:solidFill>
                  <a:srgbClr val="FFC000"/>
                </a:solidFill>
              </a:rPr>
              <a:t>l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In-memory</a:t>
            </a:r>
            <a:r>
              <a:rPr lang="ru-RU" dirty="0" smtClean="0"/>
              <a:t>, распределенная</a:t>
            </a:r>
            <a:r>
              <a:rPr lang="en-US" dirty="0" smtClean="0"/>
              <a:t> NoSQL </a:t>
            </a:r>
            <a:r>
              <a:rPr lang="ru-RU" dirty="0" smtClean="0"/>
              <a:t>база данных «ключ-значение». Конкурент </a:t>
            </a:r>
            <a:r>
              <a:rPr lang="en-US" dirty="0" err="1" smtClean="0"/>
              <a:t>Redis</a:t>
            </a:r>
            <a:r>
              <a:rPr lang="ru-RU" dirty="0" smtClean="0"/>
              <a:t> и</a:t>
            </a:r>
            <a:r>
              <a:rPr lang="en-US" dirty="0" smtClean="0"/>
              <a:t> AWS </a:t>
            </a:r>
            <a:r>
              <a:rPr lang="en-US" dirty="0" err="1" smtClean="0"/>
              <a:t>DynamoDB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>
                <a:hlinkClick r:id="rId2"/>
              </a:rPr>
              <a:t>Официальный сайт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>
              <a:buFontTx/>
              <a:buChar char="-"/>
            </a:pPr>
            <a:r>
              <a:rPr lang="ru-RU" dirty="0" smtClean="0"/>
              <a:t>«сотни конкурентных пользователей» на одной </a:t>
            </a:r>
            <a:r>
              <a:rPr lang="en-US" dirty="0" smtClean="0"/>
              <a:t>node</a:t>
            </a:r>
          </a:p>
          <a:p>
            <a:pPr>
              <a:buFontTx/>
              <a:buChar char="-"/>
            </a:pPr>
            <a:r>
              <a:rPr lang="en-US" dirty="0" smtClean="0"/>
              <a:t>cross-datacenter replication</a:t>
            </a:r>
          </a:p>
          <a:p>
            <a:pPr>
              <a:buFontTx/>
              <a:buChar char="-"/>
            </a:pPr>
            <a:r>
              <a:rPr lang="ru-RU" dirty="0" smtClean="0"/>
              <a:t>встроенные мобильные решения (встроенная </a:t>
            </a:r>
            <a:r>
              <a:rPr lang="en-US" dirty="0" err="1" smtClean="0"/>
              <a:t>json</a:t>
            </a:r>
            <a:r>
              <a:rPr lang="ru-RU" dirty="0" smtClean="0"/>
              <a:t>-база и решение для синхронизации)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1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VerneMQ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Trial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Брокер сообщений с открытым кодом (на </a:t>
            </a:r>
            <a:r>
              <a:rPr lang="en-US" dirty="0" err="1" smtClean="0"/>
              <a:t>Erlang</a:t>
            </a:r>
            <a:r>
              <a:rPr lang="en-US" dirty="0" smtClean="0"/>
              <a:t>)</a:t>
            </a:r>
            <a:r>
              <a:rPr lang="ru-RU" dirty="0"/>
              <a:t> </a:t>
            </a:r>
            <a:r>
              <a:rPr lang="ru-RU" dirty="0" smtClean="0"/>
              <a:t>на протоколе </a:t>
            </a:r>
            <a:r>
              <a:rPr lang="en-US" dirty="0" smtClean="0"/>
              <a:t>MQTT</a:t>
            </a:r>
            <a:r>
              <a:rPr lang="ru-RU" dirty="0" smtClean="0"/>
              <a:t>. </a:t>
            </a:r>
            <a:r>
              <a:rPr lang="ru-RU" dirty="0" smtClean="0">
                <a:hlinkClick r:id="rId2"/>
              </a:rPr>
              <a:t>Официальный сайт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github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Исправляет сложности </a:t>
            </a:r>
            <a:r>
              <a:rPr lang="en-US" dirty="0" err="1" smtClean="0"/>
              <a:t>RabbitMQ</a:t>
            </a:r>
            <a:r>
              <a:rPr lang="en-US" dirty="0" smtClean="0"/>
              <a:t> </a:t>
            </a:r>
            <a:r>
              <a:rPr lang="ru-RU" dirty="0" smtClean="0"/>
              <a:t>с администрированием, настройкой и работой в кластере.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623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AKHQ</a:t>
            </a:r>
            <a:br>
              <a:rPr lang="en-US" b="1" dirty="0" smtClean="0"/>
            </a:br>
            <a:r>
              <a:rPr lang="en-US" sz="1800" b="1" dirty="0" smtClean="0">
                <a:solidFill>
                  <a:srgbClr val="FFC000"/>
                </a:solidFill>
              </a:rPr>
              <a:t>Trial</a:t>
            </a:r>
            <a:endParaRPr lang="ru-RU" sz="1800" b="1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GUI </a:t>
            </a:r>
            <a:r>
              <a:rPr lang="ru-RU" dirty="0" smtClean="0"/>
              <a:t>интерфейс для кластера </a:t>
            </a:r>
            <a:r>
              <a:rPr lang="en-US" dirty="0" smtClean="0"/>
              <a:t>Kafka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Просмотр статистики по кластеру, топикам, отправка и просмотр сообщений (</a:t>
            </a:r>
            <a:r>
              <a:rPr lang="ru-RU" dirty="0" err="1" smtClean="0"/>
              <a:t>десериализатор</a:t>
            </a:r>
            <a:r>
              <a:rPr lang="ru-RU" dirty="0" smtClean="0"/>
              <a:t> для </a:t>
            </a:r>
            <a:r>
              <a:rPr lang="en-US" dirty="0" smtClean="0"/>
              <a:t>Avro/</a:t>
            </a:r>
            <a:r>
              <a:rPr lang="en-US" dirty="0" err="1" smtClean="0"/>
              <a:t>Protobuf</a:t>
            </a:r>
            <a:r>
              <a:rPr lang="en-US" dirty="0" smtClean="0"/>
              <a:t> </a:t>
            </a:r>
            <a:r>
              <a:rPr lang="ru-RU" dirty="0" smtClean="0"/>
              <a:t>встроен), конфигурация кластера, метрики, интеграции с </a:t>
            </a:r>
            <a:r>
              <a:rPr lang="en-US" dirty="0" smtClean="0"/>
              <a:t>LDAP.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Разворачивание из </a:t>
            </a:r>
            <a:r>
              <a:rPr lang="en-US" dirty="0" err="1" smtClean="0"/>
              <a:t>docker</a:t>
            </a:r>
            <a:r>
              <a:rPr lang="en-US" dirty="0" smtClean="0"/>
              <a:t>-</a:t>
            </a:r>
            <a:r>
              <a:rPr lang="ru-RU" dirty="0" smtClean="0"/>
              <a:t>контейнера.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4682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587</Words>
  <Application>Microsoft Office PowerPoint</Application>
  <PresentationFormat>Широкоэкранный</PresentationFormat>
  <Paragraphs>81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Обзор TechRadar</vt:lpstr>
      <vt:lpstr>Что такое TechRadar?</vt:lpstr>
      <vt:lpstr>Четыре направления (квадранта)</vt:lpstr>
      <vt:lpstr>Четыре стадии зрелости технологии</vt:lpstr>
      <vt:lpstr>Testcontainers Adopt</vt:lpstr>
      <vt:lpstr>Four key metrics Adopt</vt:lpstr>
      <vt:lpstr>Couchbase Trial</vt:lpstr>
      <vt:lpstr>VerneMQ Trial</vt:lpstr>
      <vt:lpstr>AKHQ Trial</vt:lpstr>
      <vt:lpstr>SpiceDB Assess</vt:lpstr>
      <vt:lpstr>Excalidraw Assess</vt:lpstr>
      <vt:lpstr>Typesense Assess</vt:lpstr>
      <vt:lpstr>CUPID design Assess</vt:lpstr>
      <vt:lpstr>SLSA Assess </vt:lpstr>
      <vt:lpstr>Ссылки</vt:lpstr>
    </vt:vector>
  </TitlesOfParts>
  <Company>ПАО "АК БАРС" Банк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TechRadar</dc:title>
  <dc:creator>user2</dc:creator>
  <cp:lastModifiedBy>user2</cp:lastModifiedBy>
  <cp:revision>17</cp:revision>
  <dcterms:created xsi:type="dcterms:W3CDTF">2022-07-25T11:10:10Z</dcterms:created>
  <dcterms:modified xsi:type="dcterms:W3CDTF">2022-07-25T13:53:31Z</dcterms:modified>
</cp:coreProperties>
</file>