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9144000" cy="5143500"/>
  <p:notesSz cx="9144000" cy="51435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748026" y="757301"/>
            <a:ext cx="1085850" cy="1133475"/>
          </a:xfrm>
          <a:custGeom>
            <a:avLst/>
            <a:gdLst/>
            <a:ahLst/>
            <a:cxnLst/>
            <a:rect l="l" t="t" r="r" b="b"/>
            <a:pathLst>
              <a:path w="1085850" h="1133475">
                <a:moveTo>
                  <a:pt x="0" y="1133475"/>
                </a:moveTo>
                <a:lnTo>
                  <a:pt x="0" y="0"/>
                </a:lnTo>
                <a:lnTo>
                  <a:pt x="1085850" y="0"/>
                </a:lnTo>
              </a:path>
            </a:pathLst>
          </a:custGeom>
          <a:ln w="28575">
            <a:solidFill>
              <a:srgbClr val="CCA67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5319776" y="3271901"/>
            <a:ext cx="1085850" cy="1123950"/>
          </a:xfrm>
          <a:custGeom>
            <a:avLst/>
            <a:gdLst/>
            <a:ahLst/>
            <a:cxnLst/>
            <a:rect l="l" t="t" r="r" b="b"/>
            <a:pathLst>
              <a:path w="1085850" h="1123950">
                <a:moveTo>
                  <a:pt x="1085850" y="0"/>
                </a:moveTo>
                <a:lnTo>
                  <a:pt x="1085850" y="1123886"/>
                </a:lnTo>
                <a:lnTo>
                  <a:pt x="0" y="1123886"/>
                </a:lnTo>
              </a:path>
            </a:pathLst>
          </a:custGeom>
          <a:ln w="28575">
            <a:solidFill>
              <a:srgbClr val="CCA67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0239" y="1550669"/>
            <a:ext cx="2589529" cy="3924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003366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70"/>
              </a:lnSpc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003366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70"/>
              </a:lnSpc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70"/>
              </a:lnSpc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70"/>
              </a:lnSpc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70"/>
              </a:lnSpc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5048250"/>
            <a:ext cx="9144000" cy="95250"/>
          </a:xfrm>
          <a:custGeom>
            <a:avLst/>
            <a:gdLst/>
            <a:ahLst/>
            <a:cxnLst/>
            <a:rect l="l" t="t" r="r" b="b"/>
            <a:pathLst>
              <a:path w="9144000" h="95250">
                <a:moveTo>
                  <a:pt x="9144000" y="0"/>
                </a:moveTo>
                <a:lnTo>
                  <a:pt x="0" y="0"/>
                </a:lnTo>
                <a:lnTo>
                  <a:pt x="0" y="95250"/>
                </a:lnTo>
                <a:lnTo>
                  <a:pt x="9144000" y="95250"/>
                </a:lnTo>
                <a:lnTo>
                  <a:pt x="9144000" y="0"/>
                </a:lnTo>
                <a:close/>
              </a:path>
            </a:pathLst>
          </a:custGeom>
          <a:solidFill>
            <a:srgbClr val="CCA67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1775" y="228599"/>
            <a:ext cx="6512560" cy="5228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5142" y="1682686"/>
            <a:ext cx="7792720" cy="1781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003366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679560" y="4699345"/>
            <a:ext cx="254634" cy="2279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70"/>
              </a:lnSpc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9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0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1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4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400" spc="-10"/>
              <a:t>Вебзастосунок</a:t>
            </a:r>
            <a:r>
              <a:rPr dirty="0" sz="2400" spc="-45"/>
              <a:t> </a:t>
            </a:r>
            <a:r>
              <a:rPr dirty="0" sz="2400" spc="-114">
                <a:latin typeface="Arial Narrow"/>
                <a:cs typeface="Arial Narrow"/>
              </a:rPr>
              <a:t>Petly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3362071" y="2413698"/>
            <a:ext cx="2536825" cy="10560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700" marR="5080" indent="635">
              <a:lnSpc>
                <a:spcPct val="161000"/>
              </a:lnSpc>
              <a:spcBef>
                <a:spcPts val="95"/>
              </a:spcBef>
            </a:pPr>
            <a:r>
              <a:rPr dirty="0" sz="1400" spc="-10">
                <a:solidFill>
                  <a:srgbClr val="003366"/>
                </a:solidFill>
                <a:latin typeface="Cambria"/>
                <a:cs typeface="Cambria"/>
              </a:rPr>
              <a:t>Кузнєцов</a:t>
            </a:r>
            <a:r>
              <a:rPr dirty="0" sz="1400" spc="25">
                <a:solidFill>
                  <a:srgbClr val="003366"/>
                </a:solidFill>
                <a:latin typeface="Cambria"/>
                <a:cs typeface="Cambria"/>
              </a:rPr>
              <a:t> </a:t>
            </a:r>
            <a:r>
              <a:rPr dirty="0" sz="1400" spc="-25">
                <a:solidFill>
                  <a:srgbClr val="003366"/>
                </a:solidFill>
                <a:latin typeface="Cambria"/>
                <a:cs typeface="Cambria"/>
              </a:rPr>
              <a:t>Максим</a:t>
            </a:r>
            <a:r>
              <a:rPr dirty="0" sz="1400" spc="-25">
                <a:solidFill>
                  <a:srgbClr val="003366"/>
                </a:solidFill>
                <a:latin typeface="Arial Narrow"/>
                <a:cs typeface="Arial Narrow"/>
              </a:rPr>
              <a:t>,</a:t>
            </a:r>
            <a:r>
              <a:rPr dirty="0" sz="1400" spc="-15">
                <a:solidFill>
                  <a:srgbClr val="003366"/>
                </a:solidFill>
                <a:latin typeface="Arial Narrow"/>
                <a:cs typeface="Arial Narrow"/>
              </a:rPr>
              <a:t> </a:t>
            </a:r>
            <a:r>
              <a:rPr dirty="0" sz="1400">
                <a:solidFill>
                  <a:srgbClr val="003366"/>
                </a:solidFill>
                <a:latin typeface="Cambria"/>
                <a:cs typeface="Cambria"/>
              </a:rPr>
              <a:t>ПЗПІп</a:t>
            </a:r>
            <a:r>
              <a:rPr dirty="0" sz="1400">
                <a:solidFill>
                  <a:srgbClr val="003366"/>
                </a:solidFill>
                <a:latin typeface="Arial Narrow"/>
                <a:cs typeface="Arial Narrow"/>
              </a:rPr>
              <a:t>-</a:t>
            </a:r>
            <a:r>
              <a:rPr dirty="0" sz="1400" spc="-25">
                <a:solidFill>
                  <a:srgbClr val="003366"/>
                </a:solidFill>
                <a:latin typeface="Arial Narrow"/>
                <a:cs typeface="Arial Narrow"/>
              </a:rPr>
              <a:t>23-</a:t>
            </a:r>
            <a:r>
              <a:rPr dirty="0" sz="1400" spc="-50">
                <a:solidFill>
                  <a:srgbClr val="003366"/>
                </a:solidFill>
                <a:latin typeface="Arial Narrow"/>
                <a:cs typeface="Arial Narrow"/>
              </a:rPr>
              <a:t>1 </a:t>
            </a:r>
            <a:r>
              <a:rPr dirty="0" sz="1400" spc="-20">
                <a:solidFill>
                  <a:srgbClr val="003366"/>
                </a:solidFill>
                <a:latin typeface="Cambria"/>
                <a:cs typeface="Cambria"/>
              </a:rPr>
              <a:t>Керівник</a:t>
            </a:r>
            <a:r>
              <a:rPr dirty="0" sz="1400" spc="-20">
                <a:solidFill>
                  <a:srgbClr val="003366"/>
                </a:solidFill>
                <a:latin typeface="Arial Narrow"/>
                <a:cs typeface="Arial Narrow"/>
              </a:rPr>
              <a:t>:</a:t>
            </a:r>
            <a:r>
              <a:rPr dirty="0" sz="1400" spc="-60">
                <a:solidFill>
                  <a:srgbClr val="003366"/>
                </a:solidFill>
                <a:latin typeface="Arial Narrow"/>
                <a:cs typeface="Arial Narrow"/>
              </a:rPr>
              <a:t> </a:t>
            </a:r>
            <a:r>
              <a:rPr dirty="0" sz="1400" spc="-25">
                <a:solidFill>
                  <a:srgbClr val="003366"/>
                </a:solidFill>
                <a:latin typeface="Cambria"/>
                <a:cs typeface="Cambria"/>
              </a:rPr>
              <a:t>ст</a:t>
            </a:r>
            <a:r>
              <a:rPr dirty="0" sz="1400" spc="-25">
                <a:solidFill>
                  <a:srgbClr val="003366"/>
                </a:solidFill>
                <a:latin typeface="Arial Narrow"/>
                <a:cs typeface="Arial Narrow"/>
              </a:rPr>
              <a:t>.</a:t>
            </a:r>
            <a:r>
              <a:rPr dirty="0" sz="1400" spc="-25">
                <a:solidFill>
                  <a:srgbClr val="003366"/>
                </a:solidFill>
                <a:latin typeface="Cambria"/>
                <a:cs typeface="Cambria"/>
              </a:rPr>
              <a:t>викл</a:t>
            </a:r>
            <a:r>
              <a:rPr dirty="0" sz="1400" spc="-25">
                <a:solidFill>
                  <a:srgbClr val="003366"/>
                </a:solidFill>
                <a:latin typeface="Arial Narrow"/>
                <a:cs typeface="Arial Narrow"/>
              </a:rPr>
              <a:t>.</a:t>
            </a:r>
            <a:r>
              <a:rPr dirty="0" sz="1400" spc="-50">
                <a:solidFill>
                  <a:srgbClr val="003366"/>
                </a:solidFill>
                <a:latin typeface="Arial Narrow"/>
                <a:cs typeface="Arial Narrow"/>
              </a:rPr>
              <a:t> </a:t>
            </a:r>
            <a:r>
              <a:rPr dirty="0" sz="1400">
                <a:solidFill>
                  <a:srgbClr val="003366"/>
                </a:solidFill>
                <a:latin typeface="Cambria"/>
                <a:cs typeface="Cambria"/>
              </a:rPr>
              <a:t>Матвєєв</a:t>
            </a:r>
            <a:r>
              <a:rPr dirty="0" sz="1400" spc="-10">
                <a:solidFill>
                  <a:srgbClr val="003366"/>
                </a:solidFill>
                <a:latin typeface="Cambria"/>
                <a:cs typeface="Cambria"/>
              </a:rPr>
              <a:t> </a:t>
            </a:r>
            <a:r>
              <a:rPr dirty="0" sz="1400" spc="-25">
                <a:solidFill>
                  <a:srgbClr val="003366"/>
                </a:solidFill>
                <a:latin typeface="Cambria"/>
                <a:cs typeface="Cambria"/>
              </a:rPr>
              <a:t>Д</a:t>
            </a:r>
            <a:r>
              <a:rPr dirty="0" sz="1400" spc="-25">
                <a:solidFill>
                  <a:srgbClr val="003366"/>
                </a:solidFill>
                <a:latin typeface="Arial Narrow"/>
                <a:cs typeface="Arial Narrow"/>
              </a:rPr>
              <a:t>.</a:t>
            </a:r>
            <a:r>
              <a:rPr dirty="0" sz="1400" spc="-25">
                <a:solidFill>
                  <a:srgbClr val="003366"/>
                </a:solidFill>
                <a:latin typeface="Cambria"/>
                <a:cs typeface="Cambria"/>
              </a:rPr>
              <a:t>М</a:t>
            </a:r>
            <a:r>
              <a:rPr dirty="0" sz="1400" spc="-25">
                <a:solidFill>
                  <a:srgbClr val="003366"/>
                </a:solidFill>
                <a:latin typeface="Arial Narrow"/>
                <a:cs typeface="Arial Narrow"/>
              </a:rPr>
              <a:t>. </a:t>
            </a:r>
            <a:r>
              <a:rPr dirty="0" sz="1400" spc="-10">
                <a:solidFill>
                  <a:srgbClr val="003366"/>
                </a:solidFill>
                <a:latin typeface="Cambria"/>
                <a:cs typeface="Cambria"/>
              </a:rPr>
              <a:t>червень</a:t>
            </a:r>
            <a:r>
              <a:rPr dirty="0" sz="1400" spc="-15">
                <a:solidFill>
                  <a:srgbClr val="003366"/>
                </a:solidFill>
                <a:latin typeface="Cambria"/>
                <a:cs typeface="Cambria"/>
              </a:rPr>
              <a:t> </a:t>
            </a:r>
            <a:r>
              <a:rPr dirty="0" sz="1400" spc="-20">
                <a:solidFill>
                  <a:srgbClr val="003366"/>
                </a:solidFill>
                <a:latin typeface="Arial Narrow"/>
                <a:cs typeface="Arial Narrow"/>
              </a:rPr>
              <a:t>2025</a:t>
            </a:r>
            <a:endParaRPr sz="1400">
              <a:latin typeface="Arial Narrow"/>
              <a:cs typeface="Arial Narrow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6700" y="4362450"/>
            <a:ext cx="866775" cy="581025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0025" y="171450"/>
            <a:ext cx="2143125" cy="390525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267575" y="171450"/>
            <a:ext cx="1533525" cy="4381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Приклад</a:t>
            </a:r>
            <a:r>
              <a:rPr dirty="0" spc="-114"/>
              <a:t> </a:t>
            </a:r>
            <a:r>
              <a:rPr dirty="0" spc="-10"/>
              <a:t>реалізації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5275" y="2181161"/>
            <a:ext cx="452437" cy="366712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5275" y="3829050"/>
            <a:ext cx="452437" cy="366712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495617" y="1052186"/>
            <a:ext cx="6680200" cy="3058160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marL="22225">
              <a:lnSpc>
                <a:spcPct val="100000"/>
              </a:lnSpc>
              <a:spcBef>
                <a:spcPts val="500"/>
              </a:spcBef>
            </a:pPr>
            <a:r>
              <a:rPr dirty="0" sz="1550" spc="70">
                <a:solidFill>
                  <a:srgbClr val="003366"/>
                </a:solidFill>
                <a:latin typeface="Arial"/>
                <a:cs typeface="Arial"/>
              </a:rPr>
              <a:t>Upload</a:t>
            </a:r>
            <a:r>
              <a:rPr dirty="0" sz="1550" spc="-2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1550">
                <a:solidFill>
                  <a:srgbClr val="003366"/>
                </a:solidFill>
                <a:latin typeface="Arial"/>
                <a:cs typeface="Arial"/>
              </a:rPr>
              <a:t>фото</a:t>
            </a:r>
            <a:r>
              <a:rPr dirty="0" sz="1550" spc="75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1550">
                <a:solidFill>
                  <a:srgbClr val="003366"/>
                </a:solidFill>
                <a:latin typeface="Arial"/>
                <a:cs typeface="Arial"/>
              </a:rPr>
              <a:t>у </a:t>
            </a:r>
            <a:r>
              <a:rPr dirty="0" sz="1550" spc="45">
                <a:solidFill>
                  <a:srgbClr val="003366"/>
                </a:solidFill>
                <a:latin typeface="Arial"/>
                <a:cs typeface="Arial"/>
              </a:rPr>
              <a:t>Cloudinary</a:t>
            </a:r>
            <a:endParaRPr sz="1550">
              <a:latin typeface="Arial"/>
              <a:cs typeface="Arial"/>
            </a:endParaRPr>
          </a:p>
          <a:p>
            <a:pPr marL="206375" marR="1215390" indent="-184785">
              <a:lnSpc>
                <a:spcPct val="114900"/>
              </a:lnSpc>
              <a:spcBef>
                <a:spcPts val="75"/>
              </a:spcBef>
            </a:pPr>
            <a:r>
              <a:rPr dirty="0" sz="1200">
                <a:latin typeface="Courier New"/>
                <a:cs typeface="Courier New"/>
              </a:rPr>
              <a:t>const</a:t>
            </a:r>
            <a:r>
              <a:rPr dirty="0" sz="1200" spc="-10"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result</a:t>
            </a:r>
            <a:r>
              <a:rPr dirty="0" sz="1200" spc="40"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=</a:t>
            </a:r>
            <a:r>
              <a:rPr dirty="0" sz="1200" spc="20"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await </a:t>
            </a:r>
            <a:r>
              <a:rPr dirty="0" sz="1200" spc="-10">
                <a:latin typeface="Courier New"/>
                <a:cs typeface="Courier New"/>
              </a:rPr>
              <a:t>cloudinary.uploader.upload(filePath,</a:t>
            </a:r>
            <a:r>
              <a:rPr dirty="0" sz="1200" spc="-5">
                <a:latin typeface="Courier New"/>
                <a:cs typeface="Courier New"/>
              </a:rPr>
              <a:t> </a:t>
            </a:r>
            <a:r>
              <a:rPr dirty="0" sz="1200" spc="-50">
                <a:latin typeface="Courier New"/>
                <a:cs typeface="Courier New"/>
              </a:rPr>
              <a:t>{ </a:t>
            </a:r>
            <a:r>
              <a:rPr dirty="0" sz="1200">
                <a:latin typeface="Courier New"/>
                <a:cs typeface="Courier New"/>
              </a:rPr>
              <a:t>public_id:</a:t>
            </a:r>
            <a:r>
              <a:rPr dirty="0" sz="1200" spc="-80">
                <a:latin typeface="Courier New"/>
                <a:cs typeface="Courier New"/>
              </a:rPr>
              <a:t> </a:t>
            </a:r>
            <a:r>
              <a:rPr dirty="0" sz="1200" spc="-10">
                <a:latin typeface="Courier New"/>
                <a:cs typeface="Courier New"/>
              </a:rPr>
              <a:t>`petly/pets/${filename}`,</a:t>
            </a:r>
            <a:endParaRPr sz="1200">
              <a:latin typeface="Courier New"/>
              <a:cs typeface="Courier New"/>
            </a:endParaRPr>
          </a:p>
          <a:p>
            <a:pPr marL="206375">
              <a:lnSpc>
                <a:spcPct val="100000"/>
              </a:lnSpc>
              <a:spcBef>
                <a:spcPts val="215"/>
              </a:spcBef>
            </a:pPr>
            <a:r>
              <a:rPr dirty="0" sz="1200">
                <a:latin typeface="Courier New"/>
                <a:cs typeface="Courier New"/>
              </a:rPr>
              <a:t>transformation:</a:t>
            </a:r>
            <a:r>
              <a:rPr dirty="0" sz="1200" spc="-55"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[{</a:t>
            </a:r>
            <a:r>
              <a:rPr dirty="0" sz="1200" spc="-20"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width:</a:t>
            </a:r>
            <a:r>
              <a:rPr dirty="0" sz="1200" spc="-25"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600,</a:t>
            </a:r>
            <a:r>
              <a:rPr dirty="0" sz="1200" spc="-25"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crop:</a:t>
            </a:r>
            <a:r>
              <a:rPr dirty="0" sz="1200" spc="-55"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"limit"</a:t>
            </a:r>
            <a:r>
              <a:rPr dirty="0" sz="1200" spc="-50">
                <a:latin typeface="Courier New"/>
                <a:cs typeface="Courier New"/>
              </a:rPr>
              <a:t> </a:t>
            </a:r>
            <a:r>
              <a:rPr dirty="0" sz="1200" spc="-25">
                <a:latin typeface="Courier New"/>
                <a:cs typeface="Courier New"/>
              </a:rPr>
              <a:t>}],</a:t>
            </a:r>
            <a:endParaRPr sz="1200">
              <a:latin typeface="Courier New"/>
              <a:cs typeface="Courier New"/>
            </a:endParaRPr>
          </a:p>
          <a:p>
            <a:pPr marL="22225">
              <a:lnSpc>
                <a:spcPct val="100000"/>
              </a:lnSpc>
              <a:spcBef>
                <a:spcPts val="210"/>
              </a:spcBef>
            </a:pPr>
            <a:r>
              <a:rPr dirty="0" sz="1200" spc="-25">
                <a:latin typeface="Courier New"/>
                <a:cs typeface="Courier New"/>
              </a:rPr>
              <a:t>});</a:t>
            </a:r>
            <a:endParaRPr sz="1200">
              <a:latin typeface="Courier New"/>
              <a:cs typeface="Courier New"/>
            </a:endParaRPr>
          </a:p>
          <a:p>
            <a:pPr marL="198120">
              <a:lnSpc>
                <a:spcPct val="100000"/>
              </a:lnSpc>
              <a:spcBef>
                <a:spcPts val="240"/>
              </a:spcBef>
            </a:pPr>
            <a:r>
              <a:rPr dirty="0" sz="1400" spc="10">
                <a:solidFill>
                  <a:srgbClr val="003366"/>
                </a:solidFill>
                <a:latin typeface="Arial"/>
                <a:cs typeface="Arial"/>
              </a:rPr>
              <a:t>Завантаження</a:t>
            </a:r>
            <a:r>
              <a:rPr dirty="0" sz="1400" spc="2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1400" spc="55">
                <a:solidFill>
                  <a:srgbClr val="003366"/>
                </a:solidFill>
                <a:latin typeface="Arial"/>
                <a:cs typeface="Arial"/>
              </a:rPr>
              <a:t>зображень</a:t>
            </a:r>
            <a:r>
              <a:rPr dirty="0" sz="1400" spc="5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1400" spc="55">
                <a:solidFill>
                  <a:srgbClr val="003366"/>
                </a:solidFill>
                <a:latin typeface="Arial"/>
                <a:cs typeface="Arial"/>
              </a:rPr>
              <a:t>із</a:t>
            </a:r>
            <a:r>
              <a:rPr dirty="0" sz="1400" spc="6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1400" spc="50">
                <a:solidFill>
                  <a:srgbClr val="003366"/>
                </a:solidFill>
                <a:latin typeface="Arial"/>
                <a:cs typeface="Arial"/>
              </a:rPr>
              <a:t>автоматичним</a:t>
            </a:r>
            <a:r>
              <a:rPr dirty="0" sz="1400" spc="12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1400" spc="10">
                <a:solidFill>
                  <a:srgbClr val="003366"/>
                </a:solidFill>
                <a:latin typeface="Arial"/>
                <a:cs typeface="Arial"/>
              </a:rPr>
              <a:t>ресайзом</a:t>
            </a:r>
            <a:r>
              <a:rPr dirty="0" sz="1400" spc="5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1400" spc="10">
                <a:solidFill>
                  <a:srgbClr val="003366"/>
                </a:solidFill>
                <a:latin typeface="Arial"/>
                <a:cs typeface="Arial"/>
              </a:rPr>
              <a:t>та</a:t>
            </a:r>
            <a:r>
              <a:rPr dirty="0" sz="1400" spc="3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003366"/>
                </a:solidFill>
                <a:latin typeface="Arial"/>
                <a:cs typeface="Arial"/>
              </a:rPr>
              <a:t>оптимізацією.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19"/>
              </a:spcBef>
            </a:pP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550" spc="85">
                <a:solidFill>
                  <a:srgbClr val="003366"/>
                </a:solidFill>
                <a:latin typeface="Arial"/>
                <a:cs typeface="Arial"/>
              </a:rPr>
              <a:t>Двокрокова </a:t>
            </a:r>
            <a:r>
              <a:rPr dirty="0" sz="1550">
                <a:solidFill>
                  <a:srgbClr val="003366"/>
                </a:solidFill>
                <a:latin typeface="Arial"/>
                <a:cs typeface="Arial"/>
              </a:rPr>
              <a:t>форма</a:t>
            </a:r>
            <a:r>
              <a:rPr dirty="0" sz="1550" spc="4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1550" spc="60">
                <a:solidFill>
                  <a:srgbClr val="003366"/>
                </a:solidFill>
                <a:latin typeface="Arial"/>
                <a:cs typeface="Arial"/>
              </a:rPr>
              <a:t>додавання</a:t>
            </a:r>
            <a:r>
              <a:rPr dirty="0" sz="1550" spc="13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1550" spc="80">
                <a:solidFill>
                  <a:srgbClr val="003366"/>
                </a:solidFill>
                <a:latin typeface="Arial"/>
                <a:cs typeface="Arial"/>
              </a:rPr>
              <a:t>тварини</a:t>
            </a:r>
            <a:endParaRPr sz="1550">
              <a:latin typeface="Arial"/>
              <a:cs typeface="Arial"/>
            </a:endParaRPr>
          </a:p>
          <a:p>
            <a:pPr marL="22225">
              <a:lnSpc>
                <a:spcPct val="100000"/>
              </a:lnSpc>
              <a:spcBef>
                <a:spcPts val="290"/>
              </a:spcBef>
            </a:pPr>
            <a:r>
              <a:rPr dirty="0" sz="1200">
                <a:latin typeface="Courier New"/>
                <a:cs typeface="Courier New"/>
              </a:rPr>
              <a:t>const</a:t>
            </a:r>
            <a:r>
              <a:rPr dirty="0" sz="1200" spc="-30"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steps</a:t>
            </a:r>
            <a:r>
              <a:rPr dirty="0" sz="1200" spc="-30"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=</a:t>
            </a:r>
            <a:r>
              <a:rPr dirty="0" sz="1200" spc="-25">
                <a:latin typeface="Courier New"/>
                <a:cs typeface="Courier New"/>
              </a:rPr>
              <a:t> </a:t>
            </a:r>
            <a:r>
              <a:rPr dirty="0" sz="1200" spc="-50">
                <a:latin typeface="Courier New"/>
                <a:cs typeface="Courier New"/>
              </a:rPr>
              <a:t>[</a:t>
            </a:r>
            <a:endParaRPr sz="1200">
              <a:latin typeface="Courier New"/>
              <a:cs typeface="Courier New"/>
            </a:endParaRPr>
          </a:p>
          <a:p>
            <a:pPr marL="206375">
              <a:lnSpc>
                <a:spcPct val="100000"/>
              </a:lnSpc>
              <a:spcBef>
                <a:spcPts val="215"/>
              </a:spcBef>
            </a:pPr>
            <a:r>
              <a:rPr dirty="0" sz="1200">
                <a:latin typeface="Courier New"/>
                <a:cs typeface="Courier New"/>
              </a:rPr>
              <a:t>&lt;StepOne</a:t>
            </a:r>
            <a:r>
              <a:rPr dirty="0" sz="1200" spc="-80"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next={handleNextStep}</a:t>
            </a:r>
            <a:r>
              <a:rPr dirty="0" sz="1200" spc="-75"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data={data}</a:t>
            </a:r>
            <a:r>
              <a:rPr dirty="0" sz="1200" spc="-90">
                <a:latin typeface="Courier New"/>
                <a:cs typeface="Courier New"/>
              </a:rPr>
              <a:t> </a:t>
            </a:r>
            <a:r>
              <a:rPr dirty="0" sz="1200" spc="-25">
                <a:latin typeface="Courier New"/>
                <a:cs typeface="Courier New"/>
              </a:rPr>
              <a:t>/&gt;,</a:t>
            </a:r>
            <a:endParaRPr sz="1200">
              <a:latin typeface="Courier New"/>
              <a:cs typeface="Courier New"/>
            </a:endParaRPr>
          </a:p>
          <a:p>
            <a:pPr marL="206375">
              <a:lnSpc>
                <a:spcPct val="100000"/>
              </a:lnSpc>
              <a:spcBef>
                <a:spcPts val="215"/>
              </a:spcBef>
            </a:pPr>
            <a:r>
              <a:rPr dirty="0" sz="1200">
                <a:latin typeface="Courier New"/>
                <a:cs typeface="Courier New"/>
              </a:rPr>
              <a:t>&lt;StepTwo</a:t>
            </a:r>
            <a:r>
              <a:rPr dirty="0" sz="1200" spc="-85"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avatar={post?.avatarURL}</a:t>
            </a:r>
            <a:r>
              <a:rPr dirty="0" sz="1200" spc="-80"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next={handleNextStep}</a:t>
            </a:r>
            <a:r>
              <a:rPr dirty="0" sz="1200" spc="-100">
                <a:latin typeface="Courier New"/>
                <a:cs typeface="Courier New"/>
              </a:rPr>
              <a:t> </a:t>
            </a:r>
            <a:r>
              <a:rPr dirty="0" sz="1200" spc="-25">
                <a:latin typeface="Courier New"/>
                <a:cs typeface="Courier New"/>
              </a:rPr>
              <a:t>/&gt;,</a:t>
            </a:r>
            <a:endParaRPr sz="1200">
              <a:latin typeface="Courier New"/>
              <a:cs typeface="Courier New"/>
            </a:endParaRPr>
          </a:p>
          <a:p>
            <a:pPr marL="22225">
              <a:lnSpc>
                <a:spcPct val="100000"/>
              </a:lnSpc>
              <a:spcBef>
                <a:spcPts val="210"/>
              </a:spcBef>
            </a:pPr>
            <a:r>
              <a:rPr dirty="0" sz="1200" spc="-25">
                <a:latin typeface="Courier New"/>
                <a:cs typeface="Courier New"/>
              </a:rPr>
              <a:t>];</a:t>
            </a:r>
            <a:endParaRPr sz="1200">
              <a:latin typeface="Courier New"/>
              <a:cs typeface="Courier New"/>
            </a:endParaRPr>
          </a:p>
          <a:p>
            <a:pPr marL="198120">
              <a:lnSpc>
                <a:spcPct val="100000"/>
              </a:lnSpc>
              <a:spcBef>
                <a:spcPts val="240"/>
              </a:spcBef>
            </a:pPr>
            <a:r>
              <a:rPr dirty="0" sz="1400">
                <a:solidFill>
                  <a:srgbClr val="003366"/>
                </a:solidFill>
                <a:latin typeface="Arial"/>
                <a:cs typeface="Arial"/>
              </a:rPr>
              <a:t>Реалізовано</a:t>
            </a:r>
            <a:r>
              <a:rPr dirty="0" sz="1400" spc="35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003366"/>
                </a:solidFill>
                <a:latin typeface="Arial"/>
                <a:cs typeface="Arial"/>
              </a:rPr>
              <a:t>"wizard-</a:t>
            </a:r>
            <a:r>
              <a:rPr dirty="0" sz="1400" spc="90">
                <a:solidFill>
                  <a:srgbClr val="003366"/>
                </a:solidFill>
                <a:latin typeface="Arial"/>
                <a:cs typeface="Arial"/>
              </a:rPr>
              <a:t>form"</a:t>
            </a:r>
            <a:r>
              <a:rPr dirty="0" sz="1400" spc="65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003366"/>
                </a:solidFill>
                <a:latin typeface="Arial"/>
                <a:cs typeface="Arial"/>
              </a:rPr>
              <a:t>—</a:t>
            </a:r>
            <a:r>
              <a:rPr dirty="0" sz="1400" spc="35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1400" spc="60">
                <a:solidFill>
                  <a:srgbClr val="003366"/>
                </a:solidFill>
                <a:latin typeface="Arial"/>
                <a:cs typeface="Arial"/>
              </a:rPr>
              <a:t>простий</a:t>
            </a:r>
            <a:r>
              <a:rPr dirty="0" sz="1400" spc="75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1400" spc="-85">
                <a:solidFill>
                  <a:srgbClr val="003366"/>
                </a:solidFill>
                <a:latin typeface="Arial"/>
                <a:cs typeface="Arial"/>
              </a:rPr>
              <a:t>UX</a:t>
            </a:r>
            <a:r>
              <a:rPr dirty="0" sz="1400" spc="9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003366"/>
                </a:solidFill>
                <a:latin typeface="Arial"/>
                <a:cs typeface="Arial"/>
              </a:rPr>
              <a:t>для</a:t>
            </a:r>
            <a:r>
              <a:rPr dirty="0" sz="1400" spc="3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1400" spc="60">
                <a:solidFill>
                  <a:srgbClr val="003366"/>
                </a:solidFill>
                <a:latin typeface="Arial"/>
                <a:cs typeface="Arial"/>
              </a:rPr>
              <a:t>заповнення</a:t>
            </a:r>
            <a:r>
              <a:rPr dirty="0" sz="1400" spc="13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003366"/>
                </a:solidFill>
                <a:latin typeface="Arial"/>
                <a:cs typeface="Arial"/>
              </a:rPr>
              <a:t>даних</a:t>
            </a:r>
            <a:r>
              <a:rPr dirty="0" sz="1400" spc="85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1400" spc="35">
                <a:solidFill>
                  <a:srgbClr val="003366"/>
                </a:solidFill>
                <a:latin typeface="Arial"/>
                <a:cs typeface="Arial"/>
              </a:rPr>
              <a:t>поетапно.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6700" y="4362450"/>
            <a:ext cx="866775" cy="581025"/>
          </a:xfrm>
          <a:prstGeom prst="rect">
            <a:avLst/>
          </a:prstGeom>
        </p:spPr>
      </p:pic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70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90170">
              <a:lnSpc>
                <a:spcPct val="100000"/>
              </a:lnSpc>
              <a:spcBef>
                <a:spcPts val="130"/>
              </a:spcBef>
            </a:pPr>
            <a:r>
              <a:rPr dirty="0" spc="-10"/>
              <a:t>Інтерфейс</a:t>
            </a:r>
            <a:r>
              <a:rPr dirty="0" spc="-130"/>
              <a:t> </a:t>
            </a:r>
            <a:r>
              <a:rPr dirty="0" spc="-10"/>
              <a:t>користувача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44804" y="1393888"/>
            <a:ext cx="3290570" cy="107505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 marR="5080" indent="342900">
              <a:lnSpc>
                <a:spcPct val="114300"/>
              </a:lnSpc>
              <a:spcBef>
                <a:spcPts val="130"/>
              </a:spcBef>
              <a:buClr>
                <a:srgbClr val="000000"/>
              </a:buClr>
              <a:buSzPct val="90000"/>
              <a:buChar char="●"/>
              <a:tabLst>
                <a:tab pos="355600" algn="l"/>
              </a:tabLst>
            </a:pPr>
            <a:r>
              <a:rPr dirty="0" sz="2000" spc="45">
                <a:solidFill>
                  <a:srgbClr val="003366"/>
                </a:solidFill>
                <a:latin typeface="Arial"/>
                <a:cs typeface="Arial"/>
              </a:rPr>
              <a:t>Головна</a:t>
            </a:r>
            <a:r>
              <a:rPr dirty="0" sz="2000" spc="-1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2000" spc="60">
                <a:solidFill>
                  <a:srgbClr val="003366"/>
                </a:solidFill>
                <a:latin typeface="Arial"/>
                <a:cs typeface="Arial"/>
              </a:rPr>
              <a:t>сторінка</a:t>
            </a:r>
            <a:r>
              <a:rPr dirty="0" sz="2000" spc="-2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2000" spc="10">
                <a:solidFill>
                  <a:srgbClr val="003366"/>
                </a:solidFill>
                <a:latin typeface="Arial"/>
                <a:cs typeface="Arial"/>
              </a:rPr>
              <a:t>з </a:t>
            </a:r>
            <a:r>
              <a:rPr dirty="0" sz="2000" spc="60">
                <a:solidFill>
                  <a:srgbClr val="003366"/>
                </a:solidFill>
                <a:latin typeface="Arial"/>
                <a:cs typeface="Arial"/>
              </a:rPr>
              <a:t>переходом</a:t>
            </a:r>
            <a:r>
              <a:rPr dirty="0" sz="2000" spc="1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366"/>
                </a:solidFill>
                <a:latin typeface="Arial"/>
                <a:cs typeface="Arial"/>
              </a:rPr>
              <a:t>до</a:t>
            </a:r>
            <a:r>
              <a:rPr dirty="0" sz="2000" spc="5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2000" spc="70">
                <a:solidFill>
                  <a:srgbClr val="003366"/>
                </a:solidFill>
                <a:latin typeface="Arial"/>
                <a:cs typeface="Arial"/>
              </a:rPr>
              <a:t>оголошень, </a:t>
            </a:r>
            <a:r>
              <a:rPr dirty="0" sz="2000" spc="90">
                <a:solidFill>
                  <a:srgbClr val="003366"/>
                </a:solidFill>
                <a:latin typeface="Arial"/>
                <a:cs typeface="Arial"/>
              </a:rPr>
              <a:t>новин,</a:t>
            </a:r>
            <a:r>
              <a:rPr dirty="0" sz="2000" spc="-25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003366"/>
                </a:solidFill>
                <a:latin typeface="Arial"/>
                <a:cs typeface="Arial"/>
              </a:rPr>
              <a:t>профілю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6700" y="4362450"/>
            <a:ext cx="866775" cy="58102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05225" y="838200"/>
            <a:ext cx="5124450" cy="3067050"/>
          </a:xfrm>
          <a:prstGeom prst="rect">
            <a:avLst/>
          </a:prstGeom>
        </p:spPr>
      </p:pic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70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90170">
              <a:lnSpc>
                <a:spcPct val="100000"/>
              </a:lnSpc>
              <a:spcBef>
                <a:spcPts val="130"/>
              </a:spcBef>
            </a:pPr>
            <a:r>
              <a:rPr dirty="0" spc="-10"/>
              <a:t>Інтерфейс</a:t>
            </a:r>
            <a:r>
              <a:rPr dirty="0" spc="-130"/>
              <a:t> </a:t>
            </a:r>
            <a:r>
              <a:rPr dirty="0" spc="-10"/>
              <a:t>користувача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00684" y="1466532"/>
            <a:ext cx="3378200" cy="3346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25"/>
              </a:spcBef>
              <a:buClr>
                <a:srgbClr val="000000"/>
              </a:buClr>
              <a:buSzPct val="90000"/>
              <a:buChar char="●"/>
              <a:tabLst>
                <a:tab pos="355600" algn="l"/>
              </a:tabLst>
            </a:pPr>
            <a:r>
              <a:rPr dirty="0" sz="2000" spc="80">
                <a:solidFill>
                  <a:srgbClr val="003366"/>
                </a:solidFill>
                <a:latin typeface="Arial"/>
                <a:cs typeface="Arial"/>
              </a:rPr>
              <a:t>Форма</a:t>
            </a:r>
            <a:r>
              <a:rPr dirty="0" sz="2000" spc="-7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2000" spc="35">
                <a:solidFill>
                  <a:srgbClr val="003366"/>
                </a:solidFill>
                <a:latin typeface="Arial"/>
                <a:cs typeface="Arial"/>
              </a:rPr>
              <a:t>реєстрації/логіну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6700" y="4362450"/>
            <a:ext cx="866775" cy="58102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62375" y="847725"/>
            <a:ext cx="5143500" cy="3105150"/>
          </a:xfrm>
          <a:prstGeom prst="rect">
            <a:avLst/>
          </a:prstGeom>
        </p:spPr>
      </p:pic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70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90170">
              <a:lnSpc>
                <a:spcPct val="100000"/>
              </a:lnSpc>
              <a:spcBef>
                <a:spcPts val="130"/>
              </a:spcBef>
            </a:pPr>
            <a:r>
              <a:rPr dirty="0" spc="-10"/>
              <a:t>Інтерфейс</a:t>
            </a:r>
            <a:r>
              <a:rPr dirty="0" spc="-130"/>
              <a:t> </a:t>
            </a:r>
            <a:r>
              <a:rPr dirty="0" spc="-10"/>
              <a:t>користувача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44804" y="1534223"/>
            <a:ext cx="2793365" cy="731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342900">
              <a:lnSpc>
                <a:spcPct val="115799"/>
              </a:lnSpc>
              <a:spcBef>
                <a:spcPts val="95"/>
              </a:spcBef>
              <a:buClr>
                <a:srgbClr val="000000"/>
              </a:buClr>
              <a:buSzPct val="90000"/>
              <a:buChar char="●"/>
              <a:tabLst>
                <a:tab pos="355600" algn="l"/>
              </a:tabLst>
            </a:pPr>
            <a:r>
              <a:rPr dirty="0" sz="2000">
                <a:solidFill>
                  <a:srgbClr val="003366"/>
                </a:solidFill>
                <a:latin typeface="Arial"/>
                <a:cs typeface="Arial"/>
              </a:rPr>
              <a:t>Перегляд</a:t>
            </a:r>
            <a:r>
              <a:rPr dirty="0" sz="2000" spc="175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003366"/>
                </a:solidFill>
                <a:latin typeface="Arial"/>
                <a:cs typeface="Arial"/>
              </a:rPr>
              <a:t>деталей, </a:t>
            </a:r>
            <a:r>
              <a:rPr dirty="0" sz="2000">
                <a:solidFill>
                  <a:srgbClr val="003366"/>
                </a:solidFill>
                <a:latin typeface="Arial"/>
                <a:cs typeface="Arial"/>
              </a:rPr>
              <a:t>профілю,</a:t>
            </a:r>
            <a:r>
              <a:rPr dirty="0" sz="2000" spc="17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2000" spc="40">
                <a:solidFill>
                  <a:srgbClr val="003366"/>
                </a:solidFill>
                <a:latin typeface="Arial"/>
                <a:cs typeface="Arial"/>
              </a:rPr>
              <a:t>редагування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6700" y="4362450"/>
            <a:ext cx="866775" cy="58102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71850" y="838200"/>
            <a:ext cx="5610225" cy="3352800"/>
          </a:xfrm>
          <a:prstGeom prst="rect">
            <a:avLst/>
          </a:prstGeom>
        </p:spPr>
      </p:pic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70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90170">
              <a:lnSpc>
                <a:spcPct val="100000"/>
              </a:lnSpc>
              <a:spcBef>
                <a:spcPts val="130"/>
              </a:spcBef>
            </a:pPr>
            <a:r>
              <a:rPr dirty="0" spc="-10"/>
              <a:t>Тестування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05142" y="1777999"/>
            <a:ext cx="6158230" cy="1075055"/>
          </a:xfrm>
          <a:prstGeom prst="rect">
            <a:avLst/>
          </a:prstGeom>
        </p:spPr>
        <p:txBody>
          <a:bodyPr wrap="square" lIns="0" tIns="5969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70"/>
              </a:spcBef>
              <a:buClr>
                <a:srgbClr val="000000"/>
              </a:buClr>
              <a:buSzPct val="90000"/>
              <a:buChar char="●"/>
              <a:tabLst>
                <a:tab pos="355600" algn="l"/>
              </a:tabLst>
            </a:pPr>
            <a:r>
              <a:rPr dirty="0" sz="2000" spc="75">
                <a:solidFill>
                  <a:srgbClr val="003366"/>
                </a:solidFill>
                <a:latin typeface="Arial"/>
                <a:cs typeface="Arial"/>
              </a:rPr>
              <a:t>Інтеграційні</a:t>
            </a:r>
            <a:r>
              <a:rPr dirty="0" sz="2000" spc="-3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366"/>
                </a:solidFill>
                <a:latin typeface="Arial"/>
                <a:cs typeface="Arial"/>
              </a:rPr>
              <a:t>тести</a:t>
            </a:r>
            <a:r>
              <a:rPr dirty="0" sz="2000" spc="-4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2000" spc="-65">
                <a:solidFill>
                  <a:srgbClr val="003366"/>
                </a:solidFill>
                <a:latin typeface="Arial"/>
                <a:cs typeface="Arial"/>
              </a:rPr>
              <a:t>API</a:t>
            </a:r>
            <a:r>
              <a:rPr dirty="0" sz="2000" spc="-15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2000" spc="75">
                <a:solidFill>
                  <a:srgbClr val="003366"/>
                </a:solidFill>
                <a:latin typeface="Arial"/>
                <a:cs typeface="Arial"/>
              </a:rPr>
              <a:t>через</a:t>
            </a:r>
            <a:r>
              <a:rPr dirty="0" sz="2000" spc="-55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2000" spc="50">
                <a:solidFill>
                  <a:srgbClr val="003366"/>
                </a:solidFill>
                <a:latin typeface="Arial"/>
                <a:cs typeface="Arial"/>
              </a:rPr>
              <a:t>Postman</a:t>
            </a:r>
            <a:r>
              <a:rPr dirty="0" sz="2000" spc="-45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2000" spc="60">
                <a:solidFill>
                  <a:srgbClr val="003366"/>
                </a:solidFill>
                <a:latin typeface="Arial"/>
                <a:cs typeface="Arial"/>
              </a:rPr>
              <a:t>і</a:t>
            </a:r>
            <a:r>
              <a:rPr dirty="0" sz="2000" spc="1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003366"/>
                </a:solidFill>
                <a:latin typeface="Arial"/>
                <a:cs typeface="Arial"/>
              </a:rPr>
              <a:t>Swagger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80"/>
              </a:spcBef>
              <a:buClr>
                <a:srgbClr val="000000"/>
              </a:buClr>
              <a:buSzPct val="90000"/>
              <a:buChar char="●"/>
              <a:tabLst>
                <a:tab pos="355600" algn="l"/>
              </a:tabLst>
            </a:pPr>
            <a:r>
              <a:rPr dirty="0" sz="2000">
                <a:solidFill>
                  <a:srgbClr val="003366"/>
                </a:solidFill>
                <a:latin typeface="Arial"/>
                <a:cs typeface="Arial"/>
              </a:rPr>
              <a:t>UI</a:t>
            </a:r>
            <a:r>
              <a:rPr dirty="0" sz="2000" spc="105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366"/>
                </a:solidFill>
                <a:latin typeface="Arial"/>
                <a:cs typeface="Arial"/>
              </a:rPr>
              <a:t>тестування</a:t>
            </a:r>
            <a:r>
              <a:rPr dirty="0" sz="2000" spc="65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2000" spc="50">
                <a:solidFill>
                  <a:srgbClr val="003366"/>
                </a:solidFill>
                <a:latin typeface="Arial"/>
                <a:cs typeface="Arial"/>
              </a:rPr>
              <a:t>адаптивності </a:t>
            </a:r>
            <a:r>
              <a:rPr dirty="0" sz="2000">
                <a:solidFill>
                  <a:srgbClr val="003366"/>
                </a:solidFill>
                <a:latin typeface="Arial"/>
                <a:cs typeface="Arial"/>
              </a:rPr>
              <a:t>та</a:t>
            </a:r>
            <a:r>
              <a:rPr dirty="0" sz="2000" spc="15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2000" spc="60">
                <a:solidFill>
                  <a:srgbClr val="003366"/>
                </a:solidFill>
                <a:latin typeface="Arial"/>
                <a:cs typeface="Arial"/>
              </a:rPr>
              <a:t>повідомлень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05"/>
              </a:spcBef>
              <a:buClr>
                <a:srgbClr val="000000"/>
              </a:buClr>
              <a:buSzPct val="90000"/>
              <a:buChar char="●"/>
              <a:tabLst>
                <a:tab pos="355600" algn="l"/>
              </a:tabLst>
            </a:pPr>
            <a:r>
              <a:rPr dirty="0" sz="2000">
                <a:solidFill>
                  <a:srgbClr val="003366"/>
                </a:solidFill>
                <a:latin typeface="Arial"/>
                <a:cs typeface="Arial"/>
              </a:rPr>
              <a:t>Тестування</a:t>
            </a:r>
            <a:r>
              <a:rPr dirty="0" sz="2000" spc="45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2000" spc="80">
                <a:solidFill>
                  <a:srgbClr val="003366"/>
                </a:solidFill>
                <a:latin typeface="Arial"/>
                <a:cs typeface="Arial"/>
              </a:rPr>
              <a:t>безпеки</a:t>
            </a:r>
            <a:r>
              <a:rPr dirty="0" sz="200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2000" spc="75">
                <a:solidFill>
                  <a:srgbClr val="003366"/>
                </a:solidFill>
                <a:latin typeface="Arial"/>
                <a:cs typeface="Arial"/>
              </a:rPr>
              <a:t>токенів</a:t>
            </a:r>
            <a:r>
              <a:rPr dirty="0" sz="2000" spc="2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2000" spc="60">
                <a:solidFill>
                  <a:srgbClr val="003366"/>
                </a:solidFill>
                <a:latin typeface="Arial"/>
                <a:cs typeface="Arial"/>
              </a:rPr>
              <a:t>і</a:t>
            </a:r>
            <a:r>
              <a:rPr dirty="0" sz="2000" spc="2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2000" spc="60">
                <a:solidFill>
                  <a:srgbClr val="003366"/>
                </a:solidFill>
                <a:latin typeface="Arial"/>
                <a:cs typeface="Arial"/>
              </a:rPr>
              <a:t>маршрутів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6700" y="4362450"/>
            <a:ext cx="866775" cy="581025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70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130"/>
              </a:spcBef>
            </a:pPr>
            <a:r>
              <a:rPr dirty="0" spc="-10"/>
              <a:t>Висновки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5969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70"/>
              </a:spcBef>
              <a:buClr>
                <a:srgbClr val="000000"/>
              </a:buClr>
              <a:buSzPct val="90000"/>
              <a:buChar char="●"/>
              <a:tabLst>
                <a:tab pos="355600" algn="l"/>
              </a:tabLst>
            </a:pPr>
            <a:r>
              <a:rPr dirty="0" spc="45"/>
              <a:t>Створено</a:t>
            </a:r>
            <a:r>
              <a:rPr dirty="0" spc="50"/>
              <a:t> </a:t>
            </a:r>
            <a:r>
              <a:rPr dirty="0" spc="110"/>
              <a:t>конкурентний</a:t>
            </a:r>
            <a:r>
              <a:rPr dirty="0" spc="15"/>
              <a:t> </a:t>
            </a:r>
            <a:r>
              <a:rPr dirty="0"/>
              <a:t>вебсервіс</a:t>
            </a:r>
            <a:r>
              <a:rPr dirty="0" spc="45"/>
              <a:t> </a:t>
            </a:r>
            <a:r>
              <a:rPr dirty="0" spc="-10"/>
              <a:t>Petly</a:t>
            </a:r>
          </a:p>
          <a:p>
            <a:pPr marL="355600" indent="-342900">
              <a:lnSpc>
                <a:spcPct val="100000"/>
              </a:lnSpc>
              <a:spcBef>
                <a:spcPts val="380"/>
              </a:spcBef>
              <a:buClr>
                <a:srgbClr val="000000"/>
              </a:buClr>
              <a:buSzPct val="90000"/>
              <a:buChar char="●"/>
              <a:tabLst>
                <a:tab pos="355600" algn="l"/>
              </a:tabLst>
            </a:pPr>
            <a:r>
              <a:rPr dirty="0" spc="55"/>
              <a:t>Забезпечено</a:t>
            </a:r>
            <a:r>
              <a:rPr dirty="0" spc="175"/>
              <a:t> </a:t>
            </a:r>
            <a:r>
              <a:rPr dirty="0" spc="10"/>
              <a:t>безпеку,</a:t>
            </a:r>
            <a:r>
              <a:rPr dirty="0" spc="229"/>
              <a:t> </a:t>
            </a:r>
            <a:r>
              <a:rPr dirty="0" spc="10"/>
              <a:t>масштабованість,</a:t>
            </a:r>
            <a:r>
              <a:rPr dirty="0" spc="225"/>
              <a:t> </a:t>
            </a:r>
            <a:r>
              <a:rPr dirty="0" spc="50"/>
              <a:t>мобільність</a:t>
            </a:r>
          </a:p>
          <a:p>
            <a:pPr marL="356235" marR="5080" indent="-343535">
              <a:lnSpc>
                <a:spcPts val="2780"/>
              </a:lnSpc>
              <a:spcBef>
                <a:spcPts val="30"/>
              </a:spcBef>
              <a:buClr>
                <a:srgbClr val="000000"/>
              </a:buClr>
              <a:buSzPct val="90000"/>
              <a:buChar char="●"/>
              <a:tabLst>
                <a:tab pos="356235" algn="l"/>
              </a:tabLst>
            </a:pPr>
            <a:r>
              <a:rPr dirty="0" spc="75"/>
              <a:t>Можливе</a:t>
            </a:r>
            <a:r>
              <a:rPr dirty="0" spc="125"/>
              <a:t> </a:t>
            </a:r>
            <a:r>
              <a:rPr dirty="0" spc="85"/>
              <a:t>розширення:</a:t>
            </a:r>
            <a:r>
              <a:rPr dirty="0" spc="130"/>
              <a:t> </a:t>
            </a:r>
            <a:r>
              <a:rPr dirty="0"/>
              <a:t>додаток,</a:t>
            </a:r>
            <a:r>
              <a:rPr dirty="0" spc="125"/>
              <a:t> </a:t>
            </a:r>
            <a:r>
              <a:rPr dirty="0"/>
              <a:t>чат,</a:t>
            </a:r>
            <a:r>
              <a:rPr dirty="0" spc="120"/>
              <a:t> </a:t>
            </a:r>
            <a:r>
              <a:rPr dirty="0"/>
              <a:t>модерація,</a:t>
            </a:r>
            <a:r>
              <a:rPr dirty="0" spc="125"/>
              <a:t> </a:t>
            </a:r>
            <a:r>
              <a:rPr dirty="0" spc="-10"/>
              <a:t>статистика, </a:t>
            </a:r>
            <a:r>
              <a:rPr dirty="0" spc="90"/>
              <a:t>перемикання</a:t>
            </a:r>
            <a:r>
              <a:rPr dirty="0" spc="-25"/>
              <a:t> </a:t>
            </a:r>
            <a:r>
              <a:rPr dirty="0" spc="85"/>
              <a:t>між</a:t>
            </a:r>
            <a:r>
              <a:rPr dirty="0" spc="15"/>
              <a:t> </a:t>
            </a:r>
            <a:r>
              <a:rPr dirty="0" spc="80"/>
              <a:t>англійською</a:t>
            </a:r>
            <a:r>
              <a:rPr dirty="0" spc="25"/>
              <a:t> </a:t>
            </a:r>
            <a:r>
              <a:rPr dirty="0"/>
              <a:t>та</a:t>
            </a:r>
            <a:r>
              <a:rPr dirty="0" spc="-45"/>
              <a:t> </a:t>
            </a:r>
            <a:r>
              <a:rPr dirty="0" spc="80"/>
              <a:t>українською</a:t>
            </a:r>
            <a:r>
              <a:rPr dirty="0" spc="-60"/>
              <a:t> </a:t>
            </a:r>
            <a:r>
              <a:rPr dirty="0" spc="80"/>
              <a:t>мовами </a:t>
            </a:r>
            <a:r>
              <a:rPr dirty="0" spc="-10"/>
              <a:t>інтерфейсу</a:t>
            </a: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6700" y="4362450"/>
            <a:ext cx="866775" cy="581025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70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130"/>
              </a:spcBef>
            </a:pPr>
            <a:r>
              <a:rPr dirty="0"/>
              <a:t>Мета</a:t>
            </a:r>
            <a:r>
              <a:rPr dirty="0" spc="-170"/>
              <a:t> </a:t>
            </a:r>
            <a:r>
              <a:rPr dirty="0" spc="-10"/>
              <a:t>роботи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05142" y="1740207"/>
            <a:ext cx="7538084" cy="2134235"/>
          </a:xfrm>
          <a:prstGeom prst="rect">
            <a:avLst/>
          </a:prstGeom>
        </p:spPr>
        <p:txBody>
          <a:bodyPr wrap="square" lIns="0" tIns="5969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70"/>
              </a:spcBef>
              <a:buClr>
                <a:srgbClr val="000000"/>
              </a:buClr>
              <a:buSzPct val="90000"/>
              <a:buChar char="●"/>
              <a:tabLst>
                <a:tab pos="355600" algn="l"/>
              </a:tabLst>
            </a:pPr>
            <a:r>
              <a:rPr dirty="0" sz="2000" spc="45">
                <a:solidFill>
                  <a:srgbClr val="003366"/>
                </a:solidFill>
                <a:latin typeface="Arial"/>
                <a:cs typeface="Arial"/>
              </a:rPr>
              <a:t>Створити</a:t>
            </a:r>
            <a:r>
              <a:rPr dirty="0" sz="2000" spc="80">
                <a:solidFill>
                  <a:srgbClr val="003366"/>
                </a:solidFill>
                <a:latin typeface="Arial"/>
                <a:cs typeface="Arial"/>
              </a:rPr>
              <a:t> адаптивний</a:t>
            </a:r>
            <a:r>
              <a:rPr dirty="0" sz="2000" spc="15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2000" spc="10">
                <a:solidFill>
                  <a:srgbClr val="003366"/>
                </a:solidFill>
                <a:latin typeface="Arial"/>
                <a:cs typeface="Arial"/>
              </a:rPr>
              <a:t>вебзастосунок</a:t>
            </a:r>
            <a:r>
              <a:rPr dirty="0" sz="2000" spc="85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2000" spc="10">
                <a:solidFill>
                  <a:srgbClr val="003366"/>
                </a:solidFill>
                <a:latin typeface="Arial"/>
                <a:cs typeface="Arial"/>
              </a:rPr>
              <a:t>для</a:t>
            </a:r>
            <a:r>
              <a:rPr dirty="0" sz="2000" spc="8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2000" spc="75">
                <a:solidFill>
                  <a:srgbClr val="003366"/>
                </a:solidFill>
                <a:latin typeface="Arial"/>
                <a:cs typeface="Arial"/>
              </a:rPr>
              <a:t>розміщення</a:t>
            </a:r>
            <a:endParaRPr sz="2000">
              <a:latin typeface="Arial"/>
              <a:cs typeface="Arial"/>
            </a:endParaRPr>
          </a:p>
          <a:p>
            <a:pPr marL="356235">
              <a:lnSpc>
                <a:spcPct val="100000"/>
              </a:lnSpc>
              <a:spcBef>
                <a:spcPts val="380"/>
              </a:spcBef>
            </a:pPr>
            <a:r>
              <a:rPr dirty="0" sz="2000" spc="95">
                <a:solidFill>
                  <a:srgbClr val="003366"/>
                </a:solidFill>
                <a:latin typeface="Arial"/>
                <a:cs typeface="Arial"/>
              </a:rPr>
              <a:t>оголошень</a:t>
            </a:r>
            <a:r>
              <a:rPr dirty="0" sz="2000" spc="-55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2000" spc="120">
                <a:solidFill>
                  <a:srgbClr val="003366"/>
                </a:solidFill>
                <a:latin typeface="Arial"/>
                <a:cs typeface="Arial"/>
              </a:rPr>
              <a:t>про</a:t>
            </a:r>
            <a:r>
              <a:rPr dirty="0" sz="2000" spc="-5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2000" spc="55">
                <a:solidFill>
                  <a:srgbClr val="003366"/>
                </a:solidFill>
                <a:latin typeface="Arial"/>
                <a:cs typeface="Arial"/>
              </a:rPr>
              <a:t>тварин;</a:t>
            </a:r>
            <a:endParaRPr sz="2000">
              <a:latin typeface="Arial"/>
              <a:cs typeface="Arial"/>
            </a:endParaRPr>
          </a:p>
          <a:p>
            <a:pPr marL="356235" marR="5080" indent="-343535">
              <a:lnSpc>
                <a:spcPts val="2780"/>
              </a:lnSpc>
              <a:spcBef>
                <a:spcPts val="80"/>
              </a:spcBef>
              <a:buClr>
                <a:srgbClr val="000000"/>
              </a:buClr>
              <a:buSzPct val="90000"/>
              <a:buChar char="●"/>
              <a:tabLst>
                <a:tab pos="356235" algn="l"/>
              </a:tabLst>
            </a:pPr>
            <a:r>
              <a:rPr dirty="0" sz="2000" spc="60">
                <a:solidFill>
                  <a:srgbClr val="003366"/>
                </a:solidFill>
                <a:latin typeface="Arial"/>
                <a:cs typeface="Arial"/>
              </a:rPr>
              <a:t>Інтегрувати</a:t>
            </a:r>
            <a:r>
              <a:rPr dirty="0" sz="2000" spc="10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2000" spc="10">
                <a:solidFill>
                  <a:srgbClr val="003366"/>
                </a:solidFill>
                <a:latin typeface="Arial"/>
                <a:cs typeface="Arial"/>
              </a:rPr>
              <a:t>автентифікацію,</a:t>
            </a:r>
            <a:r>
              <a:rPr dirty="0" sz="2000" spc="125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2000" spc="10">
                <a:solidFill>
                  <a:srgbClr val="003366"/>
                </a:solidFill>
                <a:latin typeface="Arial"/>
                <a:cs typeface="Arial"/>
              </a:rPr>
              <a:t>фільтрацію,</a:t>
            </a:r>
            <a:r>
              <a:rPr dirty="0" sz="2000" spc="125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2000" spc="45">
                <a:solidFill>
                  <a:srgbClr val="003366"/>
                </a:solidFill>
                <a:latin typeface="Arial"/>
                <a:cs typeface="Arial"/>
              </a:rPr>
              <a:t>обране,</a:t>
            </a:r>
            <a:r>
              <a:rPr dirty="0" sz="2000" spc="13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2000" spc="60">
                <a:solidFill>
                  <a:srgbClr val="003366"/>
                </a:solidFill>
                <a:latin typeface="Arial"/>
                <a:cs typeface="Arial"/>
              </a:rPr>
              <a:t>обробку </a:t>
            </a:r>
            <a:r>
              <a:rPr dirty="0" sz="2000" spc="-10">
                <a:solidFill>
                  <a:srgbClr val="003366"/>
                </a:solidFill>
                <a:latin typeface="Arial"/>
                <a:cs typeface="Arial"/>
              </a:rPr>
              <a:t>фото;</a:t>
            </a:r>
            <a:endParaRPr sz="2000">
              <a:latin typeface="Arial"/>
              <a:cs typeface="Arial"/>
            </a:endParaRPr>
          </a:p>
          <a:p>
            <a:pPr marL="356235" marR="442595" indent="-343535">
              <a:lnSpc>
                <a:spcPts val="2780"/>
              </a:lnSpc>
              <a:buClr>
                <a:srgbClr val="000000"/>
              </a:buClr>
              <a:buSzPct val="90000"/>
              <a:buChar char="●"/>
              <a:tabLst>
                <a:tab pos="356235" algn="l"/>
              </a:tabLst>
            </a:pPr>
            <a:r>
              <a:rPr dirty="0" sz="2000">
                <a:solidFill>
                  <a:srgbClr val="003366"/>
                </a:solidFill>
                <a:latin typeface="Arial"/>
                <a:cs typeface="Arial"/>
              </a:rPr>
              <a:t>Актуальність:</a:t>
            </a:r>
            <a:r>
              <a:rPr dirty="0" sz="2000" spc="24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366"/>
                </a:solidFill>
                <a:latin typeface="Arial"/>
                <a:cs typeface="Arial"/>
              </a:rPr>
              <a:t>відсутність</a:t>
            </a:r>
            <a:r>
              <a:rPr dirty="0" sz="2000" spc="254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2000" spc="60">
                <a:solidFill>
                  <a:srgbClr val="003366"/>
                </a:solidFill>
                <a:latin typeface="Arial"/>
                <a:cs typeface="Arial"/>
              </a:rPr>
              <a:t>локалізованих</a:t>
            </a:r>
            <a:r>
              <a:rPr dirty="0" sz="2000" spc="195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366"/>
                </a:solidFill>
                <a:latin typeface="Arial"/>
                <a:cs typeface="Arial"/>
              </a:rPr>
              <a:t>платформ</a:t>
            </a:r>
            <a:r>
              <a:rPr dirty="0" sz="2000" spc="18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2000" spc="-25">
                <a:solidFill>
                  <a:srgbClr val="003366"/>
                </a:solidFill>
                <a:latin typeface="Arial"/>
                <a:cs typeface="Arial"/>
              </a:rPr>
              <a:t>для </a:t>
            </a:r>
            <a:r>
              <a:rPr dirty="0" sz="2000" spc="65">
                <a:solidFill>
                  <a:srgbClr val="003366"/>
                </a:solidFill>
                <a:latin typeface="Arial"/>
                <a:cs typeface="Arial"/>
              </a:rPr>
              <a:t>прилаштування</a:t>
            </a:r>
            <a:r>
              <a:rPr dirty="0" sz="2000" spc="35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2000" spc="75">
                <a:solidFill>
                  <a:srgbClr val="003366"/>
                </a:solidFill>
                <a:latin typeface="Arial"/>
                <a:cs typeface="Arial"/>
              </a:rPr>
              <a:t>тварин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6700" y="4362450"/>
            <a:ext cx="866775" cy="581025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70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130"/>
              </a:spcBef>
            </a:pPr>
            <a:r>
              <a:rPr dirty="0"/>
              <a:t>Аналіз</a:t>
            </a:r>
            <a:r>
              <a:rPr dirty="0" spc="-125"/>
              <a:t> </a:t>
            </a:r>
            <a:r>
              <a:rPr dirty="0" spc="-10"/>
              <a:t>проблеми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6700" y="4362450"/>
            <a:ext cx="866775" cy="581025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386715" y="1277937"/>
            <a:ext cx="7705090" cy="1674495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marL="298450" marR="5080" indent="-286385">
              <a:lnSpc>
                <a:spcPts val="1650"/>
              </a:lnSpc>
              <a:spcBef>
                <a:spcPts val="204"/>
              </a:spcBef>
              <a:buClr>
                <a:srgbClr val="000000"/>
              </a:buClr>
              <a:buSzPct val="128571"/>
              <a:buChar char="●"/>
              <a:tabLst>
                <a:tab pos="298450" algn="l"/>
              </a:tabLst>
            </a:pPr>
            <a:r>
              <a:rPr dirty="0" sz="1400" spc="10">
                <a:solidFill>
                  <a:srgbClr val="003366"/>
                </a:solidFill>
                <a:latin typeface="Arial"/>
                <a:cs typeface="Arial"/>
              </a:rPr>
              <a:t>У</a:t>
            </a:r>
            <a:r>
              <a:rPr dirty="0" sz="1400" spc="65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1400" spc="10">
                <a:solidFill>
                  <a:srgbClr val="003366"/>
                </a:solidFill>
                <a:latin typeface="Arial"/>
                <a:cs typeface="Arial"/>
              </a:rPr>
              <a:t>Petly</a:t>
            </a:r>
            <a:r>
              <a:rPr dirty="0" sz="1400" spc="6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1400" spc="10">
                <a:solidFill>
                  <a:srgbClr val="003366"/>
                </a:solidFill>
                <a:latin typeface="Arial"/>
                <a:cs typeface="Arial"/>
              </a:rPr>
              <a:t>реалізовано</a:t>
            </a:r>
            <a:r>
              <a:rPr dirty="0" sz="1400" spc="65">
                <a:solidFill>
                  <a:srgbClr val="003366"/>
                </a:solidFill>
                <a:latin typeface="Arial"/>
                <a:cs typeface="Arial"/>
              </a:rPr>
              <a:t> англомовний</a:t>
            </a:r>
            <a:r>
              <a:rPr dirty="0" sz="1400" spc="-5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1400" spc="10">
                <a:solidFill>
                  <a:srgbClr val="003366"/>
                </a:solidFill>
                <a:latin typeface="Arial"/>
                <a:cs typeface="Arial"/>
              </a:rPr>
              <a:t>інтерфейс</a:t>
            </a:r>
            <a:r>
              <a:rPr dirty="0" sz="1400" spc="35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1400" spc="50">
                <a:solidFill>
                  <a:srgbClr val="003366"/>
                </a:solidFill>
                <a:latin typeface="Arial"/>
                <a:cs typeface="Arial"/>
              </a:rPr>
              <a:t>з</a:t>
            </a:r>
            <a:r>
              <a:rPr dirty="0" sz="1400" spc="7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1400" spc="10">
                <a:solidFill>
                  <a:srgbClr val="003366"/>
                </a:solidFill>
                <a:latin typeface="Arial"/>
                <a:cs typeface="Arial"/>
              </a:rPr>
              <a:t>урахуванням</a:t>
            </a:r>
            <a:r>
              <a:rPr dirty="0" sz="1400" spc="105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1400" spc="80">
                <a:solidFill>
                  <a:srgbClr val="003366"/>
                </a:solidFill>
                <a:latin typeface="Arial"/>
                <a:cs typeface="Arial"/>
              </a:rPr>
              <a:t>принципів</a:t>
            </a:r>
            <a:r>
              <a:rPr dirty="0" sz="1400" spc="55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1400" spc="10">
                <a:solidFill>
                  <a:srgbClr val="003366"/>
                </a:solidFill>
                <a:latin typeface="Arial"/>
                <a:cs typeface="Arial"/>
              </a:rPr>
              <a:t>доступності</a:t>
            </a:r>
            <a:r>
              <a:rPr dirty="0" sz="1400" spc="10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1400" spc="-25">
                <a:solidFill>
                  <a:srgbClr val="003366"/>
                </a:solidFill>
                <a:latin typeface="Arial"/>
                <a:cs typeface="Arial"/>
              </a:rPr>
              <a:t>та </a:t>
            </a:r>
            <a:r>
              <a:rPr dirty="0" sz="1400" spc="10">
                <a:solidFill>
                  <a:srgbClr val="003366"/>
                </a:solidFill>
                <a:latin typeface="Arial"/>
                <a:cs typeface="Arial"/>
              </a:rPr>
              <a:t>можливістю</a:t>
            </a:r>
            <a:r>
              <a:rPr dirty="0" sz="1400" spc="18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1400" spc="10">
                <a:solidFill>
                  <a:srgbClr val="003366"/>
                </a:solidFill>
                <a:latin typeface="Arial"/>
                <a:cs typeface="Arial"/>
              </a:rPr>
              <a:t>додавання</a:t>
            </a:r>
            <a:r>
              <a:rPr dirty="0" sz="1400" spc="13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1400" spc="10">
                <a:solidFill>
                  <a:srgbClr val="003366"/>
                </a:solidFill>
                <a:latin typeface="Arial"/>
                <a:cs typeface="Arial"/>
              </a:rPr>
              <a:t>локалізацій</a:t>
            </a:r>
            <a:r>
              <a:rPr dirty="0" sz="1400" spc="20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1400" spc="10">
                <a:solidFill>
                  <a:srgbClr val="003366"/>
                </a:solidFill>
                <a:latin typeface="Arial"/>
                <a:cs typeface="Arial"/>
              </a:rPr>
              <a:t>у</a:t>
            </a:r>
            <a:r>
              <a:rPr dirty="0" sz="1400" spc="17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1400" spc="40">
                <a:solidFill>
                  <a:srgbClr val="003366"/>
                </a:solidFill>
                <a:latin typeface="Arial"/>
                <a:cs typeface="Arial"/>
              </a:rPr>
              <a:t>майбутньому</a:t>
            </a:r>
            <a:endParaRPr sz="140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1430"/>
              </a:spcBef>
              <a:buClr>
                <a:srgbClr val="000000"/>
              </a:buClr>
              <a:buSzPct val="128571"/>
              <a:buChar char="●"/>
              <a:tabLst>
                <a:tab pos="298450" algn="l"/>
              </a:tabLst>
            </a:pPr>
            <a:r>
              <a:rPr dirty="0" sz="1400">
                <a:solidFill>
                  <a:srgbClr val="003366"/>
                </a:solidFill>
                <a:latin typeface="Arial"/>
                <a:cs typeface="Arial"/>
              </a:rPr>
              <a:t>Відсутність</a:t>
            </a:r>
            <a:r>
              <a:rPr dirty="0" sz="1400" spc="11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1400" spc="55">
                <a:solidFill>
                  <a:srgbClr val="003366"/>
                </a:solidFill>
                <a:latin typeface="Arial"/>
                <a:cs typeface="Arial"/>
              </a:rPr>
              <a:t>єдиного</a:t>
            </a:r>
            <a:r>
              <a:rPr dirty="0" sz="1400" spc="65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003366"/>
                </a:solidFill>
                <a:latin typeface="Arial"/>
                <a:cs typeface="Arial"/>
              </a:rPr>
              <a:t>каналу</a:t>
            </a:r>
            <a:r>
              <a:rPr dirty="0" sz="1400" spc="45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1400" spc="35">
                <a:solidFill>
                  <a:srgbClr val="003366"/>
                </a:solidFill>
                <a:latin typeface="Arial"/>
                <a:cs typeface="Arial"/>
              </a:rPr>
              <a:t>комунікації</a:t>
            </a:r>
            <a:endParaRPr sz="140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1550"/>
              </a:spcBef>
              <a:buClr>
                <a:srgbClr val="000000"/>
              </a:buClr>
              <a:buSzPct val="128571"/>
              <a:buChar char="●"/>
              <a:tabLst>
                <a:tab pos="298450" algn="l"/>
              </a:tabLst>
            </a:pPr>
            <a:r>
              <a:rPr dirty="0" sz="1400" spc="50">
                <a:solidFill>
                  <a:srgbClr val="003366"/>
                </a:solidFill>
                <a:latin typeface="Arial"/>
                <a:cs typeface="Arial"/>
              </a:rPr>
              <a:t>Розпорошеність</a:t>
            </a:r>
            <a:r>
              <a:rPr dirty="0" sz="1400" spc="-65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003366"/>
                </a:solidFill>
                <a:latin typeface="Arial"/>
                <a:cs typeface="Arial"/>
              </a:rPr>
              <a:t>інформації</a:t>
            </a:r>
            <a:endParaRPr sz="140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1475"/>
              </a:spcBef>
              <a:buClr>
                <a:srgbClr val="000000"/>
              </a:buClr>
              <a:buSzPct val="128571"/>
              <a:buChar char="●"/>
              <a:tabLst>
                <a:tab pos="298450" algn="l"/>
              </a:tabLst>
            </a:pPr>
            <a:r>
              <a:rPr dirty="0" sz="1400">
                <a:solidFill>
                  <a:srgbClr val="003366"/>
                </a:solidFill>
                <a:latin typeface="Arial"/>
                <a:cs typeface="Arial"/>
              </a:rPr>
              <a:t>Недовіра</a:t>
            </a:r>
            <a:r>
              <a:rPr dirty="0" sz="1400" spc="85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003366"/>
                </a:solidFill>
                <a:latin typeface="Arial"/>
                <a:cs typeface="Arial"/>
              </a:rPr>
              <a:t>до</a:t>
            </a:r>
            <a:r>
              <a:rPr dirty="0" sz="1400" spc="4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1400" spc="65">
                <a:solidFill>
                  <a:srgbClr val="003366"/>
                </a:solidFill>
                <a:latin typeface="Arial"/>
                <a:cs typeface="Arial"/>
              </a:rPr>
              <a:t>анонімних</a:t>
            </a:r>
            <a:r>
              <a:rPr dirty="0" sz="1400" spc="95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003366"/>
                </a:solidFill>
                <a:latin typeface="Arial"/>
                <a:cs typeface="Arial"/>
              </a:rPr>
              <a:t>записів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43375" y="1946324"/>
            <a:ext cx="4676775" cy="2463750"/>
          </a:xfrm>
          <a:prstGeom prst="rect">
            <a:avLst/>
          </a:prstGeom>
        </p:spPr>
      </p:pic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70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130"/>
              </a:spcBef>
            </a:pPr>
            <a:r>
              <a:rPr dirty="0" spc="-10"/>
              <a:t>Постановка</a:t>
            </a:r>
            <a:r>
              <a:rPr dirty="0" spc="-110"/>
              <a:t> </a:t>
            </a:r>
            <a:r>
              <a:rPr dirty="0"/>
              <a:t>задачі</a:t>
            </a:r>
            <a:r>
              <a:rPr dirty="0" spc="-140"/>
              <a:t> </a:t>
            </a:r>
            <a:r>
              <a:rPr dirty="0"/>
              <a:t>та</a:t>
            </a:r>
            <a:r>
              <a:rPr dirty="0" spc="-135"/>
              <a:t> </a:t>
            </a:r>
            <a:r>
              <a:rPr dirty="0"/>
              <a:t>опис</a:t>
            </a:r>
            <a:r>
              <a:rPr dirty="0" spc="-114"/>
              <a:t> </a:t>
            </a:r>
            <a:r>
              <a:rPr dirty="0" spc="-10"/>
              <a:t>системи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05142" y="1777999"/>
            <a:ext cx="8095615" cy="213423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56235" marR="5080" indent="-343535">
              <a:lnSpc>
                <a:spcPct val="115799"/>
              </a:lnSpc>
              <a:spcBef>
                <a:spcPts val="90"/>
              </a:spcBef>
              <a:buClr>
                <a:srgbClr val="000000"/>
              </a:buClr>
              <a:buSzPct val="90000"/>
              <a:buChar char="●"/>
              <a:tabLst>
                <a:tab pos="356235" algn="l"/>
              </a:tabLst>
            </a:pPr>
            <a:r>
              <a:rPr dirty="0" sz="2000">
                <a:solidFill>
                  <a:srgbClr val="003366"/>
                </a:solidFill>
                <a:latin typeface="Arial"/>
                <a:cs typeface="Arial"/>
              </a:rPr>
              <a:t>Проблема:</a:t>
            </a:r>
            <a:r>
              <a:rPr dirty="0" sz="2000" spc="6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366"/>
                </a:solidFill>
                <a:latin typeface="Arial"/>
                <a:cs typeface="Arial"/>
              </a:rPr>
              <a:t>немає</a:t>
            </a:r>
            <a:r>
              <a:rPr dirty="0" sz="2000" spc="9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2000" spc="80">
                <a:solidFill>
                  <a:srgbClr val="003366"/>
                </a:solidFill>
                <a:latin typeface="Arial"/>
                <a:cs typeface="Arial"/>
              </a:rPr>
              <a:t>єдиного</a:t>
            </a:r>
            <a:r>
              <a:rPr dirty="0" sz="2000" spc="35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366"/>
                </a:solidFill>
                <a:latin typeface="Arial"/>
                <a:cs typeface="Arial"/>
              </a:rPr>
              <a:t>сервісу</a:t>
            </a:r>
            <a:r>
              <a:rPr dirty="0" sz="2000" spc="1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2000" spc="60">
                <a:solidFill>
                  <a:srgbClr val="003366"/>
                </a:solidFill>
                <a:latin typeface="Arial"/>
                <a:cs typeface="Arial"/>
              </a:rPr>
              <a:t>з</a:t>
            </a:r>
            <a:r>
              <a:rPr dirty="0" sz="2000" spc="45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2000" spc="120">
                <a:solidFill>
                  <a:srgbClr val="003366"/>
                </a:solidFill>
                <a:latin typeface="Arial"/>
                <a:cs typeface="Arial"/>
              </a:rPr>
              <a:t>повним</a:t>
            </a:r>
            <a:r>
              <a:rPr dirty="0" sz="2000" spc="15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2000" spc="55">
                <a:solidFill>
                  <a:srgbClr val="003366"/>
                </a:solidFill>
                <a:latin typeface="Arial"/>
                <a:cs typeface="Arial"/>
              </a:rPr>
              <a:t>функціоналом</a:t>
            </a:r>
            <a:r>
              <a:rPr dirty="0" sz="2000" spc="2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2000" spc="-25">
                <a:solidFill>
                  <a:srgbClr val="003366"/>
                </a:solidFill>
                <a:latin typeface="Arial"/>
                <a:cs typeface="Arial"/>
              </a:rPr>
              <a:t>для </a:t>
            </a:r>
            <a:r>
              <a:rPr dirty="0" sz="2000" spc="70">
                <a:solidFill>
                  <a:srgbClr val="003366"/>
                </a:solidFill>
                <a:latin typeface="Arial"/>
                <a:cs typeface="Arial"/>
              </a:rPr>
              <a:t>тварин</a:t>
            </a:r>
            <a:endParaRPr sz="2000">
              <a:latin typeface="Arial"/>
              <a:cs typeface="Arial"/>
            </a:endParaRPr>
          </a:p>
          <a:p>
            <a:pPr marL="356235" marR="21590" indent="-343535">
              <a:lnSpc>
                <a:spcPts val="2780"/>
              </a:lnSpc>
              <a:spcBef>
                <a:spcPts val="85"/>
              </a:spcBef>
              <a:buClr>
                <a:srgbClr val="000000"/>
              </a:buClr>
              <a:buSzPct val="90000"/>
              <a:buChar char="●"/>
              <a:tabLst>
                <a:tab pos="356235" algn="l"/>
              </a:tabLst>
            </a:pPr>
            <a:r>
              <a:rPr dirty="0" sz="2000">
                <a:solidFill>
                  <a:srgbClr val="003366"/>
                </a:solidFill>
                <a:latin typeface="Arial"/>
                <a:cs typeface="Arial"/>
              </a:rPr>
              <a:t>Завдання:</a:t>
            </a:r>
            <a:r>
              <a:rPr dirty="0" sz="2000" spc="45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2000" spc="65">
                <a:solidFill>
                  <a:srgbClr val="003366"/>
                </a:solidFill>
                <a:latin typeface="Arial"/>
                <a:cs typeface="Arial"/>
              </a:rPr>
              <a:t>створити</a:t>
            </a:r>
            <a:r>
              <a:rPr dirty="0" sz="2000" spc="5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2000" spc="110">
                <a:solidFill>
                  <a:srgbClr val="003366"/>
                </a:solidFill>
                <a:latin typeface="Arial"/>
                <a:cs typeface="Arial"/>
              </a:rPr>
              <a:t>зручний</a:t>
            </a:r>
            <a:r>
              <a:rPr dirty="0" sz="2000" spc="-1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366"/>
                </a:solidFill>
                <a:latin typeface="Arial"/>
                <a:cs typeface="Arial"/>
              </a:rPr>
              <a:t>сервіс</a:t>
            </a:r>
            <a:r>
              <a:rPr dirty="0" sz="2000" spc="15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2000" spc="60">
                <a:solidFill>
                  <a:srgbClr val="003366"/>
                </a:solidFill>
                <a:latin typeface="Arial"/>
                <a:cs typeface="Arial"/>
              </a:rPr>
              <a:t>з</a:t>
            </a:r>
            <a:r>
              <a:rPr dirty="0" sz="2000" spc="35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2000" spc="50">
                <a:solidFill>
                  <a:srgbClr val="003366"/>
                </a:solidFill>
                <a:latin typeface="Arial"/>
                <a:cs typeface="Arial"/>
              </a:rPr>
              <a:t>авторизацією,</a:t>
            </a:r>
            <a:r>
              <a:rPr dirty="0" sz="2000" spc="4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003366"/>
                </a:solidFill>
                <a:latin typeface="Arial"/>
                <a:cs typeface="Arial"/>
              </a:rPr>
              <a:t>профілем, </a:t>
            </a:r>
            <a:r>
              <a:rPr dirty="0" sz="2000">
                <a:solidFill>
                  <a:srgbClr val="003366"/>
                </a:solidFill>
                <a:latin typeface="Arial"/>
                <a:cs typeface="Arial"/>
              </a:rPr>
              <a:t>об’явами,</a:t>
            </a:r>
            <a:r>
              <a:rPr dirty="0" sz="2000" spc="11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2000" spc="70">
                <a:solidFill>
                  <a:srgbClr val="003366"/>
                </a:solidFill>
                <a:latin typeface="Arial"/>
                <a:cs typeface="Arial"/>
              </a:rPr>
              <a:t>адаптивним</a:t>
            </a:r>
            <a:r>
              <a:rPr dirty="0" sz="2000" spc="8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2000" spc="70">
                <a:solidFill>
                  <a:srgbClr val="003366"/>
                </a:solidFill>
                <a:latin typeface="Arial"/>
                <a:cs typeface="Arial"/>
              </a:rPr>
              <a:t>дизайном</a:t>
            </a:r>
            <a:endParaRPr sz="2000">
              <a:latin typeface="Arial"/>
              <a:cs typeface="Arial"/>
            </a:endParaRPr>
          </a:p>
          <a:p>
            <a:pPr marL="356235" marR="138430" indent="-343535">
              <a:lnSpc>
                <a:spcPts val="2780"/>
              </a:lnSpc>
              <a:buClr>
                <a:srgbClr val="000000"/>
              </a:buClr>
              <a:buSzPct val="90000"/>
              <a:buChar char="●"/>
              <a:tabLst>
                <a:tab pos="356235" algn="l"/>
              </a:tabLst>
            </a:pPr>
            <a:r>
              <a:rPr dirty="0" sz="2000" spc="65">
                <a:solidFill>
                  <a:srgbClr val="003366"/>
                </a:solidFill>
                <a:latin typeface="Arial"/>
                <a:cs typeface="Arial"/>
              </a:rPr>
              <a:t>Очікувано:</a:t>
            </a:r>
            <a:r>
              <a:rPr dirty="0" sz="2000" spc="75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366"/>
                </a:solidFill>
                <a:latin typeface="Arial"/>
                <a:cs typeface="Arial"/>
              </a:rPr>
              <a:t>стабільна,</a:t>
            </a:r>
            <a:r>
              <a:rPr dirty="0" sz="2000" spc="65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2000" spc="70">
                <a:solidFill>
                  <a:srgbClr val="003366"/>
                </a:solidFill>
                <a:latin typeface="Arial"/>
                <a:cs typeface="Arial"/>
              </a:rPr>
              <a:t>безпечна </a:t>
            </a:r>
            <a:r>
              <a:rPr dirty="0" sz="2000">
                <a:solidFill>
                  <a:srgbClr val="003366"/>
                </a:solidFill>
                <a:latin typeface="Arial"/>
                <a:cs typeface="Arial"/>
              </a:rPr>
              <a:t>система</a:t>
            </a:r>
            <a:r>
              <a:rPr dirty="0" sz="2000" spc="85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2000" spc="60">
                <a:solidFill>
                  <a:srgbClr val="003366"/>
                </a:solidFill>
                <a:latin typeface="Arial"/>
                <a:cs typeface="Arial"/>
              </a:rPr>
              <a:t>з </a:t>
            </a:r>
            <a:r>
              <a:rPr dirty="0" sz="2000">
                <a:solidFill>
                  <a:srgbClr val="003366"/>
                </a:solidFill>
                <a:latin typeface="Arial"/>
                <a:cs typeface="Arial"/>
              </a:rPr>
              <a:t>інтерфейсом</a:t>
            </a:r>
            <a:r>
              <a:rPr dirty="0" sz="2000" spc="8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2000" spc="60">
                <a:solidFill>
                  <a:srgbClr val="003366"/>
                </a:solidFill>
                <a:latin typeface="Arial"/>
                <a:cs typeface="Arial"/>
              </a:rPr>
              <a:t>і</a:t>
            </a:r>
            <a:r>
              <a:rPr dirty="0" sz="2000" spc="95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2000" spc="-110">
                <a:solidFill>
                  <a:srgbClr val="003366"/>
                </a:solidFill>
                <a:latin typeface="Arial"/>
                <a:cs typeface="Arial"/>
              </a:rPr>
              <a:t>REST </a:t>
            </a:r>
            <a:r>
              <a:rPr dirty="0" sz="2000" spc="-25">
                <a:solidFill>
                  <a:srgbClr val="003366"/>
                </a:solidFill>
                <a:latin typeface="Arial"/>
                <a:cs typeface="Arial"/>
              </a:rPr>
              <a:t>API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6700" y="4362450"/>
            <a:ext cx="866775" cy="581025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70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130"/>
              </a:spcBef>
            </a:pPr>
            <a:r>
              <a:rPr dirty="0"/>
              <a:t>Вибір</a:t>
            </a:r>
            <a:r>
              <a:rPr dirty="0" spc="-90"/>
              <a:t> </a:t>
            </a:r>
            <a:r>
              <a:rPr dirty="0" spc="-10"/>
              <a:t>технологій</a:t>
            </a:r>
            <a:r>
              <a:rPr dirty="0" spc="-135"/>
              <a:t> </a:t>
            </a:r>
            <a:r>
              <a:rPr dirty="0" spc="-10"/>
              <a:t>розробки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05142" y="1777999"/>
            <a:ext cx="7872730" cy="1428115"/>
          </a:xfrm>
          <a:prstGeom prst="rect">
            <a:avLst/>
          </a:prstGeom>
        </p:spPr>
        <p:txBody>
          <a:bodyPr wrap="square" lIns="0" tIns="5969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70"/>
              </a:spcBef>
              <a:buClr>
                <a:srgbClr val="000000"/>
              </a:buClr>
              <a:buSzPct val="90000"/>
              <a:buChar char="●"/>
              <a:tabLst>
                <a:tab pos="355600" algn="l"/>
              </a:tabLst>
            </a:pPr>
            <a:r>
              <a:rPr dirty="0" sz="2000" spc="50">
                <a:solidFill>
                  <a:srgbClr val="003366"/>
                </a:solidFill>
                <a:latin typeface="Arial"/>
                <a:cs typeface="Arial"/>
              </a:rPr>
              <a:t>Frontend:</a:t>
            </a:r>
            <a:r>
              <a:rPr dirty="0" sz="2000" spc="95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2000" spc="-20">
                <a:solidFill>
                  <a:srgbClr val="003366"/>
                </a:solidFill>
                <a:latin typeface="Arial"/>
                <a:cs typeface="Arial"/>
              </a:rPr>
              <a:t>React,</a:t>
            </a:r>
            <a:r>
              <a:rPr dirty="0" sz="2000" spc="6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366"/>
                </a:solidFill>
                <a:latin typeface="Arial"/>
                <a:cs typeface="Arial"/>
              </a:rPr>
              <a:t>Redux</a:t>
            </a:r>
            <a:r>
              <a:rPr dirty="0" sz="2000" spc="95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366"/>
                </a:solidFill>
                <a:latin typeface="Arial"/>
                <a:cs typeface="Arial"/>
              </a:rPr>
              <a:t>Toolkit,</a:t>
            </a:r>
            <a:r>
              <a:rPr dirty="0" sz="2000" spc="15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366"/>
                </a:solidFill>
                <a:latin typeface="Arial"/>
                <a:cs typeface="Arial"/>
              </a:rPr>
              <a:t>styled-</a:t>
            </a:r>
            <a:r>
              <a:rPr dirty="0" sz="2000" spc="60">
                <a:solidFill>
                  <a:srgbClr val="003366"/>
                </a:solidFill>
                <a:latin typeface="Arial"/>
                <a:cs typeface="Arial"/>
              </a:rPr>
              <a:t>components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80"/>
              </a:spcBef>
              <a:buClr>
                <a:srgbClr val="000000"/>
              </a:buClr>
              <a:buSzPct val="90000"/>
              <a:buChar char="●"/>
              <a:tabLst>
                <a:tab pos="355600" algn="l"/>
              </a:tabLst>
            </a:pPr>
            <a:r>
              <a:rPr dirty="0" sz="2000">
                <a:solidFill>
                  <a:srgbClr val="003366"/>
                </a:solidFill>
                <a:latin typeface="Arial"/>
                <a:cs typeface="Arial"/>
              </a:rPr>
              <a:t>Backend:</a:t>
            </a:r>
            <a:r>
              <a:rPr dirty="0" sz="2000" spc="65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366"/>
                </a:solidFill>
                <a:latin typeface="Arial"/>
                <a:cs typeface="Arial"/>
              </a:rPr>
              <a:t>Node.js,</a:t>
            </a:r>
            <a:r>
              <a:rPr dirty="0" sz="2000" spc="3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003366"/>
                </a:solidFill>
                <a:latin typeface="Arial"/>
                <a:cs typeface="Arial"/>
              </a:rPr>
              <a:t>Express,</a:t>
            </a:r>
            <a:r>
              <a:rPr dirty="0" sz="2000" spc="3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2000" spc="40">
                <a:solidFill>
                  <a:srgbClr val="003366"/>
                </a:solidFill>
                <a:latin typeface="Arial"/>
                <a:cs typeface="Arial"/>
              </a:rPr>
              <a:t>Mongoose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05"/>
              </a:spcBef>
              <a:buClr>
                <a:srgbClr val="000000"/>
              </a:buClr>
              <a:buSzPct val="90000"/>
              <a:buChar char="●"/>
              <a:tabLst>
                <a:tab pos="355600" algn="l"/>
              </a:tabLst>
            </a:pPr>
            <a:r>
              <a:rPr dirty="0" sz="2000">
                <a:solidFill>
                  <a:srgbClr val="003366"/>
                </a:solidFill>
                <a:latin typeface="Arial"/>
                <a:cs typeface="Arial"/>
              </a:rPr>
              <a:t>Сервіси:</a:t>
            </a:r>
            <a:r>
              <a:rPr dirty="0" sz="2000" spc="45">
                <a:solidFill>
                  <a:srgbClr val="003366"/>
                </a:solidFill>
                <a:latin typeface="Arial"/>
                <a:cs typeface="Arial"/>
              </a:rPr>
              <a:t> Cloudinary</a:t>
            </a:r>
            <a:r>
              <a:rPr dirty="0" sz="2000" spc="4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2000" spc="-35">
                <a:solidFill>
                  <a:srgbClr val="003366"/>
                </a:solidFill>
                <a:latin typeface="Arial"/>
                <a:cs typeface="Arial"/>
              </a:rPr>
              <a:t>(фото),</a:t>
            </a:r>
            <a:r>
              <a:rPr dirty="0" sz="2000" spc="-5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366"/>
                </a:solidFill>
                <a:latin typeface="Arial"/>
                <a:cs typeface="Arial"/>
              </a:rPr>
              <a:t>SendGrid (email),</a:t>
            </a:r>
            <a:r>
              <a:rPr dirty="0" sz="2000" spc="-5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366"/>
                </a:solidFill>
                <a:latin typeface="Arial"/>
                <a:cs typeface="Arial"/>
              </a:rPr>
              <a:t>Google</a:t>
            </a:r>
            <a:r>
              <a:rPr dirty="0" sz="2000" spc="3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2000" spc="50">
                <a:solidFill>
                  <a:srgbClr val="003366"/>
                </a:solidFill>
                <a:latin typeface="Arial"/>
                <a:cs typeface="Arial"/>
              </a:rPr>
              <a:t>OAuth</a:t>
            </a:r>
            <a:r>
              <a:rPr dirty="0" sz="2000" spc="11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2000" spc="-25">
                <a:solidFill>
                  <a:srgbClr val="003366"/>
                </a:solidFill>
                <a:latin typeface="Arial"/>
                <a:cs typeface="Arial"/>
              </a:rPr>
              <a:t>2.0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80"/>
              </a:spcBef>
              <a:buClr>
                <a:srgbClr val="000000"/>
              </a:buClr>
              <a:buSzPct val="90000"/>
              <a:buChar char="●"/>
              <a:tabLst>
                <a:tab pos="355600" algn="l"/>
              </a:tabLst>
            </a:pPr>
            <a:r>
              <a:rPr dirty="0" sz="2000">
                <a:solidFill>
                  <a:srgbClr val="003366"/>
                </a:solidFill>
                <a:latin typeface="Arial"/>
                <a:cs typeface="Arial"/>
              </a:rPr>
              <a:t>Хостинг:</a:t>
            </a:r>
            <a:r>
              <a:rPr dirty="0" sz="2000" spc="9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366"/>
                </a:solidFill>
                <a:latin typeface="Arial"/>
                <a:cs typeface="Arial"/>
              </a:rPr>
              <a:t>Render</a:t>
            </a:r>
            <a:r>
              <a:rPr dirty="0" sz="2000" spc="105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366"/>
                </a:solidFill>
                <a:latin typeface="Arial"/>
                <a:cs typeface="Arial"/>
              </a:rPr>
              <a:t>(бекенд),</a:t>
            </a:r>
            <a:r>
              <a:rPr dirty="0" sz="2000" spc="8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2000" spc="65">
                <a:solidFill>
                  <a:srgbClr val="003366"/>
                </a:solidFill>
                <a:latin typeface="Arial"/>
                <a:cs typeface="Arial"/>
              </a:rPr>
              <a:t>Netlify</a:t>
            </a:r>
            <a:r>
              <a:rPr dirty="0" sz="2000" spc="8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003366"/>
                </a:solidFill>
                <a:latin typeface="Arial"/>
                <a:cs typeface="Arial"/>
              </a:rPr>
              <a:t>(фронт)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6700" y="4362450"/>
            <a:ext cx="866775" cy="581025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70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90170">
              <a:lnSpc>
                <a:spcPct val="100000"/>
              </a:lnSpc>
              <a:spcBef>
                <a:spcPts val="130"/>
              </a:spcBef>
            </a:pPr>
            <a:r>
              <a:rPr dirty="0" spc="-10"/>
              <a:t>Архітектура</a:t>
            </a:r>
            <a:r>
              <a:rPr dirty="0" spc="-110"/>
              <a:t> </a:t>
            </a:r>
            <a:r>
              <a:rPr dirty="0" spc="-25"/>
              <a:t>ПЗ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05142" y="2006917"/>
            <a:ext cx="7484745" cy="1075055"/>
          </a:xfrm>
          <a:prstGeom prst="rect">
            <a:avLst/>
          </a:prstGeom>
        </p:spPr>
        <p:txBody>
          <a:bodyPr wrap="square" lIns="0" tIns="6032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75"/>
              </a:spcBef>
              <a:buClr>
                <a:srgbClr val="000000"/>
              </a:buClr>
              <a:buSzPct val="90000"/>
              <a:buChar char="●"/>
              <a:tabLst>
                <a:tab pos="355600" algn="l"/>
              </a:tabLst>
            </a:pPr>
            <a:r>
              <a:rPr dirty="0" sz="2000">
                <a:solidFill>
                  <a:srgbClr val="003366"/>
                </a:solidFill>
                <a:latin typeface="Arial"/>
                <a:cs typeface="Arial"/>
              </a:rPr>
              <a:t>Клієнт–серверна</a:t>
            </a:r>
            <a:r>
              <a:rPr dirty="0" sz="2000" spc="12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366"/>
                </a:solidFill>
                <a:latin typeface="Arial"/>
                <a:cs typeface="Arial"/>
              </a:rPr>
              <a:t>модель:</a:t>
            </a:r>
            <a:r>
              <a:rPr dirty="0" sz="2000" spc="114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2000" spc="-150">
                <a:solidFill>
                  <a:srgbClr val="003366"/>
                </a:solidFill>
                <a:latin typeface="Arial"/>
                <a:cs typeface="Arial"/>
              </a:rPr>
              <a:t>SPA</a:t>
            </a:r>
            <a:r>
              <a:rPr dirty="0" sz="2000" spc="12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366"/>
                </a:solidFill>
                <a:latin typeface="Arial"/>
                <a:cs typeface="Arial"/>
              </a:rPr>
              <a:t>+</a:t>
            </a:r>
            <a:r>
              <a:rPr dirty="0" sz="2000" spc="75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2000" spc="-210">
                <a:solidFill>
                  <a:srgbClr val="003366"/>
                </a:solidFill>
                <a:latin typeface="Arial"/>
                <a:cs typeface="Arial"/>
              </a:rPr>
              <a:t>REST</a:t>
            </a:r>
            <a:r>
              <a:rPr dirty="0" sz="2000" spc="13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2000" spc="-25">
                <a:solidFill>
                  <a:srgbClr val="003366"/>
                </a:solidFill>
                <a:latin typeface="Arial"/>
                <a:cs typeface="Arial"/>
              </a:rPr>
              <a:t>API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80"/>
              </a:spcBef>
              <a:buClr>
                <a:srgbClr val="000000"/>
              </a:buClr>
              <a:buSzPct val="90000"/>
              <a:buChar char="●"/>
              <a:tabLst>
                <a:tab pos="355600" algn="l"/>
              </a:tabLst>
            </a:pPr>
            <a:r>
              <a:rPr dirty="0" sz="2000" spc="85">
                <a:solidFill>
                  <a:srgbClr val="003366"/>
                </a:solidFill>
                <a:latin typeface="Arial"/>
                <a:cs typeface="Arial"/>
              </a:rPr>
              <a:t>Компоненти:</a:t>
            </a:r>
            <a:r>
              <a:rPr dirty="0" sz="2000" spc="7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366"/>
                </a:solidFill>
                <a:latin typeface="Arial"/>
                <a:cs typeface="Arial"/>
              </a:rPr>
              <a:t>клієнт,</a:t>
            </a:r>
            <a:r>
              <a:rPr dirty="0" sz="2000" spc="12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366"/>
                </a:solidFill>
                <a:latin typeface="Arial"/>
                <a:cs typeface="Arial"/>
              </a:rPr>
              <a:t>сервер,</a:t>
            </a:r>
            <a:r>
              <a:rPr dirty="0" sz="2000" spc="12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366"/>
                </a:solidFill>
                <a:latin typeface="Arial"/>
                <a:cs typeface="Arial"/>
              </a:rPr>
              <a:t>база</a:t>
            </a:r>
            <a:r>
              <a:rPr dirty="0" sz="2000" spc="85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366"/>
                </a:solidFill>
                <a:latin typeface="Arial"/>
                <a:cs typeface="Arial"/>
              </a:rPr>
              <a:t>даних,</a:t>
            </a:r>
            <a:r>
              <a:rPr dirty="0" sz="2000" spc="25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2000" spc="95">
                <a:solidFill>
                  <a:srgbClr val="003366"/>
                </a:solidFill>
                <a:latin typeface="Arial"/>
                <a:cs typeface="Arial"/>
              </a:rPr>
              <a:t>зовнішні</a:t>
            </a:r>
            <a:r>
              <a:rPr dirty="0" sz="2000" spc="105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003366"/>
                </a:solidFill>
                <a:latin typeface="Arial"/>
                <a:cs typeface="Arial"/>
              </a:rPr>
              <a:t>сервіси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05"/>
              </a:spcBef>
              <a:buClr>
                <a:srgbClr val="000000"/>
              </a:buClr>
              <a:buSzPct val="90000"/>
              <a:buChar char="●"/>
              <a:tabLst>
                <a:tab pos="355600" algn="l"/>
              </a:tabLst>
            </a:pPr>
            <a:r>
              <a:rPr dirty="0" sz="2000" spc="70">
                <a:solidFill>
                  <a:srgbClr val="003366"/>
                </a:solidFill>
                <a:latin typeface="Arial"/>
                <a:cs typeface="Arial"/>
              </a:rPr>
              <a:t>Використання</a:t>
            </a:r>
            <a:r>
              <a:rPr dirty="0" sz="2000" spc="11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2000" spc="-175">
                <a:solidFill>
                  <a:srgbClr val="003366"/>
                </a:solidFill>
                <a:latin typeface="Arial"/>
                <a:cs typeface="Arial"/>
              </a:rPr>
              <a:t>JWT,</a:t>
            </a:r>
            <a:r>
              <a:rPr dirty="0" sz="2000" spc="55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366"/>
                </a:solidFill>
                <a:latin typeface="Arial"/>
                <a:cs typeface="Arial"/>
              </a:rPr>
              <a:t>Cloudinary,</a:t>
            </a:r>
            <a:r>
              <a:rPr dirty="0" sz="2000" spc="50">
                <a:solidFill>
                  <a:srgbClr val="003366"/>
                </a:solidFill>
                <a:latin typeface="Arial"/>
                <a:cs typeface="Arial"/>
              </a:rPr>
              <a:t> MongoDB</a:t>
            </a:r>
            <a:r>
              <a:rPr dirty="0" sz="2000" spc="65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003366"/>
                </a:solidFill>
                <a:latin typeface="Arial"/>
                <a:cs typeface="Arial"/>
              </a:rPr>
              <a:t>Atlas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6700" y="4362450"/>
            <a:ext cx="866775" cy="581025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70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130"/>
              </a:spcBef>
            </a:pPr>
            <a:r>
              <a:rPr dirty="0"/>
              <a:t>Опис</a:t>
            </a:r>
            <a:r>
              <a:rPr dirty="0" spc="-110"/>
              <a:t> </a:t>
            </a:r>
            <a:r>
              <a:rPr dirty="0"/>
              <a:t>процесу</a:t>
            </a:r>
            <a:r>
              <a:rPr dirty="0" spc="-155"/>
              <a:t> </a:t>
            </a:r>
            <a:r>
              <a:rPr dirty="0" spc="-10"/>
              <a:t>розробки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05142" y="2030530"/>
            <a:ext cx="8037830" cy="1428115"/>
          </a:xfrm>
          <a:prstGeom prst="rect">
            <a:avLst/>
          </a:prstGeom>
        </p:spPr>
        <p:txBody>
          <a:bodyPr wrap="square" lIns="0" tIns="5969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70"/>
              </a:spcBef>
              <a:buClr>
                <a:srgbClr val="000000"/>
              </a:buClr>
              <a:buSzPct val="90000"/>
              <a:buChar char="●"/>
              <a:tabLst>
                <a:tab pos="355600" algn="l"/>
              </a:tabLst>
            </a:pPr>
            <a:r>
              <a:rPr dirty="0" sz="2000" spc="45">
                <a:solidFill>
                  <a:srgbClr val="003366"/>
                </a:solidFill>
                <a:latin typeface="Arial"/>
                <a:cs typeface="Arial"/>
              </a:rPr>
              <a:t>Розробка</a:t>
            </a:r>
            <a:r>
              <a:rPr dirty="0" sz="2000" spc="6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366"/>
                </a:solidFill>
                <a:latin typeface="Arial"/>
                <a:cs typeface="Arial"/>
              </a:rPr>
              <a:t>фронтенду</a:t>
            </a:r>
            <a:r>
              <a:rPr dirty="0" sz="2000" spc="2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366"/>
                </a:solidFill>
                <a:latin typeface="Arial"/>
                <a:cs typeface="Arial"/>
              </a:rPr>
              <a:t>та</a:t>
            </a:r>
            <a:r>
              <a:rPr dirty="0" sz="2000" spc="7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366"/>
                </a:solidFill>
                <a:latin typeface="Arial"/>
                <a:cs typeface="Arial"/>
              </a:rPr>
              <a:t>бекенду</a:t>
            </a:r>
            <a:r>
              <a:rPr dirty="0" sz="2000" spc="10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366"/>
                </a:solidFill>
                <a:latin typeface="Arial"/>
                <a:cs typeface="Arial"/>
              </a:rPr>
              <a:t>у</a:t>
            </a:r>
            <a:r>
              <a:rPr dirty="0" sz="2000" spc="1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2000" spc="55">
                <a:solidFill>
                  <a:srgbClr val="003366"/>
                </a:solidFill>
                <a:latin typeface="Arial"/>
                <a:cs typeface="Arial"/>
              </a:rPr>
              <a:t>двох </a:t>
            </a:r>
            <a:r>
              <a:rPr dirty="0" sz="2000" spc="95">
                <a:solidFill>
                  <a:srgbClr val="003366"/>
                </a:solidFill>
                <a:latin typeface="Arial"/>
                <a:cs typeface="Arial"/>
              </a:rPr>
              <a:t>окремих</a:t>
            </a:r>
            <a:r>
              <a:rPr dirty="0" sz="2000" spc="5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2000" spc="60">
                <a:solidFill>
                  <a:srgbClr val="003366"/>
                </a:solidFill>
                <a:latin typeface="Arial"/>
                <a:cs typeface="Arial"/>
              </a:rPr>
              <a:t>репозиторіях</a:t>
            </a:r>
            <a:endParaRPr sz="2000">
              <a:latin typeface="Arial"/>
              <a:cs typeface="Arial"/>
            </a:endParaRPr>
          </a:p>
          <a:p>
            <a:pPr marL="356235" marR="394970" indent="-343535">
              <a:lnSpc>
                <a:spcPct val="112700"/>
              </a:lnSpc>
              <a:spcBef>
                <a:spcPts val="75"/>
              </a:spcBef>
              <a:buClr>
                <a:srgbClr val="000000"/>
              </a:buClr>
              <a:buSzPct val="90000"/>
              <a:buChar char="●"/>
              <a:tabLst>
                <a:tab pos="356235" algn="l"/>
              </a:tabLst>
            </a:pPr>
            <a:r>
              <a:rPr dirty="0" sz="2000" spc="55">
                <a:solidFill>
                  <a:srgbClr val="003366"/>
                </a:solidFill>
                <a:latin typeface="Arial"/>
                <a:cs typeface="Arial"/>
              </a:rPr>
              <a:t>Інтеграція</a:t>
            </a:r>
            <a:r>
              <a:rPr dirty="0" sz="2000" spc="-15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2000" spc="60">
                <a:solidFill>
                  <a:srgbClr val="003366"/>
                </a:solidFill>
                <a:latin typeface="Arial"/>
                <a:cs typeface="Arial"/>
              </a:rPr>
              <a:t>через</a:t>
            </a:r>
            <a:r>
              <a:rPr dirty="0" sz="2000" spc="-2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2000" spc="-30">
                <a:solidFill>
                  <a:srgbClr val="003366"/>
                </a:solidFill>
                <a:latin typeface="Arial"/>
                <a:cs typeface="Arial"/>
              </a:rPr>
              <a:t>API:</a:t>
            </a:r>
            <a:r>
              <a:rPr dirty="0" sz="2000" spc="55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2000" spc="70">
                <a:solidFill>
                  <a:srgbClr val="003366"/>
                </a:solidFill>
                <a:latin typeface="Arial"/>
                <a:cs typeface="Arial"/>
              </a:rPr>
              <a:t>обробка</a:t>
            </a:r>
            <a:r>
              <a:rPr dirty="0" sz="2000" spc="-25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366"/>
                </a:solidFill>
                <a:latin typeface="Arial"/>
                <a:cs typeface="Arial"/>
              </a:rPr>
              <a:t>аватарів,</a:t>
            </a:r>
            <a:r>
              <a:rPr dirty="0" sz="2000" spc="-55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2000" spc="45">
                <a:solidFill>
                  <a:srgbClr val="003366"/>
                </a:solidFill>
                <a:latin typeface="Arial"/>
                <a:cs typeface="Arial"/>
              </a:rPr>
              <a:t>нотифікацій,</a:t>
            </a:r>
            <a:r>
              <a:rPr dirty="0" sz="2000" spc="15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2000" spc="40">
                <a:solidFill>
                  <a:srgbClr val="003366"/>
                </a:solidFill>
                <a:latin typeface="Arial"/>
                <a:cs typeface="Arial"/>
              </a:rPr>
              <a:t>email- </a:t>
            </a:r>
            <a:r>
              <a:rPr dirty="0" sz="2000" spc="45">
                <a:solidFill>
                  <a:srgbClr val="003366"/>
                </a:solidFill>
                <a:latin typeface="Arial"/>
                <a:cs typeface="Arial"/>
              </a:rPr>
              <a:t>підтвердження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80"/>
              </a:spcBef>
              <a:buClr>
                <a:srgbClr val="000000"/>
              </a:buClr>
              <a:buSzPct val="90000"/>
              <a:buChar char="●"/>
              <a:tabLst>
                <a:tab pos="355600" algn="l"/>
              </a:tabLst>
            </a:pPr>
            <a:r>
              <a:rPr dirty="0" sz="2000" spc="80">
                <a:solidFill>
                  <a:srgbClr val="003366"/>
                </a:solidFill>
                <a:latin typeface="Arial"/>
                <a:cs typeface="Arial"/>
              </a:rPr>
              <a:t>Мови:</a:t>
            </a:r>
            <a:r>
              <a:rPr dirty="0" sz="2000" spc="-35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2000" spc="-30">
                <a:solidFill>
                  <a:srgbClr val="003366"/>
                </a:solidFill>
                <a:latin typeface="Arial"/>
                <a:cs typeface="Arial"/>
              </a:rPr>
              <a:t>JavaScript</a:t>
            </a:r>
            <a:r>
              <a:rPr dirty="0" sz="2000" spc="-6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2000" spc="-105">
                <a:solidFill>
                  <a:srgbClr val="003366"/>
                </a:solidFill>
                <a:latin typeface="Arial"/>
                <a:cs typeface="Arial"/>
              </a:rPr>
              <a:t>(ES6+),</a:t>
            </a:r>
            <a:r>
              <a:rPr dirty="0" sz="2000" spc="-7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2000" spc="55">
                <a:solidFill>
                  <a:srgbClr val="003366"/>
                </a:solidFill>
                <a:latin typeface="Arial"/>
                <a:cs typeface="Arial"/>
              </a:rPr>
              <a:t>фреймворки:</a:t>
            </a:r>
            <a:r>
              <a:rPr dirty="0" sz="2000" spc="-35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2000" spc="-20">
                <a:solidFill>
                  <a:srgbClr val="003366"/>
                </a:solidFill>
                <a:latin typeface="Arial"/>
                <a:cs typeface="Arial"/>
              </a:rPr>
              <a:t>React,</a:t>
            </a:r>
            <a:r>
              <a:rPr dirty="0" sz="2000" spc="-65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003366"/>
                </a:solidFill>
                <a:latin typeface="Arial"/>
                <a:cs typeface="Arial"/>
              </a:rPr>
              <a:t>Node.js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6700" y="4362450"/>
            <a:ext cx="866775" cy="581025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70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130"/>
              </a:spcBef>
            </a:pPr>
            <a:r>
              <a:rPr dirty="0" spc="-10"/>
              <a:t>Дизайн</a:t>
            </a:r>
            <a:r>
              <a:rPr dirty="0" spc="-120"/>
              <a:t> </a:t>
            </a:r>
            <a:r>
              <a:rPr dirty="0" spc="-10"/>
              <a:t>системи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77202" y="1586991"/>
            <a:ext cx="7266305" cy="1428115"/>
          </a:xfrm>
          <a:prstGeom prst="rect">
            <a:avLst/>
          </a:prstGeom>
        </p:spPr>
        <p:txBody>
          <a:bodyPr wrap="square" lIns="0" tIns="6032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75"/>
              </a:spcBef>
              <a:buClr>
                <a:srgbClr val="000000"/>
              </a:buClr>
              <a:buSzPct val="90000"/>
              <a:buChar char="●"/>
              <a:tabLst>
                <a:tab pos="355600" algn="l"/>
              </a:tabLst>
            </a:pPr>
            <a:r>
              <a:rPr dirty="0" sz="2000" spc="90">
                <a:solidFill>
                  <a:srgbClr val="003366"/>
                </a:solidFill>
                <a:latin typeface="Arial"/>
                <a:cs typeface="Arial"/>
              </a:rPr>
              <a:t>Прототипи</a:t>
            </a:r>
            <a:r>
              <a:rPr dirty="0" sz="2000" spc="-11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2000" spc="65">
                <a:solidFill>
                  <a:srgbClr val="003366"/>
                </a:solidFill>
                <a:latin typeface="Arial"/>
                <a:cs typeface="Arial"/>
              </a:rPr>
              <a:t>створено</a:t>
            </a:r>
            <a:r>
              <a:rPr dirty="0" sz="2000" spc="-5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2000" spc="85">
                <a:solidFill>
                  <a:srgbClr val="003366"/>
                </a:solidFill>
                <a:latin typeface="Arial"/>
                <a:cs typeface="Arial"/>
              </a:rPr>
              <a:t>в</a:t>
            </a:r>
            <a:r>
              <a:rPr dirty="0" sz="2000" spc="-5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003366"/>
                </a:solidFill>
                <a:latin typeface="Arial"/>
                <a:cs typeface="Arial"/>
              </a:rPr>
              <a:t>Figma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80"/>
              </a:spcBef>
              <a:buClr>
                <a:srgbClr val="000000"/>
              </a:buClr>
              <a:buSzPct val="90000"/>
              <a:buChar char="●"/>
              <a:tabLst>
                <a:tab pos="355600" algn="l"/>
              </a:tabLst>
            </a:pPr>
            <a:r>
              <a:rPr dirty="0" sz="2000">
                <a:solidFill>
                  <a:srgbClr val="003366"/>
                </a:solidFill>
                <a:latin typeface="Arial"/>
                <a:cs typeface="Arial"/>
              </a:rPr>
              <a:t>Інтерфейс:</a:t>
            </a:r>
            <a:r>
              <a:rPr dirty="0" sz="2000" spc="1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2000" spc="60">
                <a:solidFill>
                  <a:srgbClr val="003366"/>
                </a:solidFill>
                <a:latin typeface="Arial"/>
                <a:cs typeface="Arial"/>
              </a:rPr>
              <a:t>адаптивний, </a:t>
            </a:r>
            <a:r>
              <a:rPr dirty="0" sz="2000" spc="55">
                <a:solidFill>
                  <a:srgbClr val="003366"/>
                </a:solidFill>
                <a:latin typeface="Arial"/>
                <a:cs typeface="Arial"/>
              </a:rPr>
              <a:t>зрозумілий,</a:t>
            </a:r>
            <a:r>
              <a:rPr dirty="0" sz="2000" spc="-2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2000" spc="60">
                <a:solidFill>
                  <a:srgbClr val="003366"/>
                </a:solidFill>
                <a:latin typeface="Arial"/>
                <a:cs typeface="Arial"/>
              </a:rPr>
              <a:t>з</a:t>
            </a:r>
            <a:r>
              <a:rPr dirty="0" sz="2000" spc="3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2000" spc="70">
                <a:solidFill>
                  <a:srgbClr val="003366"/>
                </a:solidFill>
                <a:latin typeface="Arial"/>
                <a:cs typeface="Arial"/>
              </a:rPr>
              <a:t>піктограмами</a:t>
            </a:r>
            <a:endParaRPr sz="2000">
              <a:latin typeface="Arial"/>
              <a:cs typeface="Arial"/>
            </a:endParaRPr>
          </a:p>
          <a:p>
            <a:pPr marL="355600" marR="5080" indent="-343535">
              <a:lnSpc>
                <a:spcPts val="2780"/>
              </a:lnSpc>
              <a:spcBef>
                <a:spcPts val="30"/>
              </a:spcBef>
              <a:buClr>
                <a:srgbClr val="000000"/>
              </a:buClr>
              <a:buSzPct val="90000"/>
              <a:buChar char="●"/>
              <a:tabLst>
                <a:tab pos="355600" algn="l"/>
              </a:tabLst>
            </a:pPr>
            <a:r>
              <a:rPr dirty="0" sz="2000">
                <a:solidFill>
                  <a:srgbClr val="003366"/>
                </a:solidFill>
                <a:latin typeface="Arial"/>
                <a:cs typeface="Arial"/>
              </a:rPr>
              <a:t>Технології:</a:t>
            </a:r>
            <a:r>
              <a:rPr dirty="0" sz="2000" spc="175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366"/>
                </a:solidFill>
                <a:latin typeface="Arial"/>
                <a:cs typeface="Arial"/>
              </a:rPr>
              <a:t>styled-</a:t>
            </a:r>
            <a:r>
              <a:rPr dirty="0" sz="2000" spc="60">
                <a:solidFill>
                  <a:srgbClr val="003366"/>
                </a:solidFill>
                <a:latin typeface="Arial"/>
                <a:cs typeface="Arial"/>
              </a:rPr>
              <a:t>components,</a:t>
            </a:r>
            <a:r>
              <a:rPr dirty="0" sz="2000" spc="135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2000" spc="50">
                <a:solidFill>
                  <a:srgbClr val="003366"/>
                </a:solidFill>
                <a:latin typeface="Arial"/>
                <a:cs typeface="Arial"/>
              </a:rPr>
              <a:t>toast-повідомлення,</a:t>
            </a:r>
            <a:r>
              <a:rPr dirty="0" sz="2000" spc="235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2000" spc="-20">
                <a:solidFill>
                  <a:srgbClr val="003366"/>
                </a:solidFill>
                <a:latin typeface="Arial"/>
                <a:cs typeface="Arial"/>
              </a:rPr>
              <a:t>Yup- </a:t>
            </a:r>
            <a:r>
              <a:rPr dirty="0" sz="2000" spc="-10">
                <a:solidFill>
                  <a:srgbClr val="003366"/>
                </a:solidFill>
                <a:latin typeface="Arial"/>
                <a:cs typeface="Arial"/>
              </a:rPr>
              <a:t>валидація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6700" y="4362450"/>
            <a:ext cx="866775" cy="581025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70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Приклад</a:t>
            </a:r>
            <a:r>
              <a:rPr dirty="0" spc="-114"/>
              <a:t> </a:t>
            </a:r>
            <a:r>
              <a:rPr dirty="0" spc="-10"/>
              <a:t>реалізації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7175" y="1743011"/>
            <a:ext cx="595312" cy="481012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5275" y="3267138"/>
            <a:ext cx="452437" cy="366712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495617" y="1052186"/>
            <a:ext cx="7410450" cy="2494915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marL="22225">
              <a:lnSpc>
                <a:spcPct val="100000"/>
              </a:lnSpc>
              <a:spcBef>
                <a:spcPts val="500"/>
              </a:spcBef>
            </a:pPr>
            <a:r>
              <a:rPr dirty="0" sz="1550" spc="95">
                <a:solidFill>
                  <a:srgbClr val="003366"/>
                </a:solidFill>
                <a:latin typeface="Arial"/>
                <a:cs typeface="Arial"/>
              </a:rPr>
              <a:t>Пошук</a:t>
            </a:r>
            <a:r>
              <a:rPr dirty="0" sz="1550" spc="8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1550" spc="95">
                <a:solidFill>
                  <a:srgbClr val="003366"/>
                </a:solidFill>
                <a:latin typeface="Arial"/>
                <a:cs typeface="Arial"/>
              </a:rPr>
              <a:t>оголошень</a:t>
            </a:r>
            <a:r>
              <a:rPr dirty="0" sz="1550" spc="4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1550" spc="145">
                <a:solidFill>
                  <a:srgbClr val="003366"/>
                </a:solidFill>
                <a:latin typeface="Arial"/>
                <a:cs typeface="Arial"/>
              </a:rPr>
              <a:t>по</a:t>
            </a:r>
            <a:r>
              <a:rPr dirty="0" sz="1550" spc="25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1550" spc="65">
                <a:solidFill>
                  <a:srgbClr val="003366"/>
                </a:solidFill>
                <a:latin typeface="Arial"/>
                <a:cs typeface="Arial"/>
              </a:rPr>
              <a:t>заголовку</a:t>
            </a:r>
            <a:r>
              <a:rPr dirty="0" sz="1550" spc="11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1550">
                <a:solidFill>
                  <a:srgbClr val="003366"/>
                </a:solidFill>
                <a:latin typeface="Arial"/>
                <a:cs typeface="Arial"/>
              </a:rPr>
              <a:t>(бекенд,</a:t>
            </a:r>
            <a:r>
              <a:rPr dirty="0" sz="1550" spc="35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1550" spc="60">
                <a:solidFill>
                  <a:srgbClr val="003366"/>
                </a:solidFill>
                <a:latin typeface="Arial"/>
                <a:cs typeface="Arial"/>
              </a:rPr>
              <a:t>MongoDB</a:t>
            </a:r>
            <a:r>
              <a:rPr dirty="0" sz="1550" spc="95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1550">
                <a:solidFill>
                  <a:srgbClr val="003366"/>
                </a:solidFill>
                <a:latin typeface="Arial"/>
                <a:cs typeface="Arial"/>
              </a:rPr>
              <a:t>+</a:t>
            </a:r>
            <a:r>
              <a:rPr dirty="0" sz="1550" spc="45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1550" spc="-10">
                <a:solidFill>
                  <a:srgbClr val="003366"/>
                </a:solidFill>
                <a:latin typeface="Arial"/>
                <a:cs typeface="Arial"/>
              </a:rPr>
              <a:t>RegExp)</a:t>
            </a:r>
            <a:endParaRPr sz="1550">
              <a:latin typeface="Arial"/>
              <a:cs typeface="Arial"/>
            </a:endParaRPr>
          </a:p>
          <a:p>
            <a:pPr marL="22225">
              <a:lnSpc>
                <a:spcPct val="100000"/>
              </a:lnSpc>
              <a:spcBef>
                <a:spcPts val="290"/>
              </a:spcBef>
            </a:pPr>
            <a:r>
              <a:rPr dirty="0" sz="1200">
                <a:latin typeface="Courier New"/>
                <a:cs typeface="Courier New"/>
              </a:rPr>
              <a:t>const</a:t>
            </a:r>
            <a:r>
              <a:rPr dirty="0" sz="1200" spc="-60"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regex</a:t>
            </a:r>
            <a:r>
              <a:rPr dirty="0" sz="1200" spc="-55"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=</a:t>
            </a:r>
            <a:r>
              <a:rPr dirty="0" sz="1200" spc="-25"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new</a:t>
            </a:r>
            <a:r>
              <a:rPr dirty="0" sz="1200" spc="-5"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RegExp(searchQuery,</a:t>
            </a:r>
            <a:r>
              <a:rPr dirty="0" sz="1200" spc="-55">
                <a:latin typeface="Courier New"/>
                <a:cs typeface="Courier New"/>
              </a:rPr>
              <a:t> </a:t>
            </a:r>
            <a:r>
              <a:rPr dirty="0" sz="1200" spc="-10">
                <a:latin typeface="Courier New"/>
                <a:cs typeface="Courier New"/>
              </a:rPr>
              <a:t>"i");</a:t>
            </a:r>
            <a:endParaRPr sz="12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  <a:spcBef>
                <a:spcPts val="215"/>
              </a:spcBef>
            </a:pPr>
            <a:r>
              <a:rPr dirty="0" sz="1200">
                <a:latin typeface="Courier New"/>
                <a:cs typeface="Courier New"/>
              </a:rPr>
              <a:t>const</a:t>
            </a:r>
            <a:r>
              <a:rPr dirty="0" sz="1200" spc="-45"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results</a:t>
            </a:r>
            <a:r>
              <a:rPr dirty="0" sz="1200" spc="-20"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=</a:t>
            </a:r>
            <a:r>
              <a:rPr dirty="0" sz="1200" spc="-20"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await</a:t>
            </a:r>
            <a:r>
              <a:rPr dirty="0" sz="1200" spc="-50"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Notice.find({</a:t>
            </a:r>
            <a:r>
              <a:rPr dirty="0" sz="1200" spc="-45"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title:</a:t>
            </a:r>
            <a:r>
              <a:rPr dirty="0" sz="1200" spc="-45"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{</a:t>
            </a:r>
            <a:r>
              <a:rPr dirty="0" sz="1200" spc="25"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$regex:</a:t>
            </a:r>
            <a:r>
              <a:rPr dirty="0" sz="1200" spc="-15"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regex</a:t>
            </a:r>
            <a:r>
              <a:rPr dirty="0" sz="1200" spc="-40"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}</a:t>
            </a:r>
            <a:r>
              <a:rPr dirty="0" sz="1200" spc="-40">
                <a:latin typeface="Courier New"/>
                <a:cs typeface="Courier New"/>
              </a:rPr>
              <a:t> </a:t>
            </a:r>
            <a:r>
              <a:rPr dirty="0" sz="1200" spc="-25">
                <a:latin typeface="Courier New"/>
                <a:cs typeface="Courier New"/>
              </a:rPr>
              <a:t>});</a:t>
            </a:r>
            <a:endParaRPr sz="1200">
              <a:latin typeface="Courier New"/>
              <a:cs typeface="Courier New"/>
            </a:endParaRPr>
          </a:p>
          <a:p>
            <a:pPr marL="281305">
              <a:lnSpc>
                <a:spcPct val="100000"/>
              </a:lnSpc>
              <a:spcBef>
                <a:spcPts val="615"/>
              </a:spcBef>
            </a:pPr>
            <a:r>
              <a:rPr dirty="0" sz="1400" spc="60">
                <a:solidFill>
                  <a:srgbClr val="003366"/>
                </a:solidFill>
                <a:latin typeface="Arial"/>
                <a:cs typeface="Arial"/>
              </a:rPr>
              <a:t>Пошук</a:t>
            </a:r>
            <a:r>
              <a:rPr dirty="0" sz="1400" spc="55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1400" spc="50">
                <a:solidFill>
                  <a:srgbClr val="003366"/>
                </a:solidFill>
                <a:latin typeface="Arial"/>
                <a:cs typeface="Arial"/>
              </a:rPr>
              <a:t>нечутливий</a:t>
            </a:r>
            <a:r>
              <a:rPr dirty="0" sz="1400" spc="4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003366"/>
                </a:solidFill>
                <a:latin typeface="Arial"/>
                <a:cs typeface="Arial"/>
              </a:rPr>
              <a:t>до регістру,</a:t>
            </a:r>
            <a:r>
              <a:rPr dirty="0" sz="1400" spc="-1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1400" spc="50">
                <a:solidFill>
                  <a:srgbClr val="003366"/>
                </a:solidFill>
                <a:latin typeface="Arial"/>
                <a:cs typeface="Arial"/>
              </a:rPr>
              <a:t>з</a:t>
            </a:r>
            <a:r>
              <a:rPr dirty="0" sz="1400" spc="3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1400" spc="80">
                <a:solidFill>
                  <a:srgbClr val="003366"/>
                </a:solidFill>
                <a:latin typeface="Arial"/>
                <a:cs typeface="Arial"/>
              </a:rPr>
              <a:t>гнучкою</a:t>
            </a:r>
            <a:r>
              <a:rPr dirty="0" sz="1400" spc="65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003366"/>
                </a:solidFill>
                <a:latin typeface="Arial"/>
                <a:cs typeface="Arial"/>
              </a:rPr>
              <a:t>фільтрацією</a:t>
            </a:r>
            <a:r>
              <a:rPr dirty="0" sz="1400" spc="6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003366"/>
                </a:solidFill>
                <a:latin typeface="Arial"/>
                <a:cs typeface="Arial"/>
              </a:rPr>
              <a:t>для </a:t>
            </a:r>
            <a:r>
              <a:rPr dirty="0" sz="1400" spc="45">
                <a:solidFill>
                  <a:srgbClr val="003366"/>
                </a:solidFill>
                <a:latin typeface="Arial"/>
                <a:cs typeface="Arial"/>
              </a:rPr>
              <a:t>зручності</a:t>
            </a:r>
            <a:r>
              <a:rPr dirty="0" sz="1400" spc="6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003366"/>
                </a:solidFill>
                <a:latin typeface="Arial"/>
                <a:cs typeface="Arial"/>
              </a:rPr>
              <a:t>користувача.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70"/>
              </a:spcBef>
            </a:pP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550" spc="60">
                <a:solidFill>
                  <a:srgbClr val="003366"/>
                </a:solidFill>
                <a:latin typeface="Arial"/>
                <a:cs typeface="Arial"/>
              </a:rPr>
              <a:t>Авторизація</a:t>
            </a:r>
            <a:r>
              <a:rPr dirty="0" sz="1550" spc="2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1550" spc="75">
                <a:solidFill>
                  <a:srgbClr val="003366"/>
                </a:solidFill>
                <a:latin typeface="Arial"/>
                <a:cs typeface="Arial"/>
              </a:rPr>
              <a:t>через</a:t>
            </a:r>
            <a:r>
              <a:rPr dirty="0" sz="1550" spc="7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1550">
                <a:solidFill>
                  <a:srgbClr val="003366"/>
                </a:solidFill>
                <a:latin typeface="Arial"/>
                <a:cs typeface="Arial"/>
              </a:rPr>
              <a:t>Google</a:t>
            </a:r>
            <a:r>
              <a:rPr dirty="0" sz="1550" spc="8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1550" spc="55">
                <a:solidFill>
                  <a:srgbClr val="003366"/>
                </a:solidFill>
                <a:latin typeface="Arial"/>
                <a:cs typeface="Arial"/>
              </a:rPr>
              <a:t>(OAuth</a:t>
            </a:r>
            <a:r>
              <a:rPr dirty="0" sz="1550" spc="6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1550" spc="-20">
                <a:solidFill>
                  <a:srgbClr val="003366"/>
                </a:solidFill>
                <a:latin typeface="Arial"/>
                <a:cs typeface="Arial"/>
              </a:rPr>
              <a:t>2.0)</a:t>
            </a:r>
            <a:endParaRPr sz="1550">
              <a:latin typeface="Arial"/>
              <a:cs typeface="Arial"/>
            </a:endParaRPr>
          </a:p>
          <a:p>
            <a:pPr marL="22225">
              <a:lnSpc>
                <a:spcPct val="100000"/>
              </a:lnSpc>
              <a:spcBef>
                <a:spcPts val="290"/>
              </a:spcBef>
            </a:pPr>
            <a:r>
              <a:rPr dirty="0" sz="1200">
                <a:latin typeface="Courier New"/>
                <a:cs typeface="Courier New"/>
              </a:rPr>
              <a:t>const</a:t>
            </a:r>
            <a:r>
              <a:rPr dirty="0" sz="1200" spc="-30"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{ token</a:t>
            </a:r>
            <a:r>
              <a:rPr dirty="0" sz="1200" spc="-20"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}</a:t>
            </a:r>
            <a:r>
              <a:rPr dirty="0" sz="1200" spc="-25"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=</a:t>
            </a:r>
            <a:r>
              <a:rPr dirty="0" sz="1200" spc="25"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await</a:t>
            </a:r>
            <a:r>
              <a:rPr dirty="0" sz="1200" spc="-20">
                <a:latin typeface="Courier New"/>
                <a:cs typeface="Courier New"/>
              </a:rPr>
              <a:t> </a:t>
            </a:r>
            <a:r>
              <a:rPr dirty="0" sz="1200" spc="-10">
                <a:latin typeface="Courier New"/>
                <a:cs typeface="Courier New"/>
              </a:rPr>
              <a:t>oauthClient.getToken(code);</a:t>
            </a:r>
            <a:endParaRPr sz="1200">
              <a:latin typeface="Courier New"/>
              <a:cs typeface="Courier New"/>
            </a:endParaRPr>
          </a:p>
          <a:p>
            <a:pPr marL="92075" marR="1208405" indent="-70485">
              <a:lnSpc>
                <a:spcPct val="114700"/>
              </a:lnSpc>
            </a:pPr>
            <a:r>
              <a:rPr dirty="0" sz="1200">
                <a:latin typeface="Courier New"/>
                <a:cs typeface="Courier New"/>
              </a:rPr>
              <a:t>const</a:t>
            </a:r>
            <a:r>
              <a:rPr dirty="0" sz="1200" spc="-65"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ticket</a:t>
            </a:r>
            <a:r>
              <a:rPr dirty="0" sz="1200" spc="-10"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=</a:t>
            </a:r>
            <a:r>
              <a:rPr dirty="0" sz="1200" spc="-30"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await</a:t>
            </a:r>
            <a:r>
              <a:rPr dirty="0" sz="1200" spc="-55"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oauthClient.verifyIdToken({</a:t>
            </a:r>
            <a:r>
              <a:rPr dirty="0" sz="1200" spc="-60"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idToken:</a:t>
            </a:r>
            <a:r>
              <a:rPr dirty="0" sz="1200" spc="-30"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token</a:t>
            </a:r>
            <a:r>
              <a:rPr dirty="0" sz="1200" spc="-50">
                <a:latin typeface="Courier New"/>
                <a:cs typeface="Courier New"/>
              </a:rPr>
              <a:t> </a:t>
            </a:r>
            <a:r>
              <a:rPr dirty="0" sz="1200" spc="-25">
                <a:latin typeface="Courier New"/>
                <a:cs typeface="Courier New"/>
              </a:rPr>
              <a:t>}); </a:t>
            </a:r>
            <a:r>
              <a:rPr dirty="0" sz="1200">
                <a:latin typeface="Courier New"/>
                <a:cs typeface="Courier New"/>
              </a:rPr>
              <a:t>const</a:t>
            </a:r>
            <a:r>
              <a:rPr dirty="0" sz="1200" spc="-35"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payload</a:t>
            </a:r>
            <a:r>
              <a:rPr dirty="0" sz="1200" spc="-15"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=</a:t>
            </a:r>
            <a:r>
              <a:rPr dirty="0" sz="1200" spc="-15">
                <a:latin typeface="Courier New"/>
                <a:cs typeface="Courier New"/>
              </a:rPr>
              <a:t> </a:t>
            </a:r>
            <a:r>
              <a:rPr dirty="0" sz="1200" spc="-10">
                <a:latin typeface="Courier New"/>
                <a:cs typeface="Courier New"/>
              </a:rPr>
              <a:t>ticket.getPayload();</a:t>
            </a:r>
            <a:endParaRPr sz="1200">
              <a:latin typeface="Courier New"/>
              <a:cs typeface="Courier New"/>
            </a:endParaRPr>
          </a:p>
          <a:p>
            <a:pPr marL="198120">
              <a:lnSpc>
                <a:spcPct val="100000"/>
              </a:lnSpc>
              <a:spcBef>
                <a:spcPts val="240"/>
              </a:spcBef>
            </a:pPr>
            <a:r>
              <a:rPr dirty="0" sz="1400" spc="10">
                <a:solidFill>
                  <a:srgbClr val="003366"/>
                </a:solidFill>
                <a:latin typeface="Arial"/>
                <a:cs typeface="Arial"/>
              </a:rPr>
              <a:t>Безпечна</a:t>
            </a:r>
            <a:r>
              <a:rPr dirty="0" sz="1400" spc="135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1400" spc="10">
                <a:solidFill>
                  <a:srgbClr val="003366"/>
                </a:solidFill>
                <a:latin typeface="Arial"/>
                <a:cs typeface="Arial"/>
              </a:rPr>
              <a:t>вхідна</a:t>
            </a:r>
            <a:r>
              <a:rPr dirty="0" sz="1400" spc="4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1400" spc="10">
                <a:solidFill>
                  <a:srgbClr val="003366"/>
                </a:solidFill>
                <a:latin typeface="Arial"/>
                <a:cs typeface="Arial"/>
              </a:rPr>
              <a:t>авторизація</a:t>
            </a:r>
            <a:r>
              <a:rPr dirty="0" sz="1400" spc="135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1400" spc="10">
                <a:solidFill>
                  <a:srgbClr val="003366"/>
                </a:solidFill>
                <a:latin typeface="Arial"/>
                <a:cs typeface="Arial"/>
              </a:rPr>
              <a:t>без</a:t>
            </a:r>
            <a:r>
              <a:rPr dirty="0" sz="1400" spc="8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1400" spc="10">
                <a:solidFill>
                  <a:srgbClr val="003366"/>
                </a:solidFill>
                <a:latin typeface="Arial"/>
                <a:cs typeface="Arial"/>
              </a:rPr>
              <a:t>пароля</a:t>
            </a:r>
            <a:r>
              <a:rPr dirty="0" sz="1400" spc="9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1400" spc="10">
                <a:solidFill>
                  <a:srgbClr val="003366"/>
                </a:solidFill>
                <a:latin typeface="Arial"/>
                <a:cs typeface="Arial"/>
              </a:rPr>
              <a:t>—</a:t>
            </a:r>
            <a:r>
              <a:rPr dirty="0" sz="1400" spc="50">
                <a:solidFill>
                  <a:srgbClr val="003366"/>
                </a:solidFill>
                <a:latin typeface="Arial"/>
                <a:cs typeface="Arial"/>
              </a:rPr>
              <a:t> з</a:t>
            </a:r>
            <a:r>
              <a:rPr dirty="0" sz="1400" spc="7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1400" spc="10">
                <a:solidFill>
                  <a:srgbClr val="003366"/>
                </a:solidFill>
                <a:latin typeface="Arial"/>
                <a:cs typeface="Arial"/>
              </a:rPr>
              <a:t>валідацією</a:t>
            </a:r>
            <a:r>
              <a:rPr dirty="0" sz="1400" spc="55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1400" spc="50">
                <a:solidFill>
                  <a:srgbClr val="003366"/>
                </a:solidFill>
                <a:latin typeface="Arial"/>
                <a:cs typeface="Arial"/>
              </a:rPr>
              <a:t>токена</a:t>
            </a:r>
            <a:r>
              <a:rPr dirty="0" sz="1400" spc="7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003366"/>
                </a:solidFill>
                <a:latin typeface="Arial"/>
                <a:cs typeface="Arial"/>
              </a:rPr>
              <a:t>Google.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6700" y="4362450"/>
            <a:ext cx="866775" cy="581025"/>
          </a:xfrm>
          <a:prstGeom prst="rect">
            <a:avLst/>
          </a:prstGeom>
        </p:spPr>
      </p:pic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70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2025-06-22T11:40:39Z</dcterms:created>
  <dcterms:modified xsi:type="dcterms:W3CDTF">2025-06-22T11:40:39Z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2025-06-22T00:00:00Z</vt:filetime>
  </property>
  <property fmtid="{D5CDD505-2E9C-101B-9397-08002B2CF9AE}" pid="3" name="LastSaved">
    <vt:filetime>2025-06-22T00:00:00Z</vt:filetime>
  </property>
  <property fmtid="{D5CDD505-2E9C-101B-9397-08002B2CF9AE}" pid="4" name="Producer">
    <vt:lpwstr>3-Heights(TM) PDF Security Shell 4.8.25.2 (http://www.pdf-tools.com)</vt:lpwstr>
  </property>
</Properties>
</file>