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103" d="100"/>
          <a:sy n="103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9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December 6,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77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"/><Relationship Id="rId4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FC4D-DEB4-46FD-9EB8-2EE736D2F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8E461-2E80-114F-BA9A-496214F1C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hr-HR" sz="2200" b="1" dirty="0">
                <a:solidFill>
                  <a:schemeClr val="bg1"/>
                </a:solidFill>
              </a:rPr>
              <a:t>Detekcija i lokalizacija nenormalnih događaja uporabom metode dubokog učenja</a:t>
            </a:r>
            <a:endParaRPr lang="hr-HR" sz="2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E5251-6916-BE44-B746-5F0D55D6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en-H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3515-8457-CE4D-A430-24235C6F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0750"/>
            <a:ext cx="10241280" cy="1234440"/>
          </a:xfrm>
        </p:spPr>
        <p:txBody>
          <a:bodyPr/>
          <a:lstStyle/>
          <a:p>
            <a:r>
              <a:rPr lang="hr-HR" dirty="0"/>
              <a:t>Formulacija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4EEF-95C1-924A-A266-F4176F7B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Sve većom uporabom nadzornih kamera i sustava javlja se i potreba za većim brojem operatera koji će konstantno pregledavati iste</a:t>
            </a:r>
          </a:p>
          <a:p>
            <a:r>
              <a:rPr lang="hr-HR" dirty="0"/>
              <a:t>Nakon određene količine kamera postanje nepraktično i preskupo da ljudi sve nadgledaju ručno</a:t>
            </a:r>
          </a:p>
          <a:p>
            <a:r>
              <a:rPr lang="hr-HR" dirty="0"/>
              <a:t>Izrazito veliki poslovni objekti i kompleksi, mreža podzemne željeznice, aerodromi, cestovna mreža, itd.</a:t>
            </a:r>
          </a:p>
          <a:p>
            <a:r>
              <a:rPr lang="hr-HR" dirty="0"/>
              <a:t>Automatizacijom detekcije nenormalnih događaja omogućilo bi se projektiranje prethodno neostvarivih nadzornih sustava, te smanjili trošak i pojednostavili operaciju postojećih sustava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11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40F1-849B-4540-BD34-FA95C12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6036"/>
            <a:ext cx="10241280" cy="1234440"/>
          </a:xfrm>
        </p:spPr>
        <p:txBody>
          <a:bodyPr/>
          <a:lstStyle/>
          <a:p>
            <a:r>
              <a:rPr lang="hr-HR" dirty="0" err="1"/>
              <a:t>Dataset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69FA-65E2-D245-97C7-3233A1E9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Baza podataka sastoji se od datoteka Peds1 i Peds2 koje sadrže snimke dvaju nadzornih kamera</a:t>
            </a:r>
          </a:p>
          <a:p>
            <a:r>
              <a:rPr lang="hr-HR" dirty="0"/>
              <a:t>Kamere su na povišenim pozicijama i sadrže sekvence promjenjivih gustoća ljudi</a:t>
            </a:r>
          </a:p>
          <a:p>
            <a:r>
              <a:rPr lang="hr-HR" dirty="0"/>
              <a:t>Peds1 sadrži 34 video uzorka za treniranje i 36 video uzoraka za testiranje</a:t>
            </a:r>
          </a:p>
          <a:p>
            <a:r>
              <a:rPr lang="hr-HR" dirty="0"/>
              <a:t>Peds2 sadrži 16 video uzoraka za treniranje i 12 video uzorka za testiranje</a:t>
            </a:r>
          </a:p>
          <a:p>
            <a:r>
              <a:rPr lang="hr-HR" dirty="0" err="1"/>
              <a:t>Anomaly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Crowded</a:t>
            </a:r>
            <a:r>
              <a:rPr lang="hr-HR" dirty="0"/>
              <a:t> </a:t>
            </a:r>
            <a:r>
              <a:rPr lang="hr-HR" dirty="0" err="1"/>
              <a:t>Scenes</a:t>
            </a:r>
            <a:r>
              <a:rPr lang="hr-HR" dirty="0"/>
              <a:t>; V. </a:t>
            </a:r>
            <a:r>
              <a:rPr lang="hr-HR" dirty="0" err="1"/>
              <a:t>Mahadevan</a:t>
            </a:r>
            <a:r>
              <a:rPr lang="hr-HR" dirty="0"/>
              <a:t>, W. Li, V. </a:t>
            </a:r>
            <a:r>
              <a:rPr lang="hr-HR" dirty="0" err="1"/>
              <a:t>Bhalodia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N. </a:t>
            </a:r>
            <a:r>
              <a:rPr lang="hr-HR" dirty="0" err="1"/>
              <a:t>Vasconcelos</a:t>
            </a:r>
            <a:r>
              <a:rPr lang="hr-HR" dirty="0"/>
              <a:t>; In </a:t>
            </a:r>
            <a:r>
              <a:rPr lang="hr-HR" dirty="0" err="1"/>
              <a:t>Proc</a:t>
            </a:r>
            <a:r>
              <a:rPr lang="hr-HR" dirty="0"/>
              <a:t>. IEEE </a:t>
            </a:r>
            <a:r>
              <a:rPr lang="hr-HR" dirty="0" err="1"/>
              <a:t>Conference</a:t>
            </a:r>
            <a:r>
              <a:rPr lang="hr-HR" dirty="0"/>
              <a:t> on Computer </a:t>
            </a:r>
            <a:r>
              <a:rPr lang="hr-HR" dirty="0" err="1"/>
              <a:t>Vision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Pattern</a:t>
            </a:r>
            <a:r>
              <a:rPr lang="hr-HR" dirty="0"/>
              <a:t> </a:t>
            </a:r>
            <a:r>
              <a:rPr lang="hr-HR" dirty="0" err="1"/>
              <a:t>Recognition</a:t>
            </a:r>
            <a:r>
              <a:rPr lang="hr-HR" dirty="0"/>
              <a:t> (CVPR); San Francisco, CA, 2010</a:t>
            </a:r>
          </a:p>
        </p:txBody>
      </p:sp>
    </p:spTree>
    <p:extLst>
      <p:ext uri="{BB962C8B-B14F-4D97-AF65-F5344CB8AC3E}">
        <p14:creationId xmlns:p14="http://schemas.microsoft.com/office/powerpoint/2010/main" val="182159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44D192-FD7D-44EC-9005-964E482A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3635"/>
            <a:ext cx="12196486" cy="6881635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83782" y="-2450646"/>
            <a:ext cx="6881636" cy="11734799"/>
          </a:xfrm>
          <a:prstGeom prst="rect">
            <a:avLst/>
          </a:prstGeom>
          <a:gradFill>
            <a:gsLst>
              <a:gs pos="6000">
                <a:schemeClr val="accent2">
                  <a:alpha val="61000"/>
                </a:schemeClr>
              </a:gs>
              <a:gs pos="100000">
                <a:schemeClr val="accent4">
                  <a:alpha val="21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80915" y="-2909892"/>
            <a:ext cx="6421202" cy="12192001"/>
          </a:xfrm>
          <a:prstGeom prst="rect">
            <a:avLst/>
          </a:prstGeom>
          <a:gradFill>
            <a:gsLst>
              <a:gs pos="0">
                <a:schemeClr val="accent4">
                  <a:alpha val="12000"/>
                </a:schemeClr>
              </a:gs>
              <a:gs pos="99000">
                <a:schemeClr val="accent5">
                  <a:alpha val="4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F5CD-5193-B149-935E-15373BE5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64" y="647274"/>
            <a:ext cx="10079968" cy="106851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Dataset(</a:t>
            </a:r>
            <a:r>
              <a:rPr lang="en-US" sz="3200" spc="750" dirty="0" err="1">
                <a:solidFill>
                  <a:schemeClr val="bg1"/>
                </a:solidFill>
              </a:rPr>
              <a:t>primjeri</a:t>
            </a:r>
            <a:r>
              <a:rPr lang="en-US" sz="3200" spc="75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Picture 8" descr="A group of people playing ice hockey&#10;&#10;Description automatically generated">
            <a:extLst>
              <a:ext uri="{FF2B5EF4-FFF2-40B4-BE49-F238E27FC236}">
                <a16:creationId xmlns:a16="http://schemas.microsoft.com/office/drawing/2014/main" id="{9C47A324-96CA-D64D-A68D-181A2600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769" y="4383816"/>
            <a:ext cx="3202478" cy="2134984"/>
          </a:xfrm>
          <a:prstGeom prst="rect">
            <a:avLst/>
          </a:prstGeom>
        </p:spPr>
      </p:pic>
      <p:pic>
        <p:nvPicPr>
          <p:cNvPr id="11" name="Picture 10" descr="A group of people playing ice hockey&#10;&#10;Description automatically generated">
            <a:extLst>
              <a:ext uri="{FF2B5EF4-FFF2-40B4-BE49-F238E27FC236}">
                <a16:creationId xmlns:a16="http://schemas.microsoft.com/office/drawing/2014/main" id="{82461A51-8EDF-1F4C-B3A5-9A9F5E0F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69" y="2159335"/>
            <a:ext cx="3202478" cy="2134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72F2F-79C9-9844-98AF-73C89AC5A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753" y="2163820"/>
            <a:ext cx="3202478" cy="212601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B245E-CF1B-1B4B-969D-E8F4CFA9C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12753" y="4392786"/>
            <a:ext cx="3202478" cy="2126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AA5198-4014-6746-B1B2-1B99B3083B28}"/>
              </a:ext>
            </a:extLst>
          </p:cNvPr>
          <p:cNvSpPr txBox="1"/>
          <p:nvPr/>
        </p:nvSpPr>
        <p:spPr>
          <a:xfrm>
            <a:off x="2762969" y="1700506"/>
            <a:ext cx="9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Peds1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7CF0C-8962-9E44-9088-F33E90D62944}"/>
              </a:ext>
            </a:extLst>
          </p:cNvPr>
          <p:cNvSpPr txBox="1"/>
          <p:nvPr/>
        </p:nvSpPr>
        <p:spPr>
          <a:xfrm>
            <a:off x="8526990" y="1700506"/>
            <a:ext cx="9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Peds2</a:t>
            </a:r>
          </a:p>
        </p:txBody>
      </p:sp>
    </p:spTree>
    <p:extLst>
      <p:ext uri="{BB962C8B-B14F-4D97-AF65-F5344CB8AC3E}">
        <p14:creationId xmlns:p14="http://schemas.microsoft.com/office/powerpoint/2010/main" val="7344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3515-8457-CE4D-A430-24235C6F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0750"/>
            <a:ext cx="10241280" cy="1234440"/>
          </a:xfrm>
        </p:spPr>
        <p:txBody>
          <a:bodyPr/>
          <a:lstStyle/>
          <a:p>
            <a:r>
              <a:rPr lang="hr-HR" dirty="0"/>
              <a:t>Predloženo rješenje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4EEF-95C1-924A-A266-F4176F7B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Segmentiranje ulaznih slika na 15x15x7 segmenata</a:t>
            </a:r>
          </a:p>
          <a:p>
            <a:r>
              <a:rPr lang="hr-HR" dirty="0"/>
              <a:t>15 po osi x, 15 po osi y i 7 „vremenskih” segmenata tj. 7 sličica(</a:t>
            </a:r>
            <a:r>
              <a:rPr lang="hr-HR" dirty="0" err="1"/>
              <a:t>frameova</a:t>
            </a:r>
            <a:r>
              <a:rPr lang="hr-HR" dirty="0"/>
              <a:t>)</a:t>
            </a:r>
          </a:p>
          <a:p>
            <a:r>
              <a:rPr lang="hr-HR" dirty="0"/>
              <a:t>Svaki od 15x15 segmenata obrađujemo </a:t>
            </a:r>
            <a:r>
              <a:rPr lang="hr-HR" dirty="0" err="1"/>
              <a:t>konvolucijskom</a:t>
            </a:r>
            <a:r>
              <a:rPr lang="hr-HR" dirty="0"/>
              <a:t> neuronskom mrežom</a:t>
            </a:r>
          </a:p>
          <a:p>
            <a:r>
              <a:rPr lang="hr-HR" dirty="0"/>
              <a:t>Svaki taj segment sadrži 7 sličica veličine 32x32 </a:t>
            </a:r>
            <a:r>
              <a:rPr lang="hr-HR" dirty="0" err="1"/>
              <a:t>piksela</a:t>
            </a:r>
            <a:r>
              <a:rPr lang="hr-HR" dirty="0"/>
              <a:t>   </a:t>
            </a:r>
            <a:r>
              <a:rPr lang="hr-HR" dirty="0">
                <a:sym typeface="Wingdings" pitchFamily="2" charset="2"/>
              </a:rPr>
              <a:t>  </a:t>
            </a:r>
            <a:r>
              <a:rPr lang="hr-HR" dirty="0"/>
              <a:t>(32x32x7)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50DDD-1821-D841-AF35-CA02ED13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71130"/>
            <a:ext cx="9605347" cy="19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A3515-8457-CE4D-A430-24235C6F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Predloženo rješenje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AE8C7C-6545-7B48-A517-25145E34D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450" y="1105299"/>
            <a:ext cx="8160126" cy="354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35E66-B27E-0C4E-9A21-759320E932D2}"/>
              </a:ext>
            </a:extLst>
          </p:cNvPr>
          <p:cNvSpPr txBox="1"/>
          <p:nvPr/>
        </p:nvSpPr>
        <p:spPr>
          <a:xfrm>
            <a:off x="8166849" y="1585625"/>
            <a:ext cx="402514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Tri sloja 3D </a:t>
            </a:r>
            <a:r>
              <a:rPr lang="hr-HR" dirty="0" err="1"/>
              <a:t>konvolucije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Dva sloja 2D </a:t>
            </a:r>
            <a:r>
              <a:rPr lang="hr-HR" dirty="0" err="1"/>
              <a:t>konvolucije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Dva sloja </a:t>
            </a:r>
            <a:r>
              <a:rPr lang="hr-HR" dirty="0" err="1"/>
              <a:t>subsamplinga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Konačno sloj FC2 je logistička regresija koja nam daje izlaz tj. jeli dani segment abnormalan ili normalan događaj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752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3515-8457-CE4D-A430-24235C6F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0750"/>
            <a:ext cx="10241280" cy="1234440"/>
          </a:xfrm>
        </p:spPr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4EEF-95C1-924A-A266-F4176F7B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Shifu</a:t>
            </a:r>
            <a:r>
              <a:rPr lang="en-GB" dirty="0"/>
              <a:t> Zhou, Wei Shen, Dan Zeng, Mei Fang, </a:t>
            </a:r>
            <a:r>
              <a:rPr lang="en-GB" dirty="0" err="1"/>
              <a:t>Yuanwang</a:t>
            </a:r>
            <a:r>
              <a:rPr lang="en-GB" dirty="0"/>
              <a:t> Wei and </a:t>
            </a:r>
            <a:r>
              <a:rPr lang="en-GB" dirty="0" err="1"/>
              <a:t>Zhijiang</a:t>
            </a:r>
            <a:r>
              <a:rPr lang="en-GB" dirty="0"/>
              <a:t> Zhang, Spatial-temporal Convolutional Neural Networks for Anomaly Detection and Localization in Crowded Scenes, Signal Processing : Image Communication, http://</a:t>
            </a:r>
            <a:r>
              <a:rPr lang="en-GB" dirty="0" err="1"/>
              <a:t>dx.doi.org</a:t>
            </a:r>
            <a:r>
              <a:rPr lang="en-GB" dirty="0"/>
              <a:t>/10.1016/j.image.2016.06.007</a:t>
            </a:r>
          </a:p>
          <a:p>
            <a:r>
              <a:rPr lang="en-GB" dirty="0"/>
              <a:t>C. Garcia and M. </a:t>
            </a:r>
            <a:r>
              <a:rPr lang="en-GB" dirty="0" err="1"/>
              <a:t>Delakis</a:t>
            </a:r>
            <a:r>
              <a:rPr lang="en-GB" dirty="0"/>
              <a:t>, "Convolutional face finder: a neural architecture for fast and robust face detection," in </a:t>
            </a:r>
            <a:r>
              <a:rPr lang="en-GB" i="1" dirty="0"/>
              <a:t>IEEE Transactions on Pattern Analysis and Machine Intelligence</a:t>
            </a:r>
            <a:r>
              <a:rPr lang="en-GB" dirty="0"/>
              <a:t>, vol. 26, no. 11, pp. 1408-1423, Nov. 2004, </a:t>
            </a:r>
            <a:r>
              <a:rPr lang="en-GB" dirty="0" err="1"/>
              <a:t>doi</a:t>
            </a:r>
            <a:r>
              <a:rPr lang="en-GB" dirty="0"/>
              <a:t>: 10.1109/TPAMI.2004.97.</a:t>
            </a:r>
            <a:r>
              <a:rPr lang="hr-HR" dirty="0"/>
              <a:t>  </a:t>
            </a:r>
            <a:r>
              <a:rPr lang="hr-HR" dirty="0">
                <a:sym typeface="Wingdings" pitchFamily="2" charset="2"/>
              </a:rPr>
              <a:t> </a:t>
            </a:r>
            <a:r>
              <a:rPr lang="hr-HR" dirty="0" err="1">
                <a:sym typeface="Wingdings" pitchFamily="2" charset="2"/>
              </a:rPr>
              <a:t>https</a:t>
            </a:r>
            <a:r>
              <a:rPr lang="hr-HR" dirty="0">
                <a:sym typeface="Wingdings" pitchFamily="2" charset="2"/>
              </a:rPr>
              <a:t>://</a:t>
            </a:r>
            <a:r>
              <a:rPr lang="hr-HR" dirty="0" err="1">
                <a:sym typeface="Wingdings" pitchFamily="2" charset="2"/>
              </a:rPr>
              <a:t>ieeexplore.ieee.org</a:t>
            </a:r>
            <a:r>
              <a:rPr lang="hr-HR" dirty="0">
                <a:sym typeface="Wingdings" pitchFamily="2" charset="2"/>
              </a:rPr>
              <a:t>/</a:t>
            </a:r>
            <a:r>
              <a:rPr lang="hr-HR" dirty="0" err="1">
                <a:sym typeface="Wingdings" pitchFamily="2" charset="2"/>
              </a:rPr>
              <a:t>document</a:t>
            </a:r>
            <a:r>
              <a:rPr lang="hr-HR" dirty="0">
                <a:sym typeface="Wingdings" pitchFamily="2" charset="2"/>
              </a:rPr>
              <a:t>/1335446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8331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61A2F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389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Detekcija i lokalizacija nenormalnih događaja uporabom metode dubokog učenja</vt:lpstr>
      <vt:lpstr>Formulacija problema</vt:lpstr>
      <vt:lpstr>Dataset</vt:lpstr>
      <vt:lpstr>Dataset(primjeri)</vt:lpstr>
      <vt:lpstr>Predloženo rješenje</vt:lpstr>
      <vt:lpstr>Predloženo rješenje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lokalizacija nenomalnih događaja uporabom metode dubokog učenja</dc:title>
  <dc:creator>Fran Pugelnik</dc:creator>
  <cp:lastModifiedBy>Fran Pugelnik</cp:lastModifiedBy>
  <cp:revision>8</cp:revision>
  <dcterms:created xsi:type="dcterms:W3CDTF">2020-12-06T17:25:40Z</dcterms:created>
  <dcterms:modified xsi:type="dcterms:W3CDTF">2020-12-06T18:08:06Z</dcterms:modified>
</cp:coreProperties>
</file>