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4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8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3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0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0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8D55B3-8BD5-49AF-A062-89319D366D0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B8774C-7970-4948-A553-C5B41943AED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093E-54C6-4414-87E3-3056CE17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>
            <a:noAutofit/>
          </a:bodyPr>
          <a:lstStyle/>
          <a:p>
            <a:pPr algn="l"/>
            <a:r>
              <a:rPr lang="en-GB" sz="4400" dirty="0" err="1"/>
              <a:t>Detekcija</a:t>
            </a:r>
            <a:r>
              <a:rPr lang="en-GB" sz="4400" dirty="0"/>
              <a:t> </a:t>
            </a:r>
            <a:r>
              <a:rPr lang="en-GB" sz="4400" dirty="0" err="1"/>
              <a:t>i</a:t>
            </a:r>
            <a:r>
              <a:rPr lang="en-GB" sz="4400" dirty="0"/>
              <a:t> </a:t>
            </a:r>
            <a:r>
              <a:rPr lang="en-GB" sz="4400" dirty="0" err="1"/>
              <a:t>lokalizacija</a:t>
            </a:r>
            <a:r>
              <a:rPr lang="en-GB" sz="4400" dirty="0"/>
              <a:t> </a:t>
            </a:r>
            <a:r>
              <a:rPr lang="en-GB" sz="4400" dirty="0" err="1"/>
              <a:t>nenormalnih</a:t>
            </a:r>
            <a:r>
              <a:rPr lang="en-GB" sz="4400" dirty="0"/>
              <a:t> </a:t>
            </a:r>
            <a:r>
              <a:rPr lang="en-GB" sz="4400" dirty="0" err="1"/>
              <a:t>događaja</a:t>
            </a:r>
            <a:r>
              <a:rPr lang="en-GB" sz="4400" dirty="0"/>
              <a:t> </a:t>
            </a:r>
            <a:r>
              <a:rPr lang="en-GB" sz="4400" dirty="0" err="1"/>
              <a:t>uporabom</a:t>
            </a:r>
            <a:r>
              <a:rPr lang="en-GB" sz="4400" dirty="0"/>
              <a:t> </a:t>
            </a:r>
            <a:r>
              <a:rPr lang="en-GB" sz="4400" dirty="0" err="1"/>
              <a:t>metode</a:t>
            </a:r>
            <a:r>
              <a:rPr lang="en-GB" sz="4400" dirty="0"/>
              <a:t> </a:t>
            </a:r>
            <a:r>
              <a:rPr lang="en-GB" sz="4400" dirty="0" err="1"/>
              <a:t>dubokog</a:t>
            </a:r>
            <a:r>
              <a:rPr lang="en-GB" sz="4400" dirty="0"/>
              <a:t> </a:t>
            </a:r>
            <a:r>
              <a:rPr lang="en-GB" sz="4400" dirty="0" err="1"/>
              <a:t>učenja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0551A-1DA6-4DC8-9D2D-CB03E182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0" y="4563122"/>
            <a:ext cx="9144000" cy="183989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GB" sz="1800" dirty="0"/>
              <a:t>Marin </a:t>
            </a:r>
            <a:r>
              <a:rPr lang="en-GB" sz="1800" dirty="0" err="1"/>
              <a:t>Rađa</a:t>
            </a:r>
            <a:endParaRPr lang="en-GB" sz="1800" dirty="0"/>
          </a:p>
          <a:p>
            <a:pPr algn="r"/>
            <a:r>
              <a:rPr lang="en-GB" sz="1800" dirty="0" err="1"/>
              <a:t>Ivona</a:t>
            </a:r>
            <a:r>
              <a:rPr lang="en-GB" sz="1800" dirty="0"/>
              <a:t> </a:t>
            </a:r>
            <a:r>
              <a:rPr lang="en-GB" sz="1800" dirty="0" err="1"/>
              <a:t>Farkaš</a:t>
            </a:r>
            <a:endParaRPr lang="en-GB" sz="1800" dirty="0"/>
          </a:p>
          <a:p>
            <a:pPr algn="r"/>
            <a:r>
              <a:rPr lang="en-GB" sz="1800" dirty="0"/>
              <a:t>Fran </a:t>
            </a:r>
            <a:r>
              <a:rPr lang="en-GB" sz="1800" dirty="0" err="1"/>
              <a:t>Pugelnik</a:t>
            </a:r>
            <a:endParaRPr lang="en-GB" sz="1800" dirty="0"/>
          </a:p>
          <a:p>
            <a:pPr algn="r"/>
            <a:r>
              <a:rPr lang="en-GB" sz="1800" dirty="0" err="1"/>
              <a:t>Branimir</a:t>
            </a:r>
            <a:r>
              <a:rPr lang="en-GB" sz="1800" dirty="0"/>
              <a:t> </a:t>
            </a:r>
            <a:r>
              <a:rPr lang="en-GB" sz="1800" dirty="0" err="1"/>
              <a:t>Ričko</a:t>
            </a:r>
            <a:endParaRPr lang="en-GB" sz="1800" dirty="0"/>
          </a:p>
          <a:p>
            <a:pPr algn="r"/>
            <a:r>
              <a:rPr lang="en-GB" sz="1800" dirty="0"/>
              <a:t>Antonio Kuzminski</a:t>
            </a:r>
          </a:p>
          <a:p>
            <a:pPr algn="r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6425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514-3890-42B8-8F43-5AEE50B3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Postupak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0FA6-042E-47B2-ADF4-3EEEE178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priprema</a:t>
            </a:r>
            <a:r>
              <a:rPr lang="en-GB" dirty="0"/>
              <a:t> </a:t>
            </a:r>
            <a:r>
              <a:rPr lang="en-GB" dirty="0" err="1"/>
              <a:t>skupa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(</a:t>
            </a:r>
            <a:r>
              <a:rPr lang="en-GB" dirty="0" err="1"/>
              <a:t>dijeljenje</a:t>
            </a:r>
            <a:r>
              <a:rPr lang="en-GB" dirty="0"/>
              <a:t> video </a:t>
            </a:r>
            <a:r>
              <a:rPr lang="en-GB" dirty="0" err="1"/>
              <a:t>zapisa</a:t>
            </a:r>
            <a:r>
              <a:rPr lang="en-GB" dirty="0"/>
              <a:t> u </a:t>
            </a:r>
            <a:r>
              <a:rPr lang="en-GB" dirty="0" err="1"/>
              <a:t>pojedine</a:t>
            </a:r>
            <a:r>
              <a:rPr lang="en-GB" dirty="0"/>
              <a:t> </a:t>
            </a:r>
            <a:r>
              <a:rPr lang="en-GB" dirty="0" err="1"/>
              <a:t>sličice</a:t>
            </a:r>
            <a:r>
              <a:rPr lang="en-GB" dirty="0"/>
              <a:t>, </a:t>
            </a:r>
            <a:r>
              <a:rPr lang="en-GB" dirty="0" err="1"/>
              <a:t>označavanje</a:t>
            </a:r>
            <a:r>
              <a:rPr lang="en-GB" dirty="0"/>
              <a:t> </a:t>
            </a:r>
            <a:r>
              <a:rPr lang="en-GB" dirty="0" err="1"/>
              <a:t>sličica</a:t>
            </a:r>
            <a:r>
              <a:rPr lang="en-GB" dirty="0"/>
              <a:t>, </a:t>
            </a:r>
            <a:r>
              <a:rPr lang="en-GB" dirty="0" err="1"/>
              <a:t>pretvorba</a:t>
            </a:r>
            <a:r>
              <a:rPr lang="en-GB" dirty="0"/>
              <a:t> u </a:t>
            </a:r>
            <a:r>
              <a:rPr lang="en-GB" dirty="0" err="1"/>
              <a:t>slike</a:t>
            </a:r>
            <a:r>
              <a:rPr lang="en-GB" dirty="0"/>
              <a:t> </a:t>
            </a:r>
            <a:r>
              <a:rPr lang="en-GB" dirty="0" err="1"/>
              <a:t>sivih</a:t>
            </a:r>
            <a:r>
              <a:rPr lang="en-GB" dirty="0"/>
              <a:t> </a:t>
            </a:r>
            <a:r>
              <a:rPr lang="en-GB" dirty="0" err="1"/>
              <a:t>razina</a:t>
            </a:r>
            <a:r>
              <a:rPr lang="en-GB" dirty="0"/>
              <a:t>)</a:t>
            </a:r>
          </a:p>
          <a:p>
            <a:r>
              <a:rPr lang="en-GB" dirty="0"/>
              <a:t>2. </a:t>
            </a:r>
            <a:r>
              <a:rPr lang="en-GB" dirty="0" err="1"/>
              <a:t>dobivanje</a:t>
            </a:r>
            <a:r>
              <a:rPr lang="en-GB" dirty="0"/>
              <a:t> SVOI-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niza</a:t>
            </a:r>
            <a:r>
              <a:rPr lang="en-GB" dirty="0"/>
              <a:t> </a:t>
            </a:r>
            <a:r>
              <a:rPr lang="en-GB" dirty="0" err="1"/>
              <a:t>slika</a:t>
            </a:r>
            <a:endParaRPr lang="en-GB" dirty="0"/>
          </a:p>
          <a:p>
            <a:r>
              <a:rPr lang="en-GB" dirty="0"/>
              <a:t>3. </a:t>
            </a:r>
            <a:r>
              <a:rPr lang="en-GB" dirty="0" err="1"/>
              <a:t>učenje</a:t>
            </a:r>
            <a:r>
              <a:rPr lang="en-GB" dirty="0"/>
              <a:t> CNN </a:t>
            </a:r>
          </a:p>
          <a:p>
            <a:r>
              <a:rPr lang="en-GB" dirty="0"/>
              <a:t>4. </a:t>
            </a:r>
            <a:r>
              <a:rPr lang="en-GB" dirty="0" err="1"/>
              <a:t>validacija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testnom</a:t>
            </a:r>
            <a:r>
              <a:rPr lang="en-GB" dirty="0"/>
              <a:t> </a:t>
            </a:r>
            <a:r>
              <a:rPr lang="en-GB" dirty="0" err="1"/>
              <a:t>skupu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  <a:p>
            <a:r>
              <a:rPr lang="en-GB" dirty="0"/>
              <a:t>5. </a:t>
            </a:r>
            <a:r>
              <a:rPr lang="en-GB" dirty="0" err="1"/>
              <a:t>klasifikacija</a:t>
            </a:r>
            <a:r>
              <a:rPr lang="en-GB" dirty="0"/>
              <a:t> </a:t>
            </a:r>
            <a:r>
              <a:rPr lang="en-GB" dirty="0" err="1"/>
              <a:t>novih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8FD0-725F-4D8A-8DAA-B608E571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Rezultati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5816-6CFC-4B29-88C2-F910301E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učenje</a:t>
            </a:r>
            <a:r>
              <a:rPr lang="en-GB" dirty="0"/>
              <a:t> </a:t>
            </a:r>
            <a:r>
              <a:rPr lang="en-GB" dirty="0" err="1"/>
              <a:t>mreže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dalo </a:t>
            </a:r>
            <a:r>
              <a:rPr lang="en-GB" dirty="0" err="1"/>
              <a:t>željene</a:t>
            </a:r>
            <a:r>
              <a:rPr lang="en-GB" dirty="0"/>
              <a:t> </a:t>
            </a:r>
            <a:r>
              <a:rPr lang="en-GB" dirty="0" err="1"/>
              <a:t>rezultate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većinom</a:t>
            </a:r>
            <a:r>
              <a:rPr lang="en-GB" dirty="0"/>
              <a:t> </a:t>
            </a:r>
            <a:r>
              <a:rPr lang="en-GB" dirty="0" err="1"/>
              <a:t>učenje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završi</a:t>
            </a:r>
            <a:r>
              <a:rPr lang="en-GB" dirty="0"/>
              <a:t> u </a:t>
            </a:r>
            <a:r>
              <a:rPr lang="en-GB" dirty="0" err="1"/>
              <a:t>dvije</a:t>
            </a:r>
            <a:r>
              <a:rPr lang="en-GB" dirty="0"/>
              <a:t> </a:t>
            </a:r>
            <a:r>
              <a:rPr lang="en-GB" dirty="0" err="1"/>
              <a:t>krajnosti</a:t>
            </a:r>
            <a:r>
              <a:rPr lang="en-GB" dirty="0"/>
              <a:t>: </a:t>
            </a:r>
            <a:r>
              <a:rPr lang="en-GB" dirty="0" err="1"/>
              <a:t>većina</a:t>
            </a:r>
            <a:r>
              <a:rPr lang="en-GB" dirty="0"/>
              <a:t> SVOI-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nenormalni</a:t>
            </a:r>
            <a:r>
              <a:rPr lang="en-GB" dirty="0"/>
              <a:t> </a:t>
            </a:r>
            <a:r>
              <a:rPr lang="en-GB" dirty="0" err="1"/>
              <a:t>događaji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većinom</a:t>
            </a:r>
            <a:r>
              <a:rPr lang="en-GB" dirty="0"/>
              <a:t> </a:t>
            </a:r>
            <a:r>
              <a:rPr lang="en-GB" dirty="0" err="1"/>
              <a:t>niti</a:t>
            </a:r>
            <a:r>
              <a:rPr lang="en-GB" dirty="0"/>
              <a:t> </a:t>
            </a:r>
            <a:r>
              <a:rPr lang="en-GB" dirty="0" err="1"/>
              <a:t>jedan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/>
              <a:t>nenormalan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puno</a:t>
            </a:r>
            <a:r>
              <a:rPr lang="en-GB" dirty="0"/>
              <a:t> </a:t>
            </a:r>
            <a:r>
              <a:rPr lang="en-GB" dirty="0" err="1"/>
              <a:t>mjesta</a:t>
            </a:r>
            <a:r>
              <a:rPr lang="en-GB" dirty="0"/>
              <a:t> za </a:t>
            </a:r>
            <a:r>
              <a:rPr lang="en-GB" dirty="0" err="1"/>
              <a:t>napredak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smanjiti</a:t>
            </a:r>
            <a:r>
              <a:rPr lang="en-GB" dirty="0"/>
              <a:t> </a:t>
            </a:r>
            <a:r>
              <a:rPr lang="en-GB" dirty="0" err="1"/>
              <a:t>nesrazmjer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uzoraka</a:t>
            </a:r>
            <a:r>
              <a:rPr lang="en-GB" dirty="0"/>
              <a:t> </a:t>
            </a:r>
            <a:r>
              <a:rPr lang="en-GB" dirty="0" err="1"/>
              <a:t>svakog</a:t>
            </a:r>
            <a:r>
              <a:rPr lang="en-GB" dirty="0"/>
              <a:t> </a:t>
            </a:r>
            <a:r>
              <a:rPr lang="en-GB" dirty="0" err="1"/>
              <a:t>skupa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  <a:p>
            <a:pPr lvl="1"/>
            <a:r>
              <a:rPr lang="en-GB" dirty="0" err="1"/>
              <a:t>uložiti</a:t>
            </a:r>
            <a:r>
              <a:rPr lang="en-GB" dirty="0"/>
              <a:t> </a:t>
            </a:r>
            <a:r>
              <a:rPr lang="en-GB" dirty="0" err="1"/>
              <a:t>vrijeme</a:t>
            </a:r>
            <a:r>
              <a:rPr lang="en-GB" dirty="0"/>
              <a:t> u </a:t>
            </a:r>
            <a:r>
              <a:rPr lang="en-GB" dirty="0" err="1"/>
              <a:t>optimizaciju</a:t>
            </a:r>
            <a:r>
              <a:rPr lang="en-GB" dirty="0"/>
              <a:t> </a:t>
            </a:r>
            <a:r>
              <a:rPr lang="en-GB" dirty="0" err="1"/>
              <a:t>performansi</a:t>
            </a:r>
            <a:r>
              <a:rPr lang="en-GB" dirty="0"/>
              <a:t> </a:t>
            </a:r>
            <a:r>
              <a:rPr lang="en-GB" dirty="0" err="1"/>
              <a:t>postupka</a:t>
            </a:r>
            <a:endParaRPr lang="en-GB" dirty="0"/>
          </a:p>
          <a:p>
            <a:pPr lvl="1"/>
            <a:r>
              <a:rPr lang="en-GB" dirty="0" err="1"/>
              <a:t>koristiti</a:t>
            </a:r>
            <a:r>
              <a:rPr lang="en-GB" dirty="0"/>
              <a:t> “grid search” za </a:t>
            </a:r>
            <a:r>
              <a:rPr lang="en-GB" dirty="0" err="1"/>
              <a:t>pronalazak</a:t>
            </a:r>
            <a:r>
              <a:rPr lang="en-GB" dirty="0"/>
              <a:t> </a:t>
            </a:r>
            <a:r>
              <a:rPr lang="en-GB" dirty="0" err="1"/>
              <a:t>optimalnih</a:t>
            </a:r>
            <a:r>
              <a:rPr lang="en-GB" dirty="0"/>
              <a:t> hiperparametara</a:t>
            </a:r>
          </a:p>
        </p:txBody>
      </p:sp>
    </p:spTree>
    <p:extLst>
      <p:ext uri="{BB962C8B-B14F-4D97-AF65-F5344CB8AC3E}">
        <p14:creationId xmlns:p14="http://schemas.microsoft.com/office/powerpoint/2010/main" val="334902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544F-D565-46DB-AAED-091A5F3B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Zaključak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4AB1-A986-4572-8183-AEF3B9D6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detekcija</a:t>
            </a:r>
            <a:r>
              <a:rPr lang="en-GB" dirty="0"/>
              <a:t> </a:t>
            </a:r>
            <a:r>
              <a:rPr lang="en-GB" dirty="0" err="1"/>
              <a:t>anomalija</a:t>
            </a:r>
            <a:r>
              <a:rPr lang="en-GB" dirty="0"/>
              <a:t> u </a:t>
            </a:r>
            <a:r>
              <a:rPr lang="en-GB" dirty="0" err="1"/>
              <a:t>stvarnome</a:t>
            </a:r>
            <a:r>
              <a:rPr lang="en-GB" dirty="0"/>
              <a:t> </a:t>
            </a:r>
            <a:r>
              <a:rPr lang="en-GB" dirty="0" err="1"/>
              <a:t>svijetu</a:t>
            </a:r>
            <a:r>
              <a:rPr lang="en-GB" dirty="0"/>
              <a:t>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itekako</a:t>
            </a:r>
            <a:r>
              <a:rPr lang="en-GB" dirty="0"/>
              <a:t> </a:t>
            </a:r>
            <a:r>
              <a:rPr lang="en-GB" dirty="0" err="1"/>
              <a:t>veliko</a:t>
            </a:r>
            <a:r>
              <a:rPr lang="en-GB" dirty="0"/>
              <a:t> </a:t>
            </a:r>
            <a:r>
              <a:rPr lang="en-GB" dirty="0" err="1"/>
              <a:t>područje</a:t>
            </a:r>
            <a:r>
              <a:rPr lang="en-GB" dirty="0"/>
              <a:t> </a:t>
            </a:r>
            <a:r>
              <a:rPr lang="en-GB" dirty="0" err="1"/>
              <a:t>primjene</a:t>
            </a:r>
            <a:r>
              <a:rPr lang="en-GB" dirty="0"/>
              <a:t> (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kakva</a:t>
            </a:r>
            <a:r>
              <a:rPr lang="en-GB" dirty="0"/>
              <a:t> </a:t>
            </a:r>
            <a:r>
              <a:rPr lang="en-GB" dirty="0" err="1"/>
              <a:t>skupljanja</a:t>
            </a:r>
            <a:r>
              <a:rPr lang="en-GB" dirty="0"/>
              <a:t> </a:t>
            </a:r>
            <a:r>
              <a:rPr lang="en-GB" dirty="0" err="1"/>
              <a:t>ljudi</a:t>
            </a:r>
            <a:r>
              <a:rPr lang="en-GB" dirty="0"/>
              <a:t>, </a:t>
            </a:r>
            <a:r>
              <a:rPr lang="en-GB" dirty="0" err="1"/>
              <a:t>sigurnosni</a:t>
            </a:r>
            <a:r>
              <a:rPr lang="en-GB" dirty="0"/>
              <a:t> </a:t>
            </a:r>
            <a:r>
              <a:rPr lang="en-GB" dirty="0" err="1"/>
              <a:t>nadzorni</a:t>
            </a:r>
            <a:r>
              <a:rPr lang="en-GB" dirty="0"/>
              <a:t> </a:t>
            </a:r>
            <a:r>
              <a:rPr lang="en-GB" dirty="0" err="1"/>
              <a:t>sustavi</a:t>
            </a:r>
            <a:r>
              <a:rPr lang="en-GB" dirty="0"/>
              <a:t>…)</a:t>
            </a:r>
          </a:p>
          <a:p>
            <a:r>
              <a:rPr lang="en-GB" dirty="0"/>
              <a:t>- </a:t>
            </a:r>
            <a:r>
              <a:rPr lang="en-GB" dirty="0" err="1"/>
              <a:t>ljudsko</a:t>
            </a:r>
            <a:r>
              <a:rPr lang="en-GB" dirty="0"/>
              <a:t> </a:t>
            </a:r>
            <a:r>
              <a:rPr lang="en-GB" dirty="0" err="1"/>
              <a:t>nadziranje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/>
              <a:t>idealno</a:t>
            </a:r>
            <a:r>
              <a:rPr lang="en-GB" dirty="0"/>
              <a:t> </a:t>
            </a:r>
            <a:r>
              <a:rPr lang="en-GB" dirty="0" err="1"/>
              <a:t>jer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profesionalno</a:t>
            </a:r>
            <a:r>
              <a:rPr lang="en-GB" dirty="0"/>
              <a:t> </a:t>
            </a:r>
            <a:r>
              <a:rPr lang="en-GB" dirty="0" err="1"/>
              <a:t>trenirano</a:t>
            </a:r>
            <a:r>
              <a:rPr lang="en-GB" dirty="0"/>
              <a:t> </a:t>
            </a:r>
            <a:r>
              <a:rPr lang="en-GB" dirty="0" err="1"/>
              <a:t>osoblje</a:t>
            </a:r>
            <a:r>
              <a:rPr lang="en-GB" dirty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izgubiti</a:t>
            </a:r>
            <a:r>
              <a:rPr lang="en-GB" dirty="0"/>
              <a:t> </a:t>
            </a:r>
            <a:r>
              <a:rPr lang="en-GB" dirty="0" err="1"/>
              <a:t>pozornost</a:t>
            </a:r>
            <a:r>
              <a:rPr lang="en-GB" dirty="0"/>
              <a:t> </a:t>
            </a:r>
            <a:r>
              <a:rPr lang="en-GB" dirty="0" err="1"/>
              <a:t>praćenja</a:t>
            </a:r>
            <a:r>
              <a:rPr lang="en-GB" dirty="0"/>
              <a:t> </a:t>
            </a:r>
            <a:r>
              <a:rPr lang="en-GB" dirty="0" err="1"/>
              <a:t>već</a:t>
            </a:r>
            <a:r>
              <a:rPr lang="en-GB" dirty="0"/>
              <a:t> </a:t>
            </a:r>
            <a:r>
              <a:rPr lang="en-GB" dirty="0" err="1"/>
              <a:t>nakon</a:t>
            </a:r>
            <a:r>
              <a:rPr lang="en-GB" dirty="0"/>
              <a:t> 10 min</a:t>
            </a:r>
          </a:p>
          <a:p>
            <a:r>
              <a:rPr lang="en-GB" dirty="0"/>
              <a:t>- </a:t>
            </a:r>
            <a:r>
              <a:rPr lang="en-GB" dirty="0" err="1"/>
              <a:t>primjena</a:t>
            </a:r>
            <a:r>
              <a:rPr lang="en-GB" dirty="0"/>
              <a:t> </a:t>
            </a:r>
            <a:r>
              <a:rPr lang="en-GB" dirty="0" err="1"/>
              <a:t>opisanog</a:t>
            </a:r>
            <a:r>
              <a:rPr lang="en-GB" dirty="0"/>
              <a:t> </a:t>
            </a:r>
            <a:r>
              <a:rPr lang="en-GB" dirty="0" err="1"/>
              <a:t>sustava</a:t>
            </a:r>
            <a:r>
              <a:rPr lang="en-GB" dirty="0"/>
              <a:t> je </a:t>
            </a:r>
            <a:r>
              <a:rPr lang="en-GB" dirty="0" err="1"/>
              <a:t>prprilično</a:t>
            </a:r>
            <a:r>
              <a:rPr lang="en-GB" dirty="0"/>
              <a:t> </a:t>
            </a:r>
            <a:r>
              <a:rPr lang="en-GB" dirty="0" err="1"/>
              <a:t>jednostavna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ne </a:t>
            </a:r>
            <a:r>
              <a:rPr lang="en-GB" dirty="0" err="1"/>
              <a:t>zahtjeva</a:t>
            </a:r>
            <a:r>
              <a:rPr lang="en-GB" dirty="0"/>
              <a:t> </a:t>
            </a:r>
            <a:r>
              <a:rPr lang="en-GB" dirty="0" err="1"/>
              <a:t>ljudsku</a:t>
            </a:r>
            <a:r>
              <a:rPr lang="en-GB" dirty="0"/>
              <a:t> </a:t>
            </a:r>
            <a:r>
              <a:rPr lang="en-GB" dirty="0" err="1"/>
              <a:t>umješanost</a:t>
            </a:r>
            <a:r>
              <a:rPr lang="en-GB" dirty="0"/>
              <a:t> u </a:t>
            </a:r>
            <a:r>
              <a:rPr lang="en-GB" dirty="0" err="1"/>
              <a:t>procesu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iako</a:t>
            </a:r>
            <a:r>
              <a:rPr lang="en-GB" dirty="0"/>
              <a:t> </a:t>
            </a:r>
            <a:r>
              <a:rPr lang="en-GB" dirty="0" err="1"/>
              <a:t>rezultati</a:t>
            </a:r>
            <a:r>
              <a:rPr lang="en-GB" dirty="0"/>
              <a:t> </a:t>
            </a:r>
            <a:r>
              <a:rPr lang="en-GB" dirty="0" err="1"/>
              <a:t>učenja</a:t>
            </a:r>
            <a:r>
              <a:rPr lang="en-GB" dirty="0"/>
              <a:t> </a:t>
            </a:r>
            <a:r>
              <a:rPr lang="en-GB" dirty="0" err="1"/>
              <a:t>mreže</a:t>
            </a:r>
            <a:r>
              <a:rPr lang="en-GB" dirty="0"/>
              <a:t>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zadovoljavajući</a:t>
            </a:r>
            <a:r>
              <a:rPr lang="en-GB" dirty="0"/>
              <a:t> </a:t>
            </a:r>
            <a:r>
              <a:rPr lang="en-GB" dirty="0" err="1"/>
              <a:t>dobiven</a:t>
            </a:r>
            <a:r>
              <a:rPr lang="en-GB" dirty="0"/>
              <a:t> je </a:t>
            </a:r>
            <a:r>
              <a:rPr lang="en-GB" dirty="0" err="1"/>
              <a:t>dobar</a:t>
            </a:r>
            <a:r>
              <a:rPr lang="en-GB" dirty="0"/>
              <a:t> </a:t>
            </a:r>
            <a:r>
              <a:rPr lang="en-GB" dirty="0" err="1"/>
              <a:t>uvid</a:t>
            </a:r>
            <a:r>
              <a:rPr lang="en-GB" dirty="0"/>
              <a:t> u </a:t>
            </a:r>
            <a:r>
              <a:rPr lang="en-GB" dirty="0" err="1"/>
              <a:t>svijet</a:t>
            </a:r>
            <a:r>
              <a:rPr lang="en-GB" dirty="0"/>
              <a:t> </a:t>
            </a:r>
            <a:r>
              <a:rPr lang="en-GB" dirty="0" err="1"/>
              <a:t>detekcije</a:t>
            </a:r>
            <a:r>
              <a:rPr lang="en-GB" dirty="0"/>
              <a:t> </a:t>
            </a:r>
            <a:r>
              <a:rPr lang="en-GB" dirty="0" err="1"/>
              <a:t>anomalija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konvolucijskih </a:t>
            </a:r>
            <a:r>
              <a:rPr lang="en-GB" dirty="0" err="1"/>
              <a:t>neuronskih</a:t>
            </a:r>
            <a:r>
              <a:rPr lang="en-GB" dirty="0"/>
              <a:t> </a:t>
            </a:r>
            <a:r>
              <a:rPr lang="en-GB" dirty="0" err="1"/>
              <a:t>mreža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27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3FBD-45FA-4F0F-8BDA-73F671E0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Izvori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5A5-EE5B-4510-8420-6A812939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[1] Zhou S., Shen W., Zeng D., et al.: Spatial-temporal Convolutional Neural Networks for Anomaly Detection and Localization in Crowded Scenes. Signal Processing: Image Communication 47, pp. 358-368 (2016) </a:t>
            </a:r>
          </a:p>
          <a:p>
            <a:r>
              <a:rPr lang="en-GB" sz="1400" dirty="0"/>
              <a:t>[2] </a:t>
            </a:r>
            <a:r>
              <a:rPr lang="en-GB" sz="1400" dirty="0" err="1"/>
              <a:t>Chandola</a:t>
            </a:r>
            <a:r>
              <a:rPr lang="en-GB" sz="1400" dirty="0"/>
              <a:t>, V., Banerjee, A., Kumar, V.: Anomaly detection: A survey. ACM computing surveys (CSUR) 41(3), 15 (2009)</a:t>
            </a:r>
          </a:p>
          <a:p>
            <a:r>
              <a:rPr lang="en-GB" sz="1400" dirty="0"/>
              <a:t>[3] Mehran, R., </a:t>
            </a:r>
            <a:r>
              <a:rPr lang="en-GB" sz="1400" dirty="0" err="1"/>
              <a:t>Oyama</a:t>
            </a:r>
            <a:r>
              <a:rPr lang="en-GB" sz="1400" dirty="0"/>
              <a:t>, A., Shah, M.: Abnormal crowd </a:t>
            </a:r>
            <a:r>
              <a:rPr lang="en-GB" sz="1400" dirty="0" err="1"/>
              <a:t>behavior</a:t>
            </a:r>
            <a:r>
              <a:rPr lang="en-GB" sz="1400" dirty="0"/>
              <a:t> detection using social force model. In: Computer Vision and Pattern Recognition, 2009. CVPR 2009. IEEE Conference on, pp. 935–942. IEEE (2009)</a:t>
            </a:r>
          </a:p>
          <a:p>
            <a:r>
              <a:rPr lang="en-GB" sz="1400" dirty="0"/>
              <a:t>[4] Nam, Y., Hong, S. Real-time abnormal situation detection based on particle advection in crowded scenes. J Real-Time Image Proc 10, 771–784 (2015)</a:t>
            </a:r>
          </a:p>
          <a:p>
            <a:r>
              <a:rPr lang="en-GB" sz="1400" dirty="0"/>
              <a:t>[5] Cong, Y., Yuan, J., Liu, J.: Abnormal event detection in crowded scenes using sparse representation. Pattern Recognition 46(7), 1851–1864 (2013)</a:t>
            </a:r>
          </a:p>
          <a:p>
            <a:r>
              <a:rPr lang="en-GB" sz="1400" dirty="0"/>
              <a:t>[6] </a:t>
            </a:r>
            <a:r>
              <a:rPr lang="en-GB" sz="1400" dirty="0" err="1"/>
              <a:t>LeCun</a:t>
            </a:r>
            <a:r>
              <a:rPr lang="en-GB" sz="1400" dirty="0"/>
              <a:t>, Y., </a:t>
            </a:r>
            <a:r>
              <a:rPr lang="en-GB" sz="1400" dirty="0" err="1"/>
              <a:t>Bottou</a:t>
            </a:r>
            <a:r>
              <a:rPr lang="en-GB" sz="1400" dirty="0"/>
              <a:t>, L., </a:t>
            </a:r>
            <a:r>
              <a:rPr lang="en-GB" sz="1400" dirty="0" err="1"/>
              <a:t>Bengio</a:t>
            </a:r>
            <a:r>
              <a:rPr lang="en-GB" sz="1400" dirty="0"/>
              <a:t>, Y., Haffner, P.: Gradient-based learning applied to document recognition. Proceedings of the IEEE 86(11), 2278–2324 (1998)</a:t>
            </a:r>
          </a:p>
          <a:p>
            <a:r>
              <a:rPr lang="en-GB" sz="1400" dirty="0"/>
              <a:t>[7] Ji, S., Xu, W., Yang, M., Yu, K.: 3d convolutional neural networks for human action recognition. Pattern Analysis and Machine Intelligence, IEEE Transactions on 35(1), 221–231 (2013) 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148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BCD0-DD0E-4FAC-8AAD-914C6B85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Izvorni</a:t>
            </a:r>
            <a:r>
              <a:rPr lang="en-GB" sz="4000" dirty="0"/>
              <a:t>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BE49-0409-4A59-8BF0-A01098AD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Zhou S., Shen W., Zeng D., et al.: Spatial-temporal Convolutional Neural Networks for Anomaly Detection and Localization in Crowded Scenes. Signal Processing: Image Communication 47, pp. 358-368 (2016) </a:t>
            </a:r>
          </a:p>
        </p:txBody>
      </p:sp>
    </p:spTree>
    <p:extLst>
      <p:ext uri="{BB962C8B-B14F-4D97-AF65-F5344CB8AC3E}">
        <p14:creationId xmlns:p14="http://schemas.microsoft.com/office/powerpoint/2010/main" val="337463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7B70-1B35-42EC-AA5C-78208F99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Nenormalni</a:t>
            </a:r>
            <a:r>
              <a:rPr lang="en-GB" sz="4000" dirty="0"/>
              <a:t> </a:t>
            </a:r>
            <a:r>
              <a:rPr lang="en-GB" sz="4000" dirty="0" err="1"/>
              <a:t>događaji</a:t>
            </a:r>
            <a:r>
              <a:rPr lang="en-GB" sz="4000" dirty="0"/>
              <a:t> (</a:t>
            </a:r>
            <a:r>
              <a:rPr lang="en-GB" sz="4000" dirty="0" err="1"/>
              <a:t>anomalije</a:t>
            </a:r>
            <a:r>
              <a:rPr lang="en-GB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DF5A-C2CF-48D2-BF20-9E689EDF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različiti</a:t>
            </a:r>
            <a:r>
              <a:rPr lang="en-GB" dirty="0"/>
              <a:t> </a:t>
            </a:r>
            <a:r>
              <a:rPr lang="en-GB" dirty="0" err="1"/>
              <a:t>postupci</a:t>
            </a:r>
            <a:r>
              <a:rPr lang="en-GB" dirty="0"/>
              <a:t> </a:t>
            </a:r>
            <a:r>
              <a:rPr lang="en-GB" dirty="0" err="1"/>
              <a:t>opisani</a:t>
            </a:r>
            <a:r>
              <a:rPr lang="en-GB" dirty="0"/>
              <a:t> u [2, 3, 4, 5, 6, 7] </a:t>
            </a:r>
          </a:p>
          <a:p>
            <a:r>
              <a:rPr lang="en-GB" dirty="0"/>
              <a:t>- ne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formalna</a:t>
            </a:r>
            <a:r>
              <a:rPr lang="en-GB" dirty="0"/>
              <a:t> </a:t>
            </a:r>
            <a:r>
              <a:rPr lang="en-GB" dirty="0" err="1"/>
              <a:t>definicija</a:t>
            </a:r>
            <a:r>
              <a:rPr lang="en-GB" dirty="0"/>
              <a:t> </a:t>
            </a:r>
            <a:r>
              <a:rPr lang="en-GB" dirty="0" err="1"/>
              <a:t>nenormalnog</a:t>
            </a:r>
            <a:r>
              <a:rPr lang="en-GB" dirty="0"/>
              <a:t> </a:t>
            </a:r>
            <a:r>
              <a:rPr lang="en-GB" dirty="0" err="1"/>
              <a:t>događaja</a:t>
            </a:r>
            <a:r>
              <a:rPr lang="en-GB" dirty="0"/>
              <a:t> </a:t>
            </a:r>
            <a:r>
              <a:rPr lang="en-GB" dirty="0" err="1"/>
              <a:t>primjenjiva</a:t>
            </a:r>
            <a:r>
              <a:rPr lang="en-GB" dirty="0"/>
              <a:t> u </a:t>
            </a:r>
            <a:r>
              <a:rPr lang="en-GB" dirty="0" err="1"/>
              <a:t>svakoj</a:t>
            </a:r>
            <a:r>
              <a:rPr lang="en-GB" dirty="0"/>
              <a:t> </a:t>
            </a:r>
            <a:r>
              <a:rPr lang="en-GB" dirty="0" err="1"/>
              <a:t>situaciji</a:t>
            </a:r>
            <a:r>
              <a:rPr lang="en-GB" dirty="0"/>
              <a:t> (</a:t>
            </a:r>
            <a:r>
              <a:rPr lang="en-GB" dirty="0" err="1"/>
              <a:t>skupu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)</a:t>
            </a:r>
          </a:p>
          <a:p>
            <a:r>
              <a:rPr lang="en-GB" dirty="0"/>
              <a:t>- NENORMALAN DOGAĐAJ -&gt; </a:t>
            </a:r>
            <a:r>
              <a:rPr lang="en-GB" dirty="0" err="1"/>
              <a:t>vrsta</a:t>
            </a:r>
            <a:r>
              <a:rPr lang="en-GB" dirty="0"/>
              <a:t> </a:t>
            </a:r>
            <a:r>
              <a:rPr lang="en-GB" dirty="0" err="1"/>
              <a:t>događaja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/>
              <a:t>znatno</a:t>
            </a:r>
            <a:r>
              <a:rPr lang="en-GB" dirty="0"/>
              <a:t> </a:t>
            </a:r>
            <a:r>
              <a:rPr lang="en-GB" dirty="0" err="1"/>
              <a:t>razlikuje</a:t>
            </a:r>
            <a:r>
              <a:rPr lang="en-GB" dirty="0"/>
              <a:t> od </a:t>
            </a:r>
            <a:r>
              <a:rPr lang="en-GB" dirty="0" err="1"/>
              <a:t>ostalih</a:t>
            </a:r>
            <a:r>
              <a:rPr lang="en-GB" dirty="0"/>
              <a:t> </a:t>
            </a:r>
            <a:r>
              <a:rPr lang="en-GB" dirty="0" err="1"/>
              <a:t>uzoraka</a:t>
            </a:r>
            <a:r>
              <a:rPr lang="en-GB" dirty="0"/>
              <a:t> (</a:t>
            </a:r>
            <a:r>
              <a:rPr lang="en-GB" dirty="0" err="1"/>
              <a:t>pripadnika</a:t>
            </a:r>
            <a:r>
              <a:rPr lang="en-GB" dirty="0"/>
              <a:t> </a:t>
            </a:r>
            <a:r>
              <a:rPr lang="en-GB" dirty="0" err="1"/>
              <a:t>skupa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)</a:t>
            </a:r>
          </a:p>
          <a:p>
            <a:r>
              <a:rPr lang="en-GB" dirty="0"/>
              <a:t>- u </a:t>
            </a:r>
            <a:r>
              <a:rPr lang="en-GB" dirty="0" err="1"/>
              <a:t>ovom</a:t>
            </a:r>
            <a:r>
              <a:rPr lang="en-GB" dirty="0"/>
              <a:t> </a:t>
            </a:r>
            <a:r>
              <a:rPr lang="en-GB" dirty="0" err="1"/>
              <a:t>slučaju</a:t>
            </a:r>
            <a:r>
              <a:rPr lang="en-GB" dirty="0"/>
              <a:t> </a:t>
            </a:r>
            <a:r>
              <a:rPr lang="en-GB" dirty="0" err="1"/>
              <a:t>pojave</a:t>
            </a:r>
            <a:r>
              <a:rPr lang="en-GB" dirty="0"/>
              <a:t> </a:t>
            </a:r>
            <a:r>
              <a:rPr lang="en-GB" dirty="0" err="1"/>
              <a:t>novih</a:t>
            </a:r>
            <a:r>
              <a:rPr lang="en-GB" dirty="0"/>
              <a:t> </a:t>
            </a:r>
            <a:r>
              <a:rPr lang="en-GB" dirty="0" err="1"/>
              <a:t>objekata</a:t>
            </a:r>
            <a:r>
              <a:rPr lang="en-GB" dirty="0"/>
              <a:t> u </a:t>
            </a:r>
            <a:r>
              <a:rPr lang="en-GB" dirty="0" err="1"/>
              <a:t>sceni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neočekivane</a:t>
            </a:r>
            <a:r>
              <a:rPr lang="en-GB" dirty="0"/>
              <a:t> </a:t>
            </a:r>
            <a:r>
              <a:rPr lang="en-GB" dirty="0" err="1"/>
              <a:t>trajektorije</a:t>
            </a:r>
            <a:r>
              <a:rPr lang="en-GB" dirty="0"/>
              <a:t> </a:t>
            </a:r>
            <a:r>
              <a:rPr lang="en-GB" dirty="0" err="1"/>
              <a:t>objekata</a:t>
            </a:r>
            <a:r>
              <a:rPr lang="en-GB" dirty="0"/>
              <a:t> scene</a:t>
            </a:r>
          </a:p>
        </p:txBody>
      </p:sp>
    </p:spTree>
    <p:extLst>
      <p:ext uri="{BB962C8B-B14F-4D97-AF65-F5344CB8AC3E}">
        <p14:creationId xmlns:p14="http://schemas.microsoft.com/office/powerpoint/2010/main" val="185847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712A-DA06-40C4-87EF-F90A279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Skupovi</a:t>
            </a:r>
            <a:r>
              <a:rPr lang="en-GB" sz="4000" dirty="0"/>
              <a:t> </a:t>
            </a:r>
            <a:r>
              <a:rPr lang="en-GB" sz="4000" dirty="0" err="1"/>
              <a:t>podataka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8A0B-83E9-4E0D-93BD-0C40399E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UCSD PED1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UCSD PED2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D2A04-15F1-4B3B-94E8-0609102ED3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13" y="2431660"/>
            <a:ext cx="1894806" cy="125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6A4B8-3D5E-4517-8B66-7B0CD02A96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33" y="2431660"/>
            <a:ext cx="1892905" cy="125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30E537-D960-4D54-881A-6DF59790EA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39" y="2431660"/>
            <a:ext cx="1894172" cy="125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FB6125-F18D-48E0-8C9C-CEF2B125323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78" y="4605466"/>
            <a:ext cx="1894806" cy="126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064425-12C2-4188-BD10-D43428A65C7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59" y="4606101"/>
            <a:ext cx="1894172" cy="126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5485CA-CB90-41DC-A9EB-1A74287FDBF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39" y="4606101"/>
            <a:ext cx="1894172" cy="1262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95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9C10-D268-43EC-ADF4-CC5724B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Skupovi</a:t>
            </a:r>
            <a:r>
              <a:rPr lang="en-GB" sz="4000" dirty="0"/>
              <a:t> </a:t>
            </a:r>
            <a:r>
              <a:rPr lang="en-GB" sz="4000" dirty="0" err="1"/>
              <a:t>podataka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0212-AB2F-49F7-AC92-1DDE84DF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UMN INDOOR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UMN PLAZA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UMN LAWN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0F00F-D3AD-4460-B4C3-00039318D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01" y="2187021"/>
            <a:ext cx="1202339" cy="9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ACCC9-79C2-4D88-99EB-9658494E1A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2187021"/>
            <a:ext cx="1202339" cy="9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0172D-67D8-42D3-8CBC-688F1D4500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79" y="2187021"/>
            <a:ext cx="1202339" cy="9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43C50-6853-472C-9F34-7ABB9EBDB0C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01" y="3493049"/>
            <a:ext cx="1202339" cy="9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D8E3E-F513-46EB-B7AF-827BAA7C6AD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3493049"/>
            <a:ext cx="1202339" cy="9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AE49C-8B51-4C1F-A5C2-CE429BBAF09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79" y="3493049"/>
            <a:ext cx="1202339" cy="9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1D304-944C-4803-B71D-276555C04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101" y="4952851"/>
            <a:ext cx="3677081" cy="9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3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4BFF-C267-4F0A-B589-B7D14479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SVOI (</a:t>
            </a:r>
            <a:r>
              <a:rPr lang="en-GB" sz="4000" dirty="0" err="1"/>
              <a:t>engl.</a:t>
            </a:r>
            <a:r>
              <a:rPr lang="en-GB" sz="4000" dirty="0"/>
              <a:t> </a:t>
            </a:r>
            <a:r>
              <a:rPr lang="en-GB" sz="4000" i="1" dirty="0"/>
              <a:t>spatial temporal volume of interest</a:t>
            </a:r>
            <a:r>
              <a:rPr lang="en-GB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2908-BEF5-41AE-95B4-DC0F2466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prostorno</a:t>
            </a:r>
            <a:r>
              <a:rPr lang="en-GB" dirty="0"/>
              <a:t> </a:t>
            </a:r>
            <a:r>
              <a:rPr lang="en-GB" dirty="0" err="1"/>
              <a:t>vremenski</a:t>
            </a:r>
            <a:r>
              <a:rPr lang="en-GB" dirty="0"/>
              <a:t> </a:t>
            </a:r>
            <a:r>
              <a:rPr lang="en-GB" dirty="0" err="1"/>
              <a:t>volumeni</a:t>
            </a:r>
            <a:r>
              <a:rPr lang="en-GB" dirty="0"/>
              <a:t> </a:t>
            </a:r>
            <a:r>
              <a:rPr lang="en-GB" dirty="0" err="1"/>
              <a:t>predstavljaju</a:t>
            </a:r>
            <a:r>
              <a:rPr lang="en-GB" dirty="0"/>
              <a:t> </a:t>
            </a:r>
            <a:r>
              <a:rPr lang="en-GB" dirty="0" err="1"/>
              <a:t>skup</a:t>
            </a:r>
            <a:r>
              <a:rPr lang="en-GB" dirty="0"/>
              <a:t> od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/>
              <a:t>sličica</a:t>
            </a:r>
            <a:r>
              <a:rPr lang="en-GB" dirty="0"/>
              <a:t>, a </a:t>
            </a:r>
            <a:r>
              <a:rPr lang="en-GB" dirty="0" err="1"/>
              <a:t>služi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ulaz</a:t>
            </a:r>
            <a:r>
              <a:rPr lang="en-GB" dirty="0"/>
              <a:t> u CNN</a:t>
            </a:r>
          </a:p>
          <a:p>
            <a:r>
              <a:rPr lang="en-GB" dirty="0"/>
              <a:t>- </a:t>
            </a:r>
            <a:r>
              <a:rPr lang="en-GB" dirty="0" err="1"/>
              <a:t>dobiva</a:t>
            </a:r>
            <a:r>
              <a:rPr lang="en-GB" dirty="0"/>
              <a:t> se </a:t>
            </a:r>
            <a:r>
              <a:rPr lang="en-GB" dirty="0" err="1"/>
              <a:t>primjenom</a:t>
            </a:r>
            <a:r>
              <a:rPr lang="en-GB" dirty="0"/>
              <a:t> </a:t>
            </a:r>
            <a:r>
              <a:rPr lang="en-GB" dirty="0" err="1"/>
              <a:t>optičkog</a:t>
            </a:r>
            <a:r>
              <a:rPr lang="en-GB" dirty="0"/>
              <a:t> </a:t>
            </a:r>
            <a:r>
              <a:rPr lang="en-GB" dirty="0" err="1"/>
              <a:t>toka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nizu</a:t>
            </a:r>
            <a:r>
              <a:rPr lang="en-GB" dirty="0"/>
              <a:t> </a:t>
            </a:r>
            <a:r>
              <a:rPr lang="en-GB" dirty="0" err="1"/>
              <a:t>slika</a:t>
            </a:r>
            <a:r>
              <a:rPr lang="en-GB" dirty="0"/>
              <a:t> (</a:t>
            </a:r>
            <a:r>
              <a:rPr lang="en-GB" dirty="0" err="1"/>
              <a:t>Farnebackova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)</a:t>
            </a:r>
          </a:p>
          <a:p>
            <a:r>
              <a:rPr lang="en-GB" dirty="0"/>
              <a:t>-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optičkog</a:t>
            </a:r>
            <a:r>
              <a:rPr lang="en-GB" dirty="0"/>
              <a:t> toga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dvije</a:t>
            </a:r>
            <a:r>
              <a:rPr lang="en-GB" dirty="0"/>
              <a:t> </a:t>
            </a:r>
            <a:r>
              <a:rPr lang="en-GB" dirty="0" err="1"/>
              <a:t>slike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2B1A9-AE3D-4817-9AC4-0E9B2B5BFB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66" y="3273358"/>
            <a:ext cx="1828800" cy="121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9D1E4-B976-4DDE-8ADA-9AA5DDE4BF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66" y="3273358"/>
            <a:ext cx="1828800" cy="121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5C4A23-12DA-4478-8449-AF0F572C99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66" y="3273358"/>
            <a:ext cx="1813560" cy="121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4343F-ACC6-4545-9438-FC6853F7F48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07" y="4880188"/>
            <a:ext cx="5029200" cy="1097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CDC10-BBF4-4286-A9C3-62F9F2821174}"/>
              </a:ext>
            </a:extLst>
          </p:cNvPr>
          <p:cNvSpPr txBox="1"/>
          <p:nvPr/>
        </p:nvSpPr>
        <p:spPr>
          <a:xfrm>
            <a:off x="1337066" y="5912562"/>
            <a:ext cx="2334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preuzeto</a:t>
            </a:r>
            <a:r>
              <a:rPr lang="en-GB" sz="1200" dirty="0"/>
              <a:t> </a:t>
            </a:r>
            <a:r>
              <a:rPr lang="en-GB" sz="1200" dirty="0" err="1"/>
              <a:t>iz</a:t>
            </a:r>
            <a:r>
              <a:rPr lang="en-GB" sz="1200" dirty="0"/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326551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F24A-C554-407B-8C9A-E7B041F7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8847"/>
            <a:ext cx="10058400" cy="1450757"/>
          </a:xfrm>
        </p:spPr>
        <p:txBody>
          <a:bodyPr>
            <a:normAutofit/>
          </a:bodyPr>
          <a:lstStyle/>
          <a:p>
            <a:r>
              <a:rPr lang="en-GB" sz="4000" dirty="0"/>
              <a:t>SVOI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FD68-F851-4B8A-8585-65B36D28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80064" cy="4023360"/>
          </a:xfrm>
        </p:spPr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dobivanje</a:t>
            </a:r>
            <a:r>
              <a:rPr lang="en-GB" dirty="0"/>
              <a:t> SVOI-</a:t>
            </a:r>
            <a:r>
              <a:rPr lang="en-GB" dirty="0" err="1"/>
              <a:t>ja</a:t>
            </a:r>
            <a:endParaRPr lang="en-GB" dirty="0"/>
          </a:p>
          <a:p>
            <a:pPr lvl="1"/>
            <a:r>
              <a:rPr lang="en-GB" dirty="0" err="1"/>
              <a:t>izračun</a:t>
            </a:r>
            <a:r>
              <a:rPr lang="en-GB" dirty="0"/>
              <a:t> </a:t>
            </a:r>
            <a:r>
              <a:rPr lang="en-GB" dirty="0" err="1"/>
              <a:t>optičkog</a:t>
            </a:r>
            <a:r>
              <a:rPr lang="en-GB" dirty="0"/>
              <a:t> </a:t>
            </a:r>
            <a:r>
              <a:rPr lang="en-GB" dirty="0" err="1"/>
              <a:t>toka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nekim</a:t>
            </a:r>
            <a:r>
              <a:rPr lang="en-GB" dirty="0"/>
              <a:t> </a:t>
            </a:r>
            <a:r>
              <a:rPr lang="en-GB" dirty="0" err="1"/>
              <a:t>nizom</a:t>
            </a:r>
            <a:r>
              <a:rPr lang="en-GB" dirty="0"/>
              <a:t> </a:t>
            </a:r>
            <a:r>
              <a:rPr lang="en-GB" dirty="0" err="1"/>
              <a:t>slika</a:t>
            </a:r>
            <a:endParaRPr lang="en-GB" dirty="0"/>
          </a:p>
          <a:p>
            <a:pPr lvl="1"/>
            <a:r>
              <a:rPr lang="en-GB" dirty="0" err="1"/>
              <a:t>odabir</a:t>
            </a:r>
            <a:r>
              <a:rPr lang="en-GB" dirty="0"/>
              <a:t> </a:t>
            </a:r>
            <a:r>
              <a:rPr lang="en-GB" dirty="0" err="1"/>
              <a:t>područja</a:t>
            </a:r>
            <a:r>
              <a:rPr lang="en-GB" dirty="0"/>
              <a:t> u </a:t>
            </a:r>
            <a:r>
              <a:rPr lang="en-GB" dirty="0" err="1"/>
              <a:t>izvonim</a:t>
            </a:r>
            <a:r>
              <a:rPr lang="en-GB" dirty="0"/>
              <a:t> </a:t>
            </a:r>
            <a:r>
              <a:rPr lang="en-GB" dirty="0" err="1"/>
              <a:t>slikama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odgovaraju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područjima</a:t>
            </a:r>
            <a:r>
              <a:rPr lang="en-GB" dirty="0"/>
              <a:t> s </a:t>
            </a:r>
            <a:r>
              <a:rPr lang="en-GB" dirty="0" err="1"/>
              <a:t>optičkim</a:t>
            </a:r>
            <a:r>
              <a:rPr lang="en-GB" dirty="0"/>
              <a:t> </a:t>
            </a:r>
            <a:r>
              <a:rPr lang="en-GB" dirty="0" err="1"/>
              <a:t>tokom</a:t>
            </a:r>
            <a:endParaRPr lang="en-GB" dirty="0"/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- </a:t>
            </a:r>
            <a:r>
              <a:rPr lang="en-GB" dirty="0" err="1"/>
              <a:t>prvi</a:t>
            </a:r>
            <a:r>
              <a:rPr lang="en-GB" dirty="0"/>
              <a:t> </a:t>
            </a:r>
            <a:r>
              <a:rPr lang="en-GB" dirty="0" err="1"/>
              <a:t>redak</a:t>
            </a:r>
            <a:r>
              <a:rPr lang="en-GB" dirty="0"/>
              <a:t>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/>
              <a:t>prikazuje</a:t>
            </a:r>
            <a:r>
              <a:rPr lang="en-GB" dirty="0"/>
              <a:t> </a:t>
            </a:r>
            <a:r>
              <a:rPr lang="en-GB" dirty="0" err="1"/>
              <a:t>prvo</a:t>
            </a:r>
            <a:r>
              <a:rPr lang="en-GB" dirty="0"/>
              <a:t> </a:t>
            </a: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en-GB" dirty="0" err="1"/>
              <a:t>optičkog</a:t>
            </a:r>
            <a:r>
              <a:rPr lang="en-GB" dirty="0"/>
              <a:t> </a:t>
            </a:r>
            <a:r>
              <a:rPr lang="en-GB" dirty="0" err="1"/>
              <a:t>toka</a:t>
            </a:r>
            <a:r>
              <a:rPr lang="en-GB" dirty="0"/>
              <a:t> </a:t>
            </a:r>
            <a:r>
              <a:rPr lang="en-GB" dirty="0" err="1"/>
              <a:t>gdje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bijelim</a:t>
            </a:r>
            <a:r>
              <a:rPr lang="en-GB" dirty="0"/>
              <a:t> </a:t>
            </a:r>
            <a:r>
              <a:rPr lang="en-GB" dirty="0" err="1"/>
              <a:t>pikselima</a:t>
            </a:r>
            <a:r>
              <a:rPr lang="en-GB" dirty="0"/>
              <a:t> </a:t>
            </a:r>
            <a:r>
              <a:rPr lang="en-GB" dirty="0" err="1"/>
              <a:t>prikazane</a:t>
            </a:r>
            <a:r>
              <a:rPr lang="en-GB" dirty="0"/>
              <a:t> </a:t>
            </a:r>
            <a:r>
              <a:rPr lang="en-GB" dirty="0" err="1"/>
              <a:t>najznačajnije</a:t>
            </a:r>
            <a:r>
              <a:rPr lang="en-GB" dirty="0"/>
              <a:t> </a:t>
            </a:r>
            <a:r>
              <a:rPr lang="en-GB" dirty="0" err="1"/>
              <a:t>vrijednosti</a:t>
            </a:r>
            <a:r>
              <a:rPr lang="en-GB" dirty="0"/>
              <a:t>, </a:t>
            </a:r>
            <a:r>
              <a:rPr lang="en-GB" dirty="0" err="1"/>
              <a:t>desno</a:t>
            </a:r>
            <a:r>
              <a:rPr lang="en-GB" dirty="0"/>
              <a:t> je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dobivenih</a:t>
            </a:r>
            <a:r>
              <a:rPr lang="en-GB" dirty="0"/>
              <a:t> SVOI-</a:t>
            </a:r>
            <a:r>
              <a:rPr lang="en-GB" dirty="0" err="1"/>
              <a:t>ja</a:t>
            </a:r>
            <a:r>
              <a:rPr lang="en-GB" dirty="0"/>
              <a:t>, a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/>
              <a:t>desno</a:t>
            </a:r>
            <a:r>
              <a:rPr lang="en-GB" dirty="0"/>
              <a:t> </a:t>
            </a:r>
            <a:r>
              <a:rPr lang="en-GB" dirty="0" err="1"/>
              <a:t>prikazuje</a:t>
            </a:r>
            <a:r>
              <a:rPr lang="en-GB" dirty="0"/>
              <a:t> SVOI-je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crnoj</a:t>
            </a:r>
            <a:r>
              <a:rPr lang="en-GB" dirty="0"/>
              <a:t> </a:t>
            </a:r>
            <a:r>
              <a:rPr lang="en-GB" dirty="0" err="1"/>
              <a:t>podlozi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/>
              <a:t>bolje</a:t>
            </a:r>
            <a:r>
              <a:rPr lang="en-GB" dirty="0"/>
              <a:t> </a:t>
            </a:r>
            <a:r>
              <a:rPr lang="en-GB" dirty="0" err="1"/>
              <a:t>preglednosti</a:t>
            </a:r>
            <a:endParaRPr lang="en-GB" dirty="0"/>
          </a:p>
          <a:p>
            <a:pPr marL="201168" lvl="1" indent="0">
              <a:buNone/>
            </a:pPr>
            <a:r>
              <a:rPr lang="en-GB" dirty="0"/>
              <a:t>- </a:t>
            </a:r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redak</a:t>
            </a:r>
            <a:r>
              <a:rPr lang="en-GB" dirty="0"/>
              <a:t> </a:t>
            </a:r>
            <a:r>
              <a:rPr lang="en-GB" dirty="0" err="1"/>
              <a:t>prikazuje</a:t>
            </a:r>
            <a:r>
              <a:rPr lang="en-GB" dirty="0"/>
              <a:t> </a:t>
            </a:r>
            <a:r>
              <a:rPr lang="en-GB" dirty="0" err="1"/>
              <a:t>isto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za </a:t>
            </a:r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 </a:t>
            </a:r>
            <a:r>
              <a:rPr lang="en-GB" dirty="0" err="1"/>
              <a:t>slika</a:t>
            </a: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 err="1"/>
              <a:t>demonstracija</a:t>
            </a:r>
            <a:r>
              <a:rPr lang="en-GB" dirty="0"/>
              <a:t> </a:t>
            </a:r>
          </a:p>
          <a:p>
            <a:pPr marL="201168" lvl="1" indent="0">
              <a:buNone/>
            </a:pPr>
            <a:r>
              <a:rPr lang="en-GB" dirty="0"/>
              <a:t>	python svoi_demo.py -resize-images -a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EAE517-EE83-46AA-BFDE-D0C29B3BAC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61" y="242146"/>
            <a:ext cx="2255520" cy="1515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306F5F-3D14-4BF8-B03E-7DC8FC6484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01" y="242146"/>
            <a:ext cx="2258695" cy="1493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A8C44-CA71-4CEA-B15A-7717CA5D2C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81" y="259901"/>
            <a:ext cx="2255520" cy="1485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CFF8F7-28F5-49FA-8113-EFB96264B23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81" y="1735031"/>
            <a:ext cx="2255520" cy="1501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8C89-F642-44AA-BC3A-7551092CE70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01" y="1735666"/>
            <a:ext cx="2258695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9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79D-2A50-4409-9CA9-48FB812E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Prostorno</a:t>
            </a:r>
            <a:r>
              <a:rPr lang="en-GB" sz="4000" dirty="0"/>
              <a:t> </a:t>
            </a:r>
            <a:r>
              <a:rPr lang="en-GB" sz="4000" dirty="0" err="1"/>
              <a:t>vremenska</a:t>
            </a:r>
            <a:r>
              <a:rPr lang="en-GB" sz="4000" dirty="0"/>
              <a:t> </a:t>
            </a:r>
            <a:r>
              <a:rPr lang="en-GB" sz="4000" dirty="0" err="1"/>
              <a:t>konvolucijsa</a:t>
            </a:r>
            <a:r>
              <a:rPr lang="en-GB" sz="4000" dirty="0"/>
              <a:t> </a:t>
            </a:r>
            <a:r>
              <a:rPr lang="en-GB" sz="4000" dirty="0" err="1"/>
              <a:t>neuronska</a:t>
            </a:r>
            <a:r>
              <a:rPr lang="en-GB" sz="4000" dirty="0"/>
              <a:t> </a:t>
            </a:r>
            <a:r>
              <a:rPr lang="en-GB" sz="4000" dirty="0" err="1"/>
              <a:t>mreža</a:t>
            </a:r>
            <a:endParaRPr lang="en-GB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0C3C2-E197-48D6-8E2A-C1AF39B8F5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56" y="2162117"/>
            <a:ext cx="7483488" cy="3215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AB57B-C4CB-48F4-ACC2-5091CA7B9E1A}"/>
              </a:ext>
            </a:extLst>
          </p:cNvPr>
          <p:cNvSpPr txBox="1"/>
          <p:nvPr/>
        </p:nvSpPr>
        <p:spPr>
          <a:xfrm>
            <a:off x="5879883" y="5525794"/>
            <a:ext cx="2334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preuzeto</a:t>
            </a:r>
            <a:r>
              <a:rPr lang="en-GB" sz="1200" dirty="0"/>
              <a:t> </a:t>
            </a:r>
            <a:r>
              <a:rPr lang="en-GB" sz="1200" dirty="0" err="1"/>
              <a:t>iz</a:t>
            </a:r>
            <a:r>
              <a:rPr lang="en-GB" sz="1200" dirty="0"/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22524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7534-090E-4DE4-B2AD-B5F37C70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Prostorno</a:t>
            </a:r>
            <a:r>
              <a:rPr lang="en-GB" sz="4000" dirty="0"/>
              <a:t> </a:t>
            </a:r>
            <a:r>
              <a:rPr lang="en-GB" sz="4000" dirty="0" err="1"/>
              <a:t>vremenska</a:t>
            </a:r>
            <a:r>
              <a:rPr lang="en-GB" sz="4000" dirty="0"/>
              <a:t> </a:t>
            </a:r>
            <a:r>
              <a:rPr lang="en-GB" sz="4000" dirty="0" err="1"/>
              <a:t>konvolucijsa</a:t>
            </a:r>
            <a:r>
              <a:rPr lang="en-GB" sz="4000" dirty="0"/>
              <a:t> </a:t>
            </a:r>
            <a:r>
              <a:rPr lang="en-GB" sz="4000" dirty="0" err="1"/>
              <a:t>neuronska</a:t>
            </a:r>
            <a:r>
              <a:rPr lang="en-GB" sz="4000" dirty="0"/>
              <a:t> </a:t>
            </a:r>
            <a:r>
              <a:rPr lang="en-GB" sz="4000" dirty="0" err="1"/>
              <a:t>mreža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596D2-B340-43A6-80FC-E1A7A30C7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- </a:t>
                </a:r>
                <a:r>
                  <a:rPr lang="en-GB" dirty="0" err="1"/>
                  <a:t>mreža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ulaz</a:t>
                </a:r>
                <a:r>
                  <a:rPr lang="en-GB" dirty="0"/>
                  <a:t> </a:t>
                </a:r>
                <a:r>
                  <a:rPr lang="en-GB" dirty="0" err="1"/>
                  <a:t>dobiva</a:t>
                </a:r>
                <a:r>
                  <a:rPr lang="en-GB" dirty="0"/>
                  <a:t> SVOI </a:t>
                </a:r>
                <a:r>
                  <a:rPr lang="en-GB" dirty="0" err="1"/>
                  <a:t>dimenzija</a:t>
                </a:r>
                <a:r>
                  <a:rPr lang="en-GB" dirty="0"/>
                  <a:t> 7x32x32 </a:t>
                </a:r>
                <a:r>
                  <a:rPr lang="en-GB" dirty="0" err="1"/>
                  <a:t>gdje</a:t>
                </a:r>
                <a:r>
                  <a:rPr lang="en-GB" dirty="0"/>
                  <a:t> 32 </a:t>
                </a:r>
                <a:r>
                  <a:rPr lang="en-GB" dirty="0" err="1"/>
                  <a:t>označava</a:t>
                </a:r>
                <a:r>
                  <a:rPr lang="en-GB" dirty="0"/>
                  <a:t> </a:t>
                </a:r>
                <a:r>
                  <a:rPr lang="en-GB" dirty="0" err="1"/>
                  <a:t>skaliranu</a:t>
                </a:r>
                <a:r>
                  <a:rPr lang="en-GB" dirty="0"/>
                  <a:t> </a:t>
                </a:r>
                <a:r>
                  <a:rPr lang="en-GB" dirty="0" err="1"/>
                  <a:t>sličicu</a:t>
                </a:r>
                <a:r>
                  <a:rPr lang="en-GB" dirty="0"/>
                  <a:t> </a:t>
                </a:r>
                <a:r>
                  <a:rPr lang="en-GB" dirty="0" err="1"/>
                  <a:t>koja</a:t>
                </a:r>
                <a:r>
                  <a:rPr lang="en-GB" dirty="0"/>
                  <a:t> je </a:t>
                </a:r>
                <a:r>
                  <a:rPr lang="en-GB" dirty="0" err="1"/>
                  <a:t>dobivena</a:t>
                </a:r>
                <a:r>
                  <a:rPr lang="en-GB" dirty="0"/>
                  <a:t> </a:t>
                </a:r>
                <a:r>
                  <a:rPr lang="en-GB" dirty="0" err="1"/>
                  <a:t>iz</a:t>
                </a:r>
                <a:r>
                  <a:rPr lang="en-GB" dirty="0"/>
                  <a:t> </a:t>
                </a:r>
                <a:r>
                  <a:rPr lang="en-GB" dirty="0" err="1"/>
                  <a:t>izvorne</a:t>
                </a:r>
                <a:r>
                  <a:rPr lang="en-GB" dirty="0"/>
                  <a:t> </a:t>
                </a:r>
                <a:r>
                  <a:rPr lang="en-GB" dirty="0" err="1"/>
                  <a:t>slike</a:t>
                </a:r>
                <a:r>
                  <a:rPr lang="en-GB" dirty="0"/>
                  <a:t>, a 7 </a:t>
                </a:r>
                <a:r>
                  <a:rPr lang="en-GB" dirty="0" err="1"/>
                  <a:t>označava</a:t>
                </a:r>
                <a:r>
                  <a:rPr lang="en-GB" dirty="0"/>
                  <a:t> Koliko </a:t>
                </a:r>
                <a:r>
                  <a:rPr lang="en-GB" dirty="0" err="1"/>
                  <a:t>sličica</a:t>
                </a:r>
                <a:r>
                  <a:rPr lang="en-GB" dirty="0"/>
                  <a:t> u </a:t>
                </a:r>
                <a:r>
                  <a:rPr lang="en-GB" dirty="0" err="1"/>
                  <a:t>vremenskoj</a:t>
                </a:r>
                <a:r>
                  <a:rPr lang="en-GB" dirty="0"/>
                  <a:t> </a:t>
                </a:r>
                <a:r>
                  <a:rPr lang="en-GB" dirty="0" err="1"/>
                  <a:t>domeni</a:t>
                </a:r>
                <a:r>
                  <a:rPr lang="en-GB" dirty="0"/>
                  <a:t> je </a:t>
                </a:r>
                <a:r>
                  <a:rPr lang="en-GB" dirty="0" err="1"/>
                  <a:t>korišteno</a:t>
                </a:r>
                <a:r>
                  <a:rPr lang="en-GB" dirty="0"/>
                  <a:t> za SVOI, </a:t>
                </a:r>
                <a:r>
                  <a:rPr lang="en-GB" dirty="0" err="1"/>
                  <a:t>moguće</a:t>
                </a:r>
                <a:r>
                  <a:rPr lang="en-GB" dirty="0"/>
                  <a:t> </a:t>
                </a:r>
                <a:r>
                  <a:rPr lang="en-GB" dirty="0" err="1"/>
                  <a:t>mijenjati</a:t>
                </a:r>
                <a:endParaRPr lang="en-GB" dirty="0"/>
              </a:p>
              <a:p>
                <a:r>
                  <a:rPr lang="en-GB" dirty="0"/>
                  <a:t>- </a:t>
                </a:r>
                <a:r>
                  <a:rPr lang="en-GB" dirty="0" err="1"/>
                  <a:t>nizom</a:t>
                </a:r>
                <a:r>
                  <a:rPr lang="en-GB" dirty="0"/>
                  <a:t> 3D </a:t>
                </a:r>
                <a:r>
                  <a:rPr lang="en-GB" dirty="0" err="1"/>
                  <a:t>i</a:t>
                </a:r>
                <a:r>
                  <a:rPr lang="en-GB" dirty="0"/>
                  <a:t> 2D konvolucija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poduzorkovanjem</a:t>
                </a:r>
                <a:r>
                  <a:rPr lang="en-GB" dirty="0"/>
                  <a:t>, </a:t>
                </a:r>
                <a:r>
                  <a:rPr lang="en-GB" dirty="0" err="1"/>
                  <a:t>dobiva</a:t>
                </a:r>
                <a:r>
                  <a:rPr lang="en-GB" dirty="0"/>
                  <a:t> se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kraju</a:t>
                </a:r>
                <a:r>
                  <a:rPr lang="en-GB" dirty="0"/>
                  <a:t> </a:t>
                </a:r>
                <a:r>
                  <a:rPr lang="en-GB" dirty="0" err="1"/>
                  <a:t>vektor</a:t>
                </a:r>
                <a:r>
                  <a:rPr lang="en-GB" dirty="0"/>
                  <a:t> od </a:t>
                </a:r>
                <a:r>
                  <a:rPr lang="en-GB" dirty="0" err="1"/>
                  <a:t>dvije</a:t>
                </a:r>
                <a:r>
                  <a:rPr lang="en-GB" dirty="0"/>
                  <a:t> </a:t>
                </a:r>
                <a:r>
                  <a:rPr lang="en-GB" dirty="0" err="1"/>
                  <a:t>značajke</a:t>
                </a:r>
                <a:endParaRPr lang="en-GB" dirty="0"/>
              </a:p>
              <a:p>
                <a:r>
                  <a:rPr lang="en-GB" dirty="0"/>
                  <a:t>-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značajke</a:t>
                </a:r>
                <a:r>
                  <a:rPr lang="en-GB" dirty="0"/>
                  <a:t> se </a:t>
                </a:r>
                <a:r>
                  <a:rPr lang="en-GB" dirty="0" err="1"/>
                  <a:t>normaliziraju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sljedeći</a:t>
                </a:r>
                <a:r>
                  <a:rPr lang="en-GB" dirty="0"/>
                  <a:t> </a:t>
                </a:r>
                <a:r>
                  <a:rPr lang="en-GB" dirty="0" err="1"/>
                  <a:t>način</a:t>
                </a:r>
                <a:endParaRPr lang="en-GB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ffectLst/>
                    <a:ea typeface="Times New Roman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predstavljaju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izlaz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iz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mre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ž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e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hr-H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</m:t>
                    </m:r>
                    <m:r>
                      <a:rPr lang="en-GB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predstavljaju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vjerojatnosti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 je </a:t>
                </a:r>
                <a:r>
                  <a:rPr lang="en-GB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neki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SVOI </a:t>
                </a:r>
                <a:r>
                  <a:rPr lang="en-GB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normalan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GB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odnosno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nenormalan</a:t>
                </a:r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buFontTx/>
                  <a:buChar char="-"/>
                </a:pPr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596D2-B340-43A6-80FC-E1A7A30C7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131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823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Retrospect</vt:lpstr>
      <vt:lpstr>Detekcija i lokalizacija nenormalnih događaja uporabom metode dubokog učenja</vt:lpstr>
      <vt:lpstr>Izvorni rad</vt:lpstr>
      <vt:lpstr>Nenormalni događaji (anomalije)</vt:lpstr>
      <vt:lpstr>Skupovi podataka</vt:lpstr>
      <vt:lpstr>Skupovi podataka</vt:lpstr>
      <vt:lpstr>SVOI (engl. spatial temporal volume of interest)</vt:lpstr>
      <vt:lpstr>SVOI</vt:lpstr>
      <vt:lpstr>Prostorno vremenska konvolucijsa neuronska mreža</vt:lpstr>
      <vt:lpstr>Prostorno vremenska konvolucijsa neuronska mreža</vt:lpstr>
      <vt:lpstr>Postupak</vt:lpstr>
      <vt:lpstr>Rezultati</vt:lpstr>
      <vt:lpstr>Zaključak</vt:lpstr>
      <vt:lpstr>Izvori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lokalizacija nenormalnih događaja uporabom metode dubokog učenja</dc:title>
  <dc:creator>Antonio Kuzminski</dc:creator>
  <cp:lastModifiedBy>Antonio Kuzminski</cp:lastModifiedBy>
  <cp:revision>10</cp:revision>
  <dcterms:created xsi:type="dcterms:W3CDTF">2021-01-17T15:07:05Z</dcterms:created>
  <dcterms:modified xsi:type="dcterms:W3CDTF">2021-01-17T16:41:46Z</dcterms:modified>
</cp:coreProperties>
</file>