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73" r:id="rId2"/>
    <p:sldMasterId id="2147483661" r:id="rId3"/>
    <p:sldMasterId id="2147483676" r:id="rId4"/>
    <p:sldMasterId id="2147483670" r:id="rId5"/>
    <p:sldMasterId id="2147483664" r:id="rId6"/>
    <p:sldMasterId id="2147483667" r:id="rId7"/>
  </p:sldMasterIdLst>
  <p:notesMasterIdLst>
    <p:notesMasterId r:id="rId10"/>
  </p:notesMasterIdLst>
  <p:handoutMasterIdLst>
    <p:handoutMasterId r:id="rId11"/>
  </p:handoutMasterIdLst>
  <p:sldIdLst>
    <p:sldId id="256" r:id="rId8"/>
    <p:sldId id="257" r:id="rId9"/>
  </p:sldIdLst>
  <p:sldSz cx="15119350" cy="10691813"/>
  <p:notesSz cx="6858000" cy="9144000"/>
  <p:defaultTextStyle>
    <a:defPPr>
      <a:defRPr lang="de-DE"/>
    </a:defPPr>
    <a:lvl1pPr marL="0" algn="l" defTabSz="914317" rtl="0" eaLnBrk="1" latinLnBrk="0" hangingPunct="1">
      <a:defRPr sz="1800" kern="1200">
        <a:solidFill>
          <a:schemeClr val="tx1"/>
        </a:solidFill>
        <a:latin typeface="+mn-lt"/>
        <a:ea typeface="+mn-ea"/>
        <a:cs typeface="+mn-cs"/>
      </a:defRPr>
    </a:lvl1pPr>
    <a:lvl2pPr marL="457159" algn="l" defTabSz="914317" rtl="0" eaLnBrk="1" latinLnBrk="0" hangingPunct="1">
      <a:defRPr sz="1800" kern="1200">
        <a:solidFill>
          <a:schemeClr val="tx1"/>
        </a:solidFill>
        <a:latin typeface="+mn-lt"/>
        <a:ea typeface="+mn-ea"/>
        <a:cs typeface="+mn-cs"/>
      </a:defRPr>
    </a:lvl2pPr>
    <a:lvl3pPr marL="914317" algn="l" defTabSz="914317" rtl="0" eaLnBrk="1" latinLnBrk="0" hangingPunct="1">
      <a:defRPr sz="1800" kern="1200">
        <a:solidFill>
          <a:schemeClr val="tx1"/>
        </a:solidFill>
        <a:latin typeface="+mn-lt"/>
        <a:ea typeface="+mn-ea"/>
        <a:cs typeface="+mn-cs"/>
      </a:defRPr>
    </a:lvl3pPr>
    <a:lvl4pPr marL="1371476" algn="l" defTabSz="914317" rtl="0" eaLnBrk="1" latinLnBrk="0" hangingPunct="1">
      <a:defRPr sz="1800" kern="1200">
        <a:solidFill>
          <a:schemeClr val="tx1"/>
        </a:solidFill>
        <a:latin typeface="+mn-lt"/>
        <a:ea typeface="+mn-ea"/>
        <a:cs typeface="+mn-cs"/>
      </a:defRPr>
    </a:lvl4pPr>
    <a:lvl5pPr marL="1828635" algn="l" defTabSz="914317" rtl="0" eaLnBrk="1" latinLnBrk="0" hangingPunct="1">
      <a:defRPr sz="1800" kern="1200">
        <a:solidFill>
          <a:schemeClr val="tx1"/>
        </a:solidFill>
        <a:latin typeface="+mn-lt"/>
        <a:ea typeface="+mn-ea"/>
        <a:cs typeface="+mn-cs"/>
      </a:defRPr>
    </a:lvl5pPr>
    <a:lvl6pPr marL="2285795" algn="l" defTabSz="914317" rtl="0" eaLnBrk="1" latinLnBrk="0" hangingPunct="1">
      <a:defRPr sz="1800" kern="1200">
        <a:solidFill>
          <a:schemeClr val="tx1"/>
        </a:solidFill>
        <a:latin typeface="+mn-lt"/>
        <a:ea typeface="+mn-ea"/>
        <a:cs typeface="+mn-cs"/>
      </a:defRPr>
    </a:lvl6pPr>
    <a:lvl7pPr marL="2742954" algn="l" defTabSz="914317" rtl="0" eaLnBrk="1" latinLnBrk="0" hangingPunct="1">
      <a:defRPr sz="1800" kern="1200">
        <a:solidFill>
          <a:schemeClr val="tx1"/>
        </a:solidFill>
        <a:latin typeface="+mn-lt"/>
        <a:ea typeface="+mn-ea"/>
        <a:cs typeface="+mn-cs"/>
      </a:defRPr>
    </a:lvl7pPr>
    <a:lvl8pPr marL="3200113" algn="l" defTabSz="914317" rtl="0" eaLnBrk="1" latinLnBrk="0" hangingPunct="1">
      <a:defRPr sz="1800" kern="1200">
        <a:solidFill>
          <a:schemeClr val="tx1"/>
        </a:solidFill>
        <a:latin typeface="+mn-lt"/>
        <a:ea typeface="+mn-ea"/>
        <a:cs typeface="+mn-cs"/>
      </a:defRPr>
    </a:lvl8pPr>
    <a:lvl9pPr marL="3657271" algn="l" defTabSz="9143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FEF"/>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showGuides="1">
      <p:cViewPr>
        <p:scale>
          <a:sx n="76" d="100"/>
          <a:sy n="76" d="100"/>
        </p:scale>
        <p:origin x="1552" y="200"/>
      </p:cViewPr>
      <p:guideLst/>
    </p:cSldViewPr>
  </p:slideViewPr>
  <p:notesTextViewPr>
    <p:cViewPr>
      <p:scale>
        <a:sx n="1" d="1"/>
        <a:sy n="1" d="1"/>
      </p:scale>
      <p:origin x="0" y="0"/>
    </p:cViewPr>
  </p:notesTextViewPr>
  <p:notesViewPr>
    <p:cSldViewPr snapToGrid="0" showGuides="1">
      <p:cViewPr varScale="1">
        <p:scale>
          <a:sx n="80" d="100"/>
          <a:sy n="80" d="100"/>
        </p:scale>
        <p:origin x="4176" y="4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17.05.24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17.05.24</a:t>
            </a:fld>
            <a:endParaRPr lang="de-CH"/>
          </a:p>
        </p:txBody>
      </p:sp>
      <p:sp>
        <p:nvSpPr>
          <p:cNvPr id="4" name="Folienbildplatzhalt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317" rtl="0" eaLnBrk="1" latinLnBrk="0" hangingPunct="1">
      <a:defRPr sz="1201" kern="1200">
        <a:solidFill>
          <a:schemeClr val="tx1"/>
        </a:solidFill>
        <a:latin typeface="+mn-lt"/>
        <a:ea typeface="+mn-ea"/>
        <a:cs typeface="+mn-cs"/>
      </a:defRPr>
    </a:lvl1pPr>
    <a:lvl2pPr marL="457159" algn="l" defTabSz="914317" rtl="0" eaLnBrk="1" latinLnBrk="0" hangingPunct="1">
      <a:defRPr sz="1201" kern="1200">
        <a:solidFill>
          <a:schemeClr val="tx1"/>
        </a:solidFill>
        <a:latin typeface="+mn-lt"/>
        <a:ea typeface="+mn-ea"/>
        <a:cs typeface="+mn-cs"/>
      </a:defRPr>
    </a:lvl2pPr>
    <a:lvl3pPr marL="914317" algn="l" defTabSz="914317" rtl="0" eaLnBrk="1" latinLnBrk="0" hangingPunct="1">
      <a:defRPr sz="1201" kern="1200">
        <a:solidFill>
          <a:schemeClr val="tx1"/>
        </a:solidFill>
        <a:latin typeface="+mn-lt"/>
        <a:ea typeface="+mn-ea"/>
        <a:cs typeface="+mn-cs"/>
      </a:defRPr>
    </a:lvl3pPr>
    <a:lvl4pPr marL="1371476" algn="l" defTabSz="914317" rtl="0" eaLnBrk="1" latinLnBrk="0" hangingPunct="1">
      <a:defRPr sz="1201" kern="1200">
        <a:solidFill>
          <a:schemeClr val="tx1"/>
        </a:solidFill>
        <a:latin typeface="+mn-lt"/>
        <a:ea typeface="+mn-ea"/>
        <a:cs typeface="+mn-cs"/>
      </a:defRPr>
    </a:lvl4pPr>
    <a:lvl5pPr marL="1828635" algn="l" defTabSz="914317" rtl="0" eaLnBrk="1" latinLnBrk="0" hangingPunct="1">
      <a:defRPr sz="1201" kern="1200">
        <a:solidFill>
          <a:schemeClr val="tx1"/>
        </a:solidFill>
        <a:latin typeface="+mn-lt"/>
        <a:ea typeface="+mn-ea"/>
        <a:cs typeface="+mn-cs"/>
      </a:defRPr>
    </a:lvl5pPr>
    <a:lvl6pPr marL="2285795" algn="l" defTabSz="914317" rtl="0" eaLnBrk="1" latinLnBrk="0" hangingPunct="1">
      <a:defRPr sz="1201" kern="1200">
        <a:solidFill>
          <a:schemeClr val="tx1"/>
        </a:solidFill>
        <a:latin typeface="+mn-lt"/>
        <a:ea typeface="+mn-ea"/>
        <a:cs typeface="+mn-cs"/>
      </a:defRPr>
    </a:lvl6pPr>
    <a:lvl7pPr marL="2742954" algn="l" defTabSz="914317" rtl="0" eaLnBrk="1" latinLnBrk="0" hangingPunct="1">
      <a:defRPr sz="1201" kern="1200">
        <a:solidFill>
          <a:schemeClr val="tx1"/>
        </a:solidFill>
        <a:latin typeface="+mn-lt"/>
        <a:ea typeface="+mn-ea"/>
        <a:cs typeface="+mn-cs"/>
      </a:defRPr>
    </a:lvl7pPr>
    <a:lvl8pPr marL="3200113" algn="l" defTabSz="914317" rtl="0" eaLnBrk="1" latinLnBrk="0" hangingPunct="1">
      <a:defRPr sz="1201" kern="1200">
        <a:solidFill>
          <a:schemeClr val="tx1"/>
        </a:solidFill>
        <a:latin typeface="+mn-lt"/>
        <a:ea typeface="+mn-ea"/>
        <a:cs typeface="+mn-cs"/>
      </a:defRPr>
    </a:lvl8pPr>
    <a:lvl9pPr marL="3657271" algn="l" defTabSz="914317" rtl="0" eaLnBrk="1" latinLnBrk="0" hangingPunct="1">
      <a:defRPr sz="12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615DDFD-030C-4D5A-B33E-3A7E7538D2BE}" type="slidenum">
              <a:rPr lang="de-CH" smtClean="0"/>
              <a:t>1</a:t>
            </a:fld>
            <a:endParaRPr lang="de-CH"/>
          </a:p>
        </p:txBody>
      </p:sp>
    </p:spTree>
    <p:extLst>
      <p:ext uri="{BB962C8B-B14F-4D97-AF65-F5344CB8AC3E}">
        <p14:creationId xmlns:p14="http://schemas.microsoft.com/office/powerpoint/2010/main" val="2932229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 name="Fußzeilenplatzhalter 1">
            <a:extLst>
              <a:ext uri="{FF2B5EF4-FFF2-40B4-BE49-F238E27FC236}">
                <a16:creationId xmlns:a16="http://schemas.microsoft.com/office/drawing/2014/main" id="{00E19A06-1D42-4102-B080-F00C69BA9C2F}"/>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5EFEB3E2-FFD5-497B-ADC1-6F53AF7ABC2B}"/>
              </a:ext>
            </a:extLst>
          </p:cNvPr>
          <p:cNvSpPr>
            <a:spLocks noGrp="1"/>
          </p:cNvSpPr>
          <p:nvPr>
            <p:ph type="pic" sz="quarter" idx="13"/>
          </p:nvPr>
        </p:nvSpPr>
        <p:spPr>
          <a:xfrm>
            <a:off x="12130724" y="9919063"/>
            <a:ext cx="2520000" cy="360000"/>
          </a:xfrm>
        </p:spPr>
        <p:txBody>
          <a:bodyPr/>
          <a:lstStyle>
            <a:lvl1pPr marL="0" indent="0">
              <a:buNone/>
              <a:defRPr/>
            </a:lvl1pPr>
          </a:lstStyle>
          <a:p>
            <a:r>
              <a:rPr lang="en-US" noProof="0"/>
              <a:t>Click icon to add picture</a:t>
            </a:r>
          </a:p>
        </p:txBody>
      </p:sp>
      <p:sp>
        <p:nvSpPr>
          <p:cNvPr id="14" name="Bildplatzhalter 10">
            <a:extLst>
              <a:ext uri="{FF2B5EF4-FFF2-40B4-BE49-F238E27FC236}">
                <a16:creationId xmlns:a16="http://schemas.microsoft.com/office/drawing/2014/main" id="{DDBE722E-7E3A-4A92-AB15-6A8CD7DA5721}"/>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8" name="Bildplatzhalter 10">
            <a:extLst>
              <a:ext uri="{FF2B5EF4-FFF2-40B4-BE49-F238E27FC236}">
                <a16:creationId xmlns:a16="http://schemas.microsoft.com/office/drawing/2014/main" id="{A610317A-CEDD-47D4-86F0-5A335B786334}"/>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9" name="Bildplatzhalter 10">
            <a:extLst>
              <a:ext uri="{FF2B5EF4-FFF2-40B4-BE49-F238E27FC236}">
                <a16:creationId xmlns:a16="http://schemas.microsoft.com/office/drawing/2014/main" id="{189F4EAD-B82C-4464-ACF5-D6FD5470B54E}"/>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r>
              <a:rPr lang="en-US" noProof="0"/>
              <a:t>Click icon to add picture</a:t>
            </a:r>
          </a:p>
        </p:txBody>
      </p:sp>
      <p:sp>
        <p:nvSpPr>
          <p:cNvPr id="20" name="Bildplatzhalter 10">
            <a:extLst>
              <a:ext uri="{FF2B5EF4-FFF2-40B4-BE49-F238E27FC236}">
                <a16:creationId xmlns:a16="http://schemas.microsoft.com/office/drawing/2014/main" id="{2CF46069-C7AB-422C-8B4E-79F6B838A533}"/>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1" name="Bildplatzhalter 10">
            <a:extLst>
              <a:ext uri="{FF2B5EF4-FFF2-40B4-BE49-F238E27FC236}">
                <a16:creationId xmlns:a16="http://schemas.microsoft.com/office/drawing/2014/main" id="{319E2093-F6C6-4470-AFFC-1702EEA6B772}"/>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2" name="Textfeld 21">
            <a:extLst>
              <a:ext uri="{FF2B5EF4-FFF2-40B4-BE49-F238E27FC236}">
                <a16:creationId xmlns:a16="http://schemas.microsoft.com/office/drawing/2014/main" id="{EB48752B-DE97-4C5B-8B6D-0B4320BC1845}"/>
              </a:ext>
            </a:extLst>
          </p:cNvPr>
          <p:cNvSpPr txBox="1"/>
          <p:nvPr userDrawn="1"/>
        </p:nvSpPr>
        <p:spPr>
          <a:xfrm>
            <a:off x="457199" y="9847585"/>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5015079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42EC72B9-6CB2-414F-8D60-66ED7D616C54}"/>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A3CB538B-8A35-4BDA-8F84-C2867BE91303}"/>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E600CE54-5E86-4445-8D7D-B1D57466DD99}"/>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76E11FB5-1472-41BC-AD63-F08EC0AA3DBC}"/>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2F67CAD7-1759-46BF-8B16-E05D738CB8E3}"/>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694475B4-3B0C-4B1D-88D8-62AB4914E8C3}"/>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E7ADB0CB-3B25-476C-ADB8-205B7797BF5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7217C85C-D1A1-41DF-8BB3-87655DA4B66F}"/>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85136066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1B77DE06-886D-4293-83B8-4A493EF5A975}"/>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1F026ED4-2F37-4900-A733-D673E6AB83A0}"/>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CB2036D2-1883-4B36-BC5E-7C1E69E2DE52}"/>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51DBD45A-4D08-42B8-8645-540BBD10FFFA}"/>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FBEA796A-4550-4496-AE5D-36473F116B0C}"/>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1A7776BE-11E3-4AD5-A1EF-46CF959DE3E4}"/>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8F9D65A4-7AF7-44DB-85E7-110939E33B07}"/>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8F9C2E3F-930D-422C-A03F-10F804E84DDB}"/>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9494486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F2C64F97-5889-4FD5-A56B-78A1EEAB8DA8}"/>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3" name="Bildplatzhalter 10">
            <a:extLst>
              <a:ext uri="{FF2B5EF4-FFF2-40B4-BE49-F238E27FC236}">
                <a16:creationId xmlns:a16="http://schemas.microsoft.com/office/drawing/2014/main" id="{754B6939-68D1-4295-B5DD-6B70CEBC7705}"/>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B6B21AF7-9BBC-47F4-86A7-3B2D9983278E}"/>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6F6012F5-5CEA-4376-918A-5872FBD52F5F}"/>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0223B5BC-4E64-41B3-81BA-7FC219F809B0}"/>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1A792C96-65F1-4C4F-8A22-F1E222945994}"/>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AB3FF500-E14D-499B-B2C2-C37116FC0D2F}"/>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459B0CAB-C676-4E9A-9DCA-BCCDC2DDE95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20404117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1D38E34D-A1F0-4DB7-98C3-4EA7999A0C83}"/>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67935B67-D8CC-43DF-8A99-0ED559274231}"/>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801CEF2E-4A21-4091-9CAD-97C1D7A418D0}"/>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B111AB39-6EAD-4102-B30B-6CBD16F4E740}"/>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3BDC5FC5-ADBF-43AE-9473-5D53DE10FFE6}"/>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82C86256-F72D-4FD2-907F-481A5F37B5A3}"/>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EFE8797A-F305-4B87-AC61-E81C1DA1104B}"/>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71F38DC8-C54B-4049-A56A-9C4D8D6E18D4}"/>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11881390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762C5CAC-3504-4715-82C6-5CD60C0521C6}"/>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385A4EDE-D8AE-455A-B864-7A9AC8A27751}"/>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DD8890C9-6D3F-4981-B997-26E078ABDCAE}"/>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CE2D8A29-4C6B-4F2A-8A4D-CEEA287C687E}"/>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080492D7-D7FC-4CE3-8433-F71D6B3A5B56}"/>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16A541E8-C288-4FBE-AE7C-44CDB3510834}"/>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19C245D7-1468-4A29-BDEE-5F9032F2B90C}"/>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7ABAFE56-6695-43BA-BB7A-3C9EE87D5165}"/>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6703777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Fußzeilenplatzhalter 1">
            <a:extLst>
              <a:ext uri="{FF2B5EF4-FFF2-40B4-BE49-F238E27FC236}">
                <a16:creationId xmlns:a16="http://schemas.microsoft.com/office/drawing/2014/main" id="{67F4CB34-3F02-4425-9A18-4792AC98A860}"/>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2A725142-6099-4584-B519-30549D97D1A5}"/>
              </a:ext>
            </a:extLst>
          </p:cNvPr>
          <p:cNvSpPr>
            <a:spLocks noGrp="1"/>
          </p:cNvSpPr>
          <p:nvPr>
            <p:ph type="pic" sz="quarter" idx="13"/>
          </p:nvPr>
        </p:nvSpPr>
        <p:spPr>
          <a:xfrm>
            <a:off x="12130724" y="9919063"/>
            <a:ext cx="2520000" cy="360000"/>
          </a:xfrm>
        </p:spPr>
        <p:txBody>
          <a:bodyPr/>
          <a:lstStyle>
            <a:lvl1pPr marL="0" indent="0">
              <a:buNone/>
              <a:defRPr/>
            </a:lvl1pPr>
          </a:lstStyle>
          <a:p>
            <a:r>
              <a:rPr lang="en-US" noProof="0"/>
              <a:t>Click icon to add picture</a:t>
            </a:r>
          </a:p>
        </p:txBody>
      </p:sp>
      <p:sp>
        <p:nvSpPr>
          <p:cNvPr id="21" name="Bildplatzhalter 10">
            <a:extLst>
              <a:ext uri="{FF2B5EF4-FFF2-40B4-BE49-F238E27FC236}">
                <a16:creationId xmlns:a16="http://schemas.microsoft.com/office/drawing/2014/main" id="{63F0F987-96DC-4DFC-94AD-375E32516D70}"/>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2" name="Bildplatzhalter 10">
            <a:extLst>
              <a:ext uri="{FF2B5EF4-FFF2-40B4-BE49-F238E27FC236}">
                <a16:creationId xmlns:a16="http://schemas.microsoft.com/office/drawing/2014/main" id="{1CAC49D8-06C4-4771-BCFB-EC1E8FA47CB4}"/>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3" name="Bildplatzhalter 10">
            <a:extLst>
              <a:ext uri="{FF2B5EF4-FFF2-40B4-BE49-F238E27FC236}">
                <a16:creationId xmlns:a16="http://schemas.microsoft.com/office/drawing/2014/main" id="{59982832-D8A1-4E1E-82D1-2DFA5DD04D71}"/>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r>
              <a:rPr lang="en-US" noProof="0"/>
              <a:t>Click icon to add picture</a:t>
            </a:r>
          </a:p>
        </p:txBody>
      </p:sp>
      <p:sp>
        <p:nvSpPr>
          <p:cNvPr id="24" name="Bildplatzhalter 10">
            <a:extLst>
              <a:ext uri="{FF2B5EF4-FFF2-40B4-BE49-F238E27FC236}">
                <a16:creationId xmlns:a16="http://schemas.microsoft.com/office/drawing/2014/main" id="{45A7BE15-B88A-488D-B651-61D9B746F681}"/>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5" name="Bildplatzhalter 10">
            <a:extLst>
              <a:ext uri="{FF2B5EF4-FFF2-40B4-BE49-F238E27FC236}">
                <a16:creationId xmlns:a16="http://schemas.microsoft.com/office/drawing/2014/main" id="{56A2EB28-51F3-48BE-8E0D-405E4007DAE2}"/>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6" name="Textfeld 25">
            <a:extLst>
              <a:ext uri="{FF2B5EF4-FFF2-40B4-BE49-F238E27FC236}">
                <a16:creationId xmlns:a16="http://schemas.microsoft.com/office/drawing/2014/main" id="{6E26F8EF-508B-43DD-8AC3-7C201F36C92E}"/>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53149130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84162523-E6B8-4E34-A53C-56944B02EB05}"/>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61834DF9-F7BB-470F-9FC0-B111CE5DF8E8}"/>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0AA98621-47D7-45AB-A5C8-CE18D0337673}"/>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17BD5594-3E22-4E29-98BB-38ACE9A57483}"/>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19F813B1-E411-4BFE-9970-E24BCA5E7BD9}"/>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C0091DED-5798-4B05-B756-A252F39542D6}"/>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9123FDDD-7BDA-436C-8C55-62848502AD36}"/>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24C890EC-FEA6-4DDA-94A2-E9BDAD4C2A2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50797243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06974701-DC7C-47A4-8871-1490E9052B53}"/>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C917C4D9-DFE6-4E74-A3D8-CA6BBC12D90A}"/>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0AACDDF9-C18A-4BA7-A21F-7666CBEBDD45}"/>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CAAF3D04-2CAB-4956-8280-673FDA4012D0}"/>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B8112895-EC52-4362-B333-E2EB1900CE07}"/>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05F1D76E-E613-4EF6-A097-AB04653A24B9}"/>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D766E487-F0A3-4F9A-810A-888764A3C364}"/>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ADFE8028-132A-43E9-86D3-1B5D1701325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6206867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04B59551-FA22-4CEF-BB05-1D81141A0AAC}"/>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0B927EE0-B78F-4FF6-AABC-DB4240F63072}"/>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8BA6702D-07AA-4A4A-9070-6E3DB378FA05}"/>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EA55286C-2B53-432F-8809-A96505B11E57}"/>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0C900044-E0A1-4D0B-B6D1-FADBBE342DAA}"/>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4374D3C1-3516-4597-8312-C66CE974B78B}"/>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37C46EF0-716A-4FD1-A6BA-8D4B0A133A9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2CAB923B-03ED-486D-BA79-9F921C945B2E}"/>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06890286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2A179006-44D6-4659-9166-857C664CDB5F}"/>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0E44B3EF-4A7A-44D3-B301-04593E8C679E}"/>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005E7565-9B0B-4E5C-BFE5-F9F3FC1643B5}"/>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4EE55885-8FC1-48D8-988B-47FED06C3662}"/>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F4A9FEA5-CE38-4C85-8604-FC2DC641AF3F}"/>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58F0AAE0-FD1E-4301-9AF0-3A9AE4EA8DA7}"/>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9755CC3C-E83F-4183-B51F-48ACD7E45A9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CCEBD1FB-7437-44B4-9E00-0A5AD5066B84}"/>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4403549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FD8C87B3-D1EB-4324-9C41-1E57C71AEF4B}"/>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48808A79-EC58-40C1-BBBA-02A1BAD0BE37}"/>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AA727105-CD79-4CE8-A022-4117096FFE59}"/>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B0F58DC6-484D-4D99-8F7B-0BEFC2E6AE49}"/>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744BAC30-58E5-428C-A81B-37E0FF1D9A40}"/>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7EC62C71-9C20-4232-9E78-CE00C87D75CA}"/>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157CF452-7F20-489F-9FCB-83E0CA801B54}"/>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87916654-6854-4AE7-BFAE-558B8BA18582}"/>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742626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ECBFF9AC-E972-4649-B8FA-AD10C1C8D96C}"/>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CDF73621-EC15-4692-903F-98F8819145C3}"/>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22BA4646-FE48-485E-9493-6A93CFC2B852}"/>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826D8B9D-0E44-4B8D-B283-56322FA8350C}"/>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080A6986-F4CB-4270-8345-D48BEDFACE8B}"/>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57171097-7D25-47B3-B9C3-18B8FA83201E}"/>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976E4B41-B142-4B5B-91FF-668D72C45B3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53FFC906-84F1-43FD-BF48-819A8DBBBB6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87562908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402110B5-A906-446F-9BFB-60533AEFC989}"/>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3DF97E72-F61A-4CE0-81CB-A8F4C0E1F125}"/>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6876C0E1-1360-435B-B20C-2813381CA847}"/>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68EA8237-2316-4AD3-AB66-5C1D85A63B3E}"/>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6FBB5B62-CD00-4CB2-93FF-82B753EC62BC}"/>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80450C63-6BCE-40F9-8ECE-FD9FCDB672E0}"/>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3E39A367-7A57-43E3-9665-14DCC0D93F83}"/>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0B073EA7-4A35-4192-8ECE-7B77CEF6451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08324148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1A5762E4-5BD8-46A9-9346-5C45AE1045DB}"/>
              </a:ext>
            </a:extLst>
          </p:cNvPr>
          <p:cNvSpPr>
            <a:spLocks noGrp="1"/>
          </p:cNvSpPr>
          <p:nvPr>
            <p:ph type="ftr" sz="quarter" idx="3"/>
          </p:nvPr>
        </p:nvSpPr>
        <p:spPr>
          <a:xfrm>
            <a:off x="12420625"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8820C951-C3B0-4592-8D9D-A9FB344617C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2949506915"/>
      </p:ext>
    </p:extLst>
  </p:cSld>
  <p:clrMap bg1="lt1" tx1="dk1" bg2="lt2" tx2="dk2" accent1="accent1" accent2="accent2" accent3="accent3" accent4="accent4" accent5="accent5" accent6="accent6" hlink="hlink" folHlink="folHlink"/>
  <p:sldLayoutIdLst>
    <p:sldLayoutId id="2147483659" r:id="rId1"/>
    <p:sldLayoutId id="2147483660"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520" userDrawn="1">
          <p15:clr>
            <a:srgbClr val="F26B43"/>
          </p15:clr>
        </p15:guide>
        <p15:guide id="16" orient="horz" pos="294" userDrawn="1">
          <p15:clr>
            <a:srgbClr val="F26B43"/>
          </p15:clr>
        </p15:guide>
        <p15:guide id="17" orient="horz" pos="62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CAAF905D-D96C-418F-B3C8-761B8BEBD766}"/>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EE2AE623-6C3F-4FA6-942C-28503164FF4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2548192187"/>
      </p:ext>
    </p:extLst>
  </p:cSld>
  <p:clrMap bg1="lt1" tx1="dk1" bg2="lt2" tx2="dk2" accent1="accent1" accent2="accent2" accent3="accent3" accent4="accent4" accent5="accent5" accent6="accent6" hlink="hlink" folHlink="folHlink"/>
  <p:sldLayoutIdLst>
    <p:sldLayoutId id="2147483674" r:id="rId1"/>
    <p:sldLayoutId id="2147483675"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3D8AD51F-4A05-42F1-BA03-82FBBC93CC6E}"/>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E4767A6B-F38C-482E-BE82-363F9A3ACA6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3878054536"/>
      </p:ext>
    </p:extLst>
  </p:cSld>
  <p:clrMap bg1="lt1" tx1="dk1" bg2="lt2" tx2="dk2" accent1="accent1" accent2="accent2" accent3="accent3" accent4="accent4" accent5="accent5" accent6="accent6" hlink="hlink" folHlink="folHlink"/>
  <p:sldLayoutIdLst>
    <p:sldLayoutId id="2147483662" r:id="rId1"/>
    <p:sldLayoutId id="2147483663"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E186A42F-A4F8-4C06-BF3D-D614C5802040}"/>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C9569058-A25D-42D1-A9F2-C5E1D1DAD18C}"/>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55026451"/>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21" userDrawn="1">
          <p15:clr>
            <a:srgbClr val="F26B43"/>
          </p15:clr>
        </p15:guide>
        <p15:guide id="17" orient="horz" pos="29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02813ED2-3436-4FF5-B5EF-C508669DE2F0}"/>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159DF8B8-4559-43E9-9FD8-D7104ADE271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3181572190"/>
      </p:ext>
    </p:extLst>
  </p:cSld>
  <p:clrMap bg1="lt1" tx1="dk1" bg2="lt2" tx2="dk2" accent1="accent1" accent2="accent2" accent3="accent3" accent4="accent4" accent5="accent5" accent6="accent6" hlink="hlink" folHlink="folHlink"/>
  <p:sldLayoutIdLst>
    <p:sldLayoutId id="2147483671" r:id="rId1"/>
    <p:sldLayoutId id="2147483672"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3173727F-CF08-48C7-94F4-592888B4BE5D}"/>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F6D37FB9-5EDB-45B9-90F9-63DE487DB9B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643468980"/>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9FD3D8BB-C380-4F59-AE49-39CDFA34C7C8}"/>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CEF1DBB5-D889-47B6-B1C1-D995D88C2EF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2034076920"/>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notesSlide" Target="../notesSlides/notesSlide1.xml"/><Relationship Id="rId26" Type="http://schemas.openxmlformats.org/officeDocument/2006/relationships/image" Target="../media/image10.emf"/><Relationship Id="rId3" Type="http://schemas.openxmlformats.org/officeDocument/2006/relationships/tags" Target="../tags/tag3.xml"/><Relationship Id="rId21" Type="http://schemas.openxmlformats.org/officeDocument/2006/relationships/image" Target="../media/image5.emf"/><Relationship Id="rId34" Type="http://schemas.openxmlformats.org/officeDocument/2006/relationships/image" Target="../media/image18.emf"/><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1.xml"/><Relationship Id="rId25" Type="http://schemas.openxmlformats.org/officeDocument/2006/relationships/image" Target="../media/image9.emf"/><Relationship Id="rId33" Type="http://schemas.openxmlformats.org/officeDocument/2006/relationships/image" Target="../media/image17.emf"/><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4.emf"/><Relationship Id="rId29" Type="http://schemas.openxmlformats.org/officeDocument/2006/relationships/image" Target="../media/image1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8.emf"/><Relationship Id="rId32" Type="http://schemas.openxmlformats.org/officeDocument/2006/relationships/image" Target="../media/image16.emf"/><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7.emf"/><Relationship Id="rId28" Type="http://schemas.openxmlformats.org/officeDocument/2006/relationships/image" Target="../media/image12.emf"/><Relationship Id="rId10" Type="http://schemas.openxmlformats.org/officeDocument/2006/relationships/tags" Target="../tags/tag10.xml"/><Relationship Id="rId19" Type="http://schemas.openxmlformats.org/officeDocument/2006/relationships/image" Target="../media/image3.emf"/><Relationship Id="rId31" Type="http://schemas.openxmlformats.org/officeDocument/2006/relationships/image" Target="../media/image15.emf"/><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6.emf"/><Relationship Id="rId27" Type="http://schemas.openxmlformats.org/officeDocument/2006/relationships/image" Target="../media/image11.emf"/><Relationship Id="rId30" Type="http://schemas.openxmlformats.org/officeDocument/2006/relationships/image" Target="../media/image14.emf"/><Relationship Id="rId35" Type="http://schemas.openxmlformats.org/officeDocument/2006/relationships/image" Target="../media/image19.emf"/><Relationship Id="rId8"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5" Type="http://schemas.openxmlformats.org/officeDocument/2006/relationships/image" Target="../media/image23.jpg"/><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98A326D-5459-448C-A1DA-1837E53120CD}"/>
              </a:ext>
            </a:extLst>
          </p:cNvPr>
          <p:cNvSpPr>
            <a:spLocks noGrp="1"/>
          </p:cNvSpPr>
          <p:nvPr>
            <p:ph type="body" sz="quarter" idx="11"/>
          </p:nvPr>
        </p:nvSpPr>
        <p:spPr>
          <a:xfrm>
            <a:off x="466724" y="963148"/>
            <a:ext cx="14184000" cy="1438625"/>
          </a:xfrm>
        </p:spPr>
        <p:txBody>
          <a:bodyPr/>
          <a:lstStyle/>
          <a:p>
            <a:r>
              <a:rPr lang="en-US" dirty="0"/>
              <a:t>Off-Policy Doubly Robust Policy Gradient</a:t>
            </a:r>
          </a:p>
          <a:p>
            <a:pPr lvl="1"/>
            <a:r>
              <a:rPr lang="en-US" dirty="0" err="1"/>
              <a:t>Ömer</a:t>
            </a:r>
            <a:r>
              <a:rPr lang="en-US" dirty="0"/>
              <a:t> </a:t>
            </a:r>
            <a:r>
              <a:rPr lang="en-US" dirty="0" err="1"/>
              <a:t>Doruk</a:t>
            </a:r>
            <a:r>
              <a:rPr lang="en-US" dirty="0"/>
              <a:t> Süder</a:t>
            </a:r>
            <a:r>
              <a:rPr lang="en-US" baseline="30000" dirty="0"/>
              <a:t>1</a:t>
            </a:r>
            <a:r>
              <a:rPr lang="en-US" dirty="0"/>
              <a:t>, Konstantinos Vergopoulos</a:t>
            </a:r>
            <a:r>
              <a:rPr lang="en-US" baseline="30000" dirty="0"/>
              <a:t>2</a:t>
            </a:r>
            <a:r>
              <a:rPr lang="en-US" dirty="0"/>
              <a:t>, Anastasios Vlachos</a:t>
            </a:r>
            <a:r>
              <a:rPr lang="en-US" baseline="30000" dirty="0"/>
              <a:t>2</a:t>
            </a:r>
            <a:endParaRPr lang="en-US" dirty="0"/>
          </a:p>
          <a:p>
            <a:pPr lvl="1"/>
            <a:r>
              <a:rPr lang="en-US" baseline="30000" dirty="0"/>
              <a:t>1</a:t>
            </a:r>
            <a:r>
              <a:rPr lang="en-US" dirty="0"/>
              <a:t>D-MATH, ETH Zurich; </a:t>
            </a:r>
            <a:r>
              <a:rPr lang="en-US" baseline="30000" dirty="0"/>
              <a:t>2</a:t>
            </a:r>
            <a:r>
              <a:rPr lang="en-US" dirty="0"/>
              <a:t>D-ITET, ETH Zurich</a:t>
            </a:r>
          </a:p>
        </p:txBody>
      </p:sp>
      <p:sp>
        <p:nvSpPr>
          <p:cNvPr id="7" name="Textfeld 6">
            <a:extLst>
              <a:ext uri="{FF2B5EF4-FFF2-40B4-BE49-F238E27FC236}">
                <a16:creationId xmlns:a16="http://schemas.microsoft.com/office/drawing/2014/main" id="{817DA120-B4C8-45E1-9AFC-01FF61FE9131}"/>
              </a:ext>
            </a:extLst>
          </p:cNvPr>
          <p:cNvSpPr txBox="1"/>
          <p:nvPr/>
        </p:nvSpPr>
        <p:spPr>
          <a:xfrm>
            <a:off x="428937" y="2814212"/>
            <a:ext cx="5023330" cy="1211190"/>
          </a:xfrm>
          <a:prstGeom prst="rect">
            <a:avLst/>
          </a:prstGeom>
          <a:solidFill>
            <a:schemeClr val="bg1"/>
          </a:solidFill>
        </p:spPr>
        <p:txBody>
          <a:bodyPr wrap="square" lIns="127289" tIns="127289" rIns="127289" bIns="127289" rtlCol="0">
            <a:noAutofit/>
          </a:bodyPr>
          <a:lstStyle/>
          <a:p>
            <a:pPr marL="171450" indent="-171450">
              <a:spcAft>
                <a:spcPts val="600"/>
              </a:spcAft>
              <a:buFont typeface="Arial" panose="020B0604020202020204" pitchFamily="34" charset="0"/>
              <a:buChar char="•"/>
            </a:pPr>
            <a:r>
              <a:rPr lang="en-US" sz="1200" dirty="0"/>
              <a:t>Policy Gradient (PG) estimators often suffer from high variance.</a:t>
            </a:r>
          </a:p>
          <a:p>
            <a:pPr marL="171450" indent="-171450">
              <a:spcAft>
                <a:spcPts val="600"/>
              </a:spcAft>
              <a:buFont typeface="Arial" panose="020B0604020202020204" pitchFamily="34" charset="0"/>
              <a:buChar char="•"/>
            </a:pPr>
            <a:r>
              <a:rPr lang="en-US" sz="1200" dirty="0"/>
              <a:t>In [1] a general estimator for the on-policy policy gradient was proposed, which can achieve minimum variance. </a:t>
            </a:r>
          </a:p>
          <a:p>
            <a:pPr marL="171450" indent="-171450">
              <a:spcAft>
                <a:spcPts val="600"/>
              </a:spcAft>
              <a:buFont typeface="Arial" panose="020B0604020202020204" pitchFamily="34" charset="0"/>
              <a:buChar char="•"/>
            </a:pPr>
            <a:r>
              <a:rPr lang="en-US" sz="1200" dirty="0"/>
              <a:t>Our goal in this project is to derive the off-policy version of DR-PG.</a:t>
            </a:r>
          </a:p>
        </p:txBody>
      </p:sp>
      <p:sp>
        <p:nvSpPr>
          <p:cNvPr id="10" name="Textfeld 9">
            <a:extLst>
              <a:ext uri="{FF2B5EF4-FFF2-40B4-BE49-F238E27FC236}">
                <a16:creationId xmlns:a16="http://schemas.microsoft.com/office/drawing/2014/main" id="{6E2E79BC-2BA4-45CB-AE87-2A2CDC697397}"/>
              </a:ext>
            </a:extLst>
          </p:cNvPr>
          <p:cNvSpPr txBox="1"/>
          <p:nvPr/>
        </p:nvSpPr>
        <p:spPr>
          <a:xfrm>
            <a:off x="439572" y="4409079"/>
            <a:ext cx="5035045" cy="3479520"/>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The DR estimator, proposed in [2], uses an approximate value function        to reduce the variance of IS via control variates. We use its recursive form: </a:t>
            </a:r>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Now the </a:t>
            </a:r>
            <a:r>
              <a:rPr lang="en-US" sz="1200" b="1" dirty="0"/>
              <a:t>off-policy </a:t>
            </a:r>
            <a:r>
              <a:rPr lang="en-US" sz="1200" dirty="0"/>
              <a:t>policy gradient can be derived as</a:t>
            </a:r>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And find a recursive expression for                 . </a:t>
            </a:r>
          </a:p>
          <a:p>
            <a:pPr marL="180000" indent="-180000">
              <a:spcAft>
                <a:spcPts val="600"/>
              </a:spcAft>
              <a:buFont typeface="Arial" panose="020B0604020202020204" pitchFamily="34" charset="0"/>
              <a:buChar char="•"/>
            </a:pPr>
            <a:r>
              <a:rPr lang="en-US" sz="1200" dirty="0"/>
              <a:t>Importance sampling (IS) gives the unbiased estimate of </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r>
              <a:rPr lang="en-US" sz="1200" dirty="0"/>
              <a:t>The </a:t>
            </a:r>
            <a:r>
              <a:rPr lang="en-US" sz="1200" i="1" dirty="0"/>
              <a:t>Importance Sampling Ratio </a:t>
            </a:r>
            <a:r>
              <a:rPr lang="en-US" sz="1200" dirty="0"/>
              <a:t>is defined as</a:t>
            </a:r>
          </a:p>
          <a:p>
            <a:pPr marL="180000" indent="-180000">
              <a:spcAft>
                <a:spcPts val="600"/>
              </a:spcAft>
              <a:buFont typeface="Arial" panose="020B0604020202020204" pitchFamily="34" charset="0"/>
              <a:buChar char="•"/>
            </a:pPr>
            <a:endParaRPr lang="en-US" sz="1200" dirty="0"/>
          </a:p>
        </p:txBody>
      </p:sp>
      <p:sp>
        <p:nvSpPr>
          <p:cNvPr id="12" name="Textfeld 11">
            <a:extLst>
              <a:ext uri="{FF2B5EF4-FFF2-40B4-BE49-F238E27FC236}">
                <a16:creationId xmlns:a16="http://schemas.microsoft.com/office/drawing/2014/main" id="{A65136F1-4F26-4D14-9FEC-C4BE18ABE7CF}"/>
              </a:ext>
            </a:extLst>
          </p:cNvPr>
          <p:cNvSpPr txBox="1"/>
          <p:nvPr/>
        </p:nvSpPr>
        <p:spPr>
          <a:xfrm>
            <a:off x="439573" y="8284673"/>
            <a:ext cx="5035044" cy="1914749"/>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Off policy DR-PG estimator:</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This estimator is </a:t>
            </a:r>
            <a:r>
              <a:rPr lang="en-US" sz="1200" b="1" dirty="0"/>
              <a:t>unbiased</a:t>
            </a:r>
            <a:r>
              <a:rPr lang="en-US" sz="1200" dirty="0"/>
              <a:t> (shown) by term-by-term analysis. </a:t>
            </a:r>
          </a:p>
        </p:txBody>
      </p:sp>
      <p:sp>
        <p:nvSpPr>
          <p:cNvPr id="14" name="Textfeld 13">
            <a:extLst>
              <a:ext uri="{FF2B5EF4-FFF2-40B4-BE49-F238E27FC236}">
                <a16:creationId xmlns:a16="http://schemas.microsoft.com/office/drawing/2014/main" id="{A118437E-FCCF-42DB-B327-5C471781BFC8}"/>
              </a:ext>
            </a:extLst>
          </p:cNvPr>
          <p:cNvSpPr txBox="1"/>
          <p:nvPr/>
        </p:nvSpPr>
        <p:spPr>
          <a:xfrm>
            <a:off x="1796097" y="4099517"/>
            <a:ext cx="2362065" cy="288000"/>
          </a:xfrm>
          <a:prstGeom prst="rect">
            <a:avLst/>
          </a:prstGeom>
          <a:noFill/>
        </p:spPr>
        <p:txBody>
          <a:bodyPr wrap="square" lIns="0" tIns="0" rIns="0" bIns="0" rtlCol="0">
            <a:noAutofit/>
          </a:bodyPr>
          <a:lstStyle/>
          <a:p>
            <a:r>
              <a:rPr lang="en-US" sz="1600" dirty="0">
                <a:solidFill>
                  <a:schemeClr val="accent1"/>
                </a:solidFill>
              </a:rPr>
              <a:t>2 Method Overview</a:t>
            </a:r>
          </a:p>
        </p:txBody>
      </p:sp>
      <p:sp>
        <p:nvSpPr>
          <p:cNvPr id="15" name="Textfeld 14">
            <a:extLst>
              <a:ext uri="{FF2B5EF4-FFF2-40B4-BE49-F238E27FC236}">
                <a16:creationId xmlns:a16="http://schemas.microsoft.com/office/drawing/2014/main" id="{E3E7D849-0817-4B0F-9763-641771A2054A}"/>
              </a:ext>
            </a:extLst>
          </p:cNvPr>
          <p:cNvSpPr txBox="1"/>
          <p:nvPr/>
        </p:nvSpPr>
        <p:spPr>
          <a:xfrm>
            <a:off x="10700197" y="5918144"/>
            <a:ext cx="4608000" cy="288000"/>
          </a:xfrm>
          <a:prstGeom prst="rect">
            <a:avLst/>
          </a:prstGeom>
          <a:noFill/>
        </p:spPr>
        <p:txBody>
          <a:bodyPr wrap="square" lIns="0" tIns="0" rIns="0" bIns="0" rtlCol="0">
            <a:noAutofit/>
          </a:bodyPr>
          <a:lstStyle/>
          <a:p>
            <a:r>
              <a:rPr lang="en-US" sz="1600" dirty="0">
                <a:solidFill>
                  <a:schemeClr val="accent1"/>
                </a:solidFill>
              </a:rPr>
              <a:t>6 Results and Discussion</a:t>
            </a:r>
          </a:p>
        </p:txBody>
      </p:sp>
      <p:sp>
        <p:nvSpPr>
          <p:cNvPr id="17" name="Textfeld 16">
            <a:extLst>
              <a:ext uri="{FF2B5EF4-FFF2-40B4-BE49-F238E27FC236}">
                <a16:creationId xmlns:a16="http://schemas.microsoft.com/office/drawing/2014/main" id="{380F8438-A7AA-47F0-AE8C-1C69AF9F2031}"/>
              </a:ext>
            </a:extLst>
          </p:cNvPr>
          <p:cNvSpPr txBox="1"/>
          <p:nvPr/>
        </p:nvSpPr>
        <p:spPr>
          <a:xfrm>
            <a:off x="1274764" y="7975110"/>
            <a:ext cx="3404729" cy="288000"/>
          </a:xfrm>
          <a:prstGeom prst="rect">
            <a:avLst/>
          </a:prstGeom>
          <a:noFill/>
        </p:spPr>
        <p:txBody>
          <a:bodyPr wrap="square" lIns="0" tIns="0" rIns="0" bIns="0" rtlCol="0">
            <a:noAutofit/>
          </a:bodyPr>
          <a:lstStyle/>
          <a:p>
            <a:r>
              <a:rPr lang="en-US" sz="1600" dirty="0">
                <a:solidFill>
                  <a:schemeClr val="accent1"/>
                </a:solidFill>
              </a:rPr>
              <a:t>3 The DR-PG Estimator (off-policy)</a:t>
            </a:r>
          </a:p>
          <a:p>
            <a:endParaRPr lang="en-US" sz="1600" dirty="0">
              <a:solidFill>
                <a:schemeClr val="accent1"/>
              </a:solidFill>
            </a:endParaRPr>
          </a:p>
        </p:txBody>
      </p:sp>
      <p:sp>
        <p:nvSpPr>
          <p:cNvPr id="64" name="Textfeld 63">
            <a:extLst>
              <a:ext uri="{FF2B5EF4-FFF2-40B4-BE49-F238E27FC236}">
                <a16:creationId xmlns:a16="http://schemas.microsoft.com/office/drawing/2014/main" id="{16F2F553-33F3-48C6-BF49-80A678D93FBD}"/>
              </a:ext>
            </a:extLst>
          </p:cNvPr>
          <p:cNvSpPr txBox="1"/>
          <p:nvPr/>
        </p:nvSpPr>
        <p:spPr>
          <a:xfrm>
            <a:off x="2085527" y="2501880"/>
            <a:ext cx="1611307" cy="288000"/>
          </a:xfrm>
          <a:prstGeom prst="rect">
            <a:avLst/>
          </a:prstGeom>
          <a:noFill/>
        </p:spPr>
        <p:txBody>
          <a:bodyPr wrap="square" lIns="0" tIns="0" rIns="0" bIns="0" rtlCol="0">
            <a:noAutofit/>
          </a:bodyPr>
          <a:lstStyle/>
          <a:p>
            <a:r>
              <a:rPr lang="en-US" sz="1600" dirty="0">
                <a:solidFill>
                  <a:schemeClr val="accent1"/>
                </a:solidFill>
              </a:rPr>
              <a:t>1 Introduction</a:t>
            </a:r>
          </a:p>
        </p:txBody>
      </p:sp>
      <p:sp>
        <p:nvSpPr>
          <p:cNvPr id="25" name="TextBox 24">
            <a:extLst>
              <a:ext uri="{FF2B5EF4-FFF2-40B4-BE49-F238E27FC236}">
                <a16:creationId xmlns:a16="http://schemas.microsoft.com/office/drawing/2014/main" id="{C8FA0023-B96B-BD3A-F3B5-119F35A30B86}"/>
              </a:ext>
            </a:extLst>
          </p:cNvPr>
          <p:cNvSpPr txBox="1"/>
          <p:nvPr/>
        </p:nvSpPr>
        <p:spPr>
          <a:xfrm>
            <a:off x="931025" y="548640"/>
            <a:ext cx="0" cy="0"/>
          </a:xfrm>
          <a:prstGeom prst="rect">
            <a:avLst/>
          </a:prstGeom>
          <a:noFill/>
        </p:spPr>
        <p:txBody>
          <a:bodyPr wrap="none" lIns="0" tIns="0" rIns="0" bIns="0" rtlCol="0">
            <a:noAutofit/>
          </a:bodyPr>
          <a:lstStyle/>
          <a:p>
            <a:pPr algn="l"/>
            <a:endParaRPr lang="en-TR" baseline="30000"/>
          </a:p>
        </p:txBody>
      </p:sp>
      <p:sp>
        <p:nvSpPr>
          <p:cNvPr id="27" name="TextBox 26">
            <a:extLst>
              <a:ext uri="{FF2B5EF4-FFF2-40B4-BE49-F238E27FC236}">
                <a16:creationId xmlns:a16="http://schemas.microsoft.com/office/drawing/2014/main" id="{2A506374-6B5A-BC7E-B5D2-CF51F3DCCF3C}"/>
              </a:ext>
            </a:extLst>
          </p:cNvPr>
          <p:cNvSpPr txBox="1"/>
          <p:nvPr/>
        </p:nvSpPr>
        <p:spPr>
          <a:xfrm>
            <a:off x="1330036" y="1014153"/>
            <a:ext cx="0" cy="0"/>
          </a:xfrm>
          <a:prstGeom prst="rect">
            <a:avLst/>
          </a:prstGeom>
          <a:noFill/>
        </p:spPr>
        <p:txBody>
          <a:bodyPr wrap="none" lIns="0" tIns="0" rIns="0" bIns="0" rtlCol="0">
            <a:noAutofit/>
          </a:bodyPr>
          <a:lstStyle/>
          <a:p>
            <a:pPr algn="l"/>
            <a:endParaRPr lang="en-TR" baseline="30000" dirty="0"/>
          </a:p>
        </p:txBody>
      </p:sp>
      <p:pic>
        <p:nvPicPr>
          <p:cNvPr id="58" name="Picture Placeholder 57" descr="\documentclass{article}&#10;\usepackage{amsmath}&#10;\pagestyle{empty}&#10;\begin{document}&#10;&#10;&#10;$\tilde{Q}_{t}^{\pi_\theta}$ &#10;&#10;\end{document}" title="IguanaTex Bitmap Display">
            <a:extLst>
              <a:ext uri="{FF2B5EF4-FFF2-40B4-BE49-F238E27FC236}">
                <a16:creationId xmlns:a16="http://schemas.microsoft.com/office/drawing/2014/main" id="{761523A0-024A-B323-89D4-53A2A751FF9B}"/>
              </a:ext>
            </a:extLst>
          </p:cNvPr>
          <p:cNvPicPr>
            <a:picLocks noGrp="1" noChangeAspect="1"/>
          </p:cNvPicPr>
          <p:nvPr>
            <p:ph type="pic" sz="quarter" idx="14"/>
            <p:custDataLst>
              <p:tags r:id="rId1"/>
            </p:custDataLst>
          </p:nvPr>
        </p:nvPicPr>
        <p:blipFill rotWithShape="1">
          <a:blip r:embed="rId19">
            <a:extLst>
              <a:ext uri="{28A0092B-C50C-407E-A947-70E740481C1C}">
                <a14:useLocalDpi xmlns:a14="http://schemas.microsoft.com/office/drawing/2010/main" val="0"/>
              </a:ext>
            </a:extLst>
          </a:blip>
          <a:srcRect t="-676" b="-2417"/>
          <a:stretch/>
        </p:blipFill>
        <p:spPr>
          <a:xfrm>
            <a:off x="1337975" y="4727355"/>
            <a:ext cx="221199" cy="182429"/>
          </a:xfrm>
        </p:spPr>
      </p:pic>
      <p:pic>
        <p:nvPicPr>
          <p:cNvPr id="141" name="Picture Placeholder 140" descr="\documentclass{article}&#10;\usepackage{amsmath}&#10;\pagestyle{empty}&#10;\begin{document}&#10;\global\long\def\dr{\widehat{DR}}&#10;&#10;&#10;$\dr_{t}^{\pi'}=\tilde{V}_{t}^{\pi'}+\frac{\pi'_t}{\pi_{t}}\left(r_{t}+\gamma\dr_{t+1}^{\pi'}-\tilde{Q}_{t}^{\pi'}\right)$&#10;&#10;\end{document}" title="IguanaTex Bitmap Display">
            <a:extLst>
              <a:ext uri="{FF2B5EF4-FFF2-40B4-BE49-F238E27FC236}">
                <a16:creationId xmlns:a16="http://schemas.microsoft.com/office/drawing/2014/main" id="{8F0F36B4-DD4E-9391-7A0C-BA098CAA83BC}"/>
              </a:ext>
            </a:extLst>
          </p:cNvPr>
          <p:cNvPicPr>
            <a:picLocks noGrp="1" noChangeAspect="1"/>
          </p:cNvPicPr>
          <p:nvPr>
            <p:ph type="pic" sz="quarter" idx="13"/>
            <p:custDataLst>
              <p:tags r:id="rId2"/>
            </p:custDataLst>
          </p:nvPr>
        </p:nvPicPr>
        <p:blipFill rotWithShape="1">
          <a:blip r:embed="rId20">
            <a:extLst>
              <a:ext uri="{28A0092B-C50C-407E-A947-70E740481C1C}">
                <a14:useLocalDpi xmlns:a14="http://schemas.microsoft.com/office/drawing/2010/main" val="0"/>
              </a:ext>
            </a:extLst>
          </a:blip>
          <a:srcRect l="-4101" r="-3274" b="-4596"/>
          <a:stretch/>
        </p:blipFill>
        <p:spPr>
          <a:xfrm>
            <a:off x="1008086" y="5141479"/>
            <a:ext cx="3898015" cy="491703"/>
          </a:xfrm>
          <a:prstGeom prst="rect">
            <a:avLst/>
          </a:prstGeom>
        </p:spPr>
      </p:pic>
      <p:pic>
        <p:nvPicPr>
          <p:cNvPr id="75" name="Picture Placeholder 74"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frac{\partial\dr_t^{\pipthet}}{\partial\theta'_{i}}  =\lim_{\varepsilon_{i}\rightarrow0}\frac{\dr_{t}^{\pi_{\ttheta'+\varepsilon_{i}e_{i}}}-\dr_{t}^{\pi_{\ttheta'}}}{\varepsilon_{i}}$$&#10;&#10;&#10;&#10;\end{document}" title="IguanaTex Bitmap Display">
            <a:extLst>
              <a:ext uri="{FF2B5EF4-FFF2-40B4-BE49-F238E27FC236}">
                <a16:creationId xmlns:a16="http://schemas.microsoft.com/office/drawing/2014/main" id="{D6429894-87A5-24A1-B2F2-B0127CDCFBDB}"/>
              </a:ext>
            </a:extLst>
          </p:cNvPr>
          <p:cNvPicPr>
            <a:picLocks noGrp="1" noChangeAspect="1"/>
          </p:cNvPicPr>
          <p:nvPr>
            <p:ph type="pic" sz="quarter" idx="16"/>
            <p:custDataLst>
              <p:tags r:id="rId3"/>
            </p:custDataLst>
          </p:nvPr>
        </p:nvPicPr>
        <p:blipFill rotWithShape="1">
          <a:blip r:embed="rId21">
            <a:extLst>
              <a:ext uri="{28A0092B-C50C-407E-A947-70E740481C1C}">
                <a14:useLocalDpi xmlns:a14="http://schemas.microsoft.com/office/drawing/2010/main" val="0"/>
              </a:ext>
            </a:extLst>
          </a:blip>
          <a:srcRect l="-42" r="-231"/>
          <a:stretch/>
        </p:blipFill>
        <p:spPr>
          <a:xfrm>
            <a:off x="1448574" y="5945514"/>
            <a:ext cx="2885215" cy="491702"/>
          </a:xfrm>
        </p:spPr>
      </p:pic>
      <p:sp>
        <p:nvSpPr>
          <p:cNvPr id="78" name="TextBox 77">
            <a:extLst>
              <a:ext uri="{FF2B5EF4-FFF2-40B4-BE49-F238E27FC236}">
                <a16:creationId xmlns:a16="http://schemas.microsoft.com/office/drawing/2014/main" id="{45AA3152-8096-B297-8866-8AB74DA1A264}"/>
              </a:ext>
            </a:extLst>
          </p:cNvPr>
          <p:cNvSpPr txBox="1"/>
          <p:nvPr/>
        </p:nvSpPr>
        <p:spPr>
          <a:xfrm>
            <a:off x="14169946" y="7114156"/>
            <a:ext cx="0" cy="0"/>
          </a:xfrm>
          <a:prstGeom prst="rect">
            <a:avLst/>
          </a:prstGeom>
          <a:noFill/>
        </p:spPr>
        <p:txBody>
          <a:bodyPr wrap="none" lIns="0" tIns="0" rIns="0" bIns="0" rtlCol="0">
            <a:noAutofit/>
          </a:bodyPr>
          <a:lstStyle/>
          <a:p>
            <a:pPr algn="l"/>
            <a:endParaRPr lang="en-TR" baseline="30000"/>
          </a:p>
        </p:txBody>
      </p:sp>
      <p:pic>
        <p:nvPicPr>
          <p:cNvPr id="80" name="Picture 79"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nabla_{\ttheta'}\widehat{DR}_t^{\pipthet}$&#10;&#10;&#10;\end{document}" title="IguanaTex Bitmap Display">
            <a:extLst>
              <a:ext uri="{FF2B5EF4-FFF2-40B4-BE49-F238E27FC236}">
                <a16:creationId xmlns:a16="http://schemas.microsoft.com/office/drawing/2014/main" id="{B03285C3-65AD-4BED-9AD6-75397B0DEC4A}"/>
              </a:ext>
            </a:extLst>
          </p:cNvPr>
          <p:cNvPicPr>
            <a:picLocks noChangeAspect="1"/>
          </p:cNvPicPr>
          <p:nvPr>
            <p:custDataLst>
              <p:tags r:id="rId4"/>
            </p:custDataLst>
          </p:nvPr>
        </p:nvPicPr>
        <p:blipFill>
          <a:blip r:embed="rId22">
            <a:extLst>
              <a:ext uri="{28A0092B-C50C-407E-A947-70E740481C1C}">
                <a14:useLocalDpi xmlns:a14="http://schemas.microsoft.com/office/drawing/2010/main" val="0"/>
              </a:ext>
            </a:extLst>
          </a:blip>
          <a:stretch>
            <a:fillRect/>
          </a:stretch>
        </p:blipFill>
        <p:spPr>
          <a:xfrm>
            <a:off x="3188982" y="6438052"/>
            <a:ext cx="655320" cy="198120"/>
          </a:xfrm>
          <a:prstGeom prst="rect">
            <a:avLst/>
          </a:prstGeom>
        </p:spPr>
      </p:pic>
      <p:pic>
        <p:nvPicPr>
          <p:cNvPr id="168" name="Picture 167" descr="\documentclass{article}&#10;\usepackage{amsmath}&#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begin{multline}\nonumber&#10;     \sum_{t=0}^{T}\biggl\{\gamma^{t}\left(\textcolor{red}{\rho_{0:t-1}}\nabla_{\ttheta'}\tilde{V}_{t}^{\pipthet}-\textcolor{red}{\rho_{0:t}}\nabla_{\ttheta'}\tilde{Q}_{t}^{\pipthet}-\textcolor{red}{\rho_{0:t}}\nabla_{\ttheta'}\log\pi_{\ttheta'}^{t}\tilde{Q}_{t}^{\pipthet}\right)\\&#10; +\nabla_{\ttheta'}\log\pi_{\ttheta'}^{t}\left(\sum_{t_{1}=t}^{T}\gamma^{t_{1}}\textcolor{red}{\textcolor{red}{\rho_{0:t_{1}}}}r_{t_{1}}+\sum_{t_{2}=t+1}^{T}\gamma^{t_{2}}(\textcolor{red}{\rho_{0:t_{2}-1}}\tilde{V}_{t_{2}}^{\pipthet}-\textcolor{red}{\rho_{0:t_{2}}}\tilde{Q}_{t_{2}}^{\pipthet})\right)&#10; \biggl\}&#10;\end{multline}&#10;&#10;\end{document}" title="IguanaTex Bitmap Display">
            <a:extLst>
              <a:ext uri="{FF2B5EF4-FFF2-40B4-BE49-F238E27FC236}">
                <a16:creationId xmlns:a16="http://schemas.microsoft.com/office/drawing/2014/main" id="{D527E696-94FC-AA60-5A52-753982EF60AF}"/>
              </a:ext>
            </a:extLst>
          </p:cNvPr>
          <p:cNvPicPr>
            <a:picLocks noChangeAspect="1"/>
          </p:cNvPicPr>
          <p:nvPr>
            <p:custDataLst>
              <p:tags r:id="rId5"/>
            </p:custDataLst>
          </p:nvPr>
        </p:nvPicPr>
        <p:blipFill>
          <a:blip r:embed="rId23">
            <a:extLst>
              <a:ext uri="{28A0092B-C50C-407E-A947-70E740481C1C}">
                <a14:useLocalDpi xmlns:a14="http://schemas.microsoft.com/office/drawing/2010/main" val="0"/>
              </a:ext>
            </a:extLst>
          </a:blip>
          <a:stretch>
            <a:fillRect/>
          </a:stretch>
        </p:blipFill>
        <p:spPr>
          <a:xfrm>
            <a:off x="383852" y="8770106"/>
            <a:ext cx="5031210" cy="1018781"/>
          </a:xfrm>
          <a:prstGeom prst="rect">
            <a:avLst/>
          </a:prstGeom>
        </p:spPr>
      </p:pic>
      <p:pic>
        <p:nvPicPr>
          <p:cNvPr id="92" name="Picture 91"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rho_t = \frac{\pi_{\theta'}(a_t|s_t)}{\pi_{\theta}(a_t|s_t)}$&#10;and $\rho_{t_1:t_2} = \prod_{t'=t_1}^{t_2}\rho_{t'}$&#10;&#10;&#10;\end{document}" title="IguanaTex Bitmap Display">
            <a:extLst>
              <a:ext uri="{FF2B5EF4-FFF2-40B4-BE49-F238E27FC236}">
                <a16:creationId xmlns:a16="http://schemas.microsoft.com/office/drawing/2014/main" id="{3566EF9B-B8D0-0983-792A-53CE3B0E98D3}"/>
              </a:ext>
            </a:extLst>
          </p:cNvPr>
          <p:cNvPicPr>
            <a:picLocks noChangeAspect="1"/>
          </p:cNvPicPr>
          <p:nvPr>
            <p:custDataLst>
              <p:tags r:id="rId6"/>
            </p:custDataLst>
          </p:nvPr>
        </p:nvPicPr>
        <p:blipFill>
          <a:blip r:embed="rId24">
            <a:extLst>
              <a:ext uri="{28A0092B-C50C-407E-A947-70E740481C1C}">
                <a14:useLocalDpi xmlns:a14="http://schemas.microsoft.com/office/drawing/2010/main" val="0"/>
              </a:ext>
            </a:extLst>
          </a:blip>
          <a:stretch>
            <a:fillRect/>
          </a:stretch>
        </p:blipFill>
        <p:spPr>
          <a:xfrm>
            <a:off x="1352555" y="7474926"/>
            <a:ext cx="3249151" cy="331123"/>
          </a:xfrm>
          <a:prstGeom prst="rect">
            <a:avLst/>
          </a:prstGeom>
        </p:spPr>
      </p:pic>
      <p:sp>
        <p:nvSpPr>
          <p:cNvPr id="13" name="Textfeld 12 1">
            <a:extLst>
              <a:ext uri="{FF2B5EF4-FFF2-40B4-BE49-F238E27FC236}">
                <a16:creationId xmlns:a16="http://schemas.microsoft.com/office/drawing/2014/main" id="{C7C04B1D-DC34-4E60-B6E3-5EFA9E0D3DD2}"/>
              </a:ext>
            </a:extLst>
          </p:cNvPr>
          <p:cNvSpPr txBox="1"/>
          <p:nvPr/>
        </p:nvSpPr>
        <p:spPr>
          <a:xfrm>
            <a:off x="5680219" y="2778213"/>
            <a:ext cx="8890181" cy="3064108"/>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The covariance matrix of estimator (1) is given by:</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r>
              <a:rPr lang="en-US" sz="1200" dirty="0"/>
              <a:t>Contrary to the on-policy case, the existence of      in front of the control variate terms         and               prevents us from achieving zero variance in the case when we have perfect side information, i.e. when                      and                              </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r>
              <a:rPr lang="en-US" sz="1200" dirty="0"/>
              <a:t> </a:t>
            </a:r>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p:txBody>
      </p:sp>
      <p:sp>
        <p:nvSpPr>
          <p:cNvPr id="16" name="Textfeld 15 1">
            <a:extLst>
              <a:ext uri="{FF2B5EF4-FFF2-40B4-BE49-F238E27FC236}">
                <a16:creationId xmlns:a16="http://schemas.microsoft.com/office/drawing/2014/main" id="{3F1E786A-1735-4425-99CD-33A905F77F28}"/>
              </a:ext>
            </a:extLst>
          </p:cNvPr>
          <p:cNvSpPr txBox="1"/>
          <p:nvPr/>
        </p:nvSpPr>
        <p:spPr>
          <a:xfrm>
            <a:off x="8632378" y="2490208"/>
            <a:ext cx="2480122" cy="299672"/>
          </a:xfrm>
          <a:prstGeom prst="rect">
            <a:avLst/>
          </a:prstGeom>
          <a:noFill/>
        </p:spPr>
        <p:txBody>
          <a:bodyPr wrap="square" lIns="0" tIns="0" rIns="0" bIns="0" rtlCol="0">
            <a:noAutofit/>
          </a:bodyPr>
          <a:lstStyle/>
          <a:p>
            <a:r>
              <a:rPr lang="en-US" sz="1600" dirty="0">
                <a:solidFill>
                  <a:schemeClr val="accent1"/>
                </a:solidFill>
              </a:rPr>
              <a:t>4 Variance Analysis</a:t>
            </a:r>
          </a:p>
        </p:txBody>
      </p:sp>
      <p:pic>
        <p:nvPicPr>
          <p:cNvPr id="166" name="Picture 165" descr="\documentclass{article}&#10;\usepackage{amsmath}&#10;&#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10;\end{document}" title="IguanaTex Bitmap Display">
            <a:extLst>
              <a:ext uri="{FF2B5EF4-FFF2-40B4-BE49-F238E27FC236}">
                <a16:creationId xmlns:a16="http://schemas.microsoft.com/office/drawing/2014/main" id="{0AE7111C-6E02-CDB2-6741-2FC6F218B159}"/>
              </a:ext>
            </a:extLst>
          </p:cNvPr>
          <p:cNvPicPr>
            <a:picLocks noChangeAspect="1"/>
          </p:cNvPicPr>
          <p:nvPr>
            <p:custDataLst>
              <p:tags r:id="rId7"/>
            </p:custDataLst>
          </p:nvPr>
        </p:nvPicPr>
        <p:blipFill>
          <a:blip r:embed="rId25">
            <a:extLst>
              <a:ext uri="{28A0092B-C50C-407E-A947-70E740481C1C}">
                <a14:useLocalDpi xmlns:a14="http://schemas.microsoft.com/office/drawing/2010/main" val="0"/>
              </a:ext>
            </a:extLst>
          </a:blip>
          <a:stretch>
            <a:fillRect/>
          </a:stretch>
        </p:blipFill>
        <p:spPr>
          <a:xfrm>
            <a:off x="6040086" y="3242011"/>
            <a:ext cx="8204049" cy="1872663"/>
          </a:xfrm>
          <a:prstGeom prst="rect">
            <a:avLst/>
          </a:prstGeom>
        </p:spPr>
      </p:pic>
      <p:pic>
        <p:nvPicPr>
          <p:cNvPr id="151" name="Picture 150"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7$&#10;&#10;&#10;&#10;\end{document}" title="IguanaTex Bitmap Display">
            <a:extLst>
              <a:ext uri="{FF2B5EF4-FFF2-40B4-BE49-F238E27FC236}">
                <a16:creationId xmlns:a16="http://schemas.microsoft.com/office/drawing/2014/main" id="{25E58D8D-B018-B6A4-C512-8EDA213DEE83}"/>
              </a:ext>
            </a:extLst>
          </p:cNvPr>
          <p:cNvPicPr>
            <a:picLocks noChangeAspect="1"/>
          </p:cNvPicPr>
          <p:nvPr>
            <p:custDataLst>
              <p:tags r:id="rId8"/>
            </p:custDataLst>
          </p:nvPr>
        </p:nvPicPr>
        <p:blipFill>
          <a:blip r:embed="rId26">
            <a:extLst>
              <a:ext uri="{28A0092B-C50C-407E-A947-70E740481C1C}">
                <a14:useLocalDpi xmlns:a14="http://schemas.microsoft.com/office/drawing/2010/main" val="0"/>
              </a:ext>
            </a:extLst>
          </a:blip>
          <a:stretch>
            <a:fillRect/>
          </a:stretch>
        </p:blipFill>
        <p:spPr>
          <a:xfrm>
            <a:off x="13902890" y="279302"/>
            <a:ext cx="701974" cy="545980"/>
          </a:xfrm>
          <a:prstGeom prst="rect">
            <a:avLst/>
          </a:prstGeom>
        </p:spPr>
      </p:pic>
      <p:sp>
        <p:nvSpPr>
          <p:cNvPr id="154" name="Textfeld 12 2">
            <a:extLst>
              <a:ext uri="{FF2B5EF4-FFF2-40B4-BE49-F238E27FC236}">
                <a16:creationId xmlns:a16="http://schemas.microsoft.com/office/drawing/2014/main" id="{EB825721-60BC-B75F-4AF4-806A3F414CF6}"/>
              </a:ext>
            </a:extLst>
          </p:cNvPr>
          <p:cNvSpPr txBox="1"/>
          <p:nvPr/>
        </p:nvSpPr>
        <p:spPr>
          <a:xfrm>
            <a:off x="9577509" y="6223976"/>
            <a:ext cx="4992891" cy="3026433"/>
          </a:xfrm>
          <a:prstGeom prst="rect">
            <a:avLst/>
          </a:prstGeom>
          <a:solidFill>
            <a:schemeClr val="bg1"/>
          </a:solidFill>
        </p:spPr>
        <p:txBody>
          <a:bodyPr wrap="square" lIns="127289" tIns="127289" rIns="127289" bIns="127289" rtlCol="0">
            <a:noAutofit/>
          </a:bodyPr>
          <a:lstStyle/>
          <a:p>
            <a:pPr marL="171450" indent="-171450">
              <a:spcAft>
                <a:spcPts val="600"/>
              </a:spcAft>
              <a:buFont typeface="Arial" panose="020B0604020202020204" pitchFamily="34" charset="0"/>
              <a:buChar char="•"/>
            </a:pPr>
            <a:r>
              <a:rPr lang="en-US" sz="1200" dirty="0">
                <a:latin typeface="Arial" panose="020B0604020202020204" pitchFamily="34" charset="0"/>
              </a:rPr>
              <a:t>O</a:t>
            </a:r>
            <a:r>
              <a:rPr lang="en-US" sz="1200" b="0" i="0" u="none" strike="noStrike" dirty="0">
                <a:effectLst/>
                <a:latin typeface="Arial" panose="020B0604020202020204" pitchFamily="34" charset="0"/>
              </a:rPr>
              <a:t>bserve that if the importance sampling ratio     </a:t>
            </a:r>
            <a:r>
              <a:rPr lang="en-US" sz="1200" dirty="0">
                <a:latin typeface="Arial" panose="020B0604020202020204" pitchFamily="34" charset="0"/>
              </a:rPr>
              <a:t>       </a:t>
            </a:r>
            <a:r>
              <a:rPr lang="en-US" sz="1200" b="0" i="0" u="none" strike="noStrike" dirty="0">
                <a:effectLst/>
                <a:latin typeface="Arial" panose="020B0604020202020204" pitchFamily="34" charset="0"/>
              </a:rPr>
              <a:t>, then we recover the results for the on-policy case.</a:t>
            </a:r>
            <a:endParaRPr lang="en-US" sz="1200" dirty="0"/>
          </a:p>
          <a:p>
            <a:pPr marL="171450" indent="-171450">
              <a:spcAft>
                <a:spcPts val="600"/>
              </a:spcAft>
              <a:buFont typeface="Arial" panose="020B0604020202020204" pitchFamily="34" charset="0"/>
              <a:buChar char="•"/>
            </a:pPr>
            <a:r>
              <a:rPr lang="en-US" sz="1200" dirty="0"/>
              <a:t>Special case (more on report)</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p:txBody>
      </p:sp>
      <p:pic>
        <p:nvPicPr>
          <p:cNvPr id="184" name="Picture 183" descr="\documentclass[14]{article}&#10;\usepackage{amsmath}&#10;\usepackage{helvet}&#10;\renewcommand{\familydefault}{\sfdefault}&#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begin{flushleft}&#10;&#10;$\tilde{Q}^{\pi_{\theta'}}$ is not a function of $\theta'$. Then $\nabla_{\theta'}\tilde{Q}^{\pi_{\theta'}}=0$ and $\nabla_{\theta'}\tilde{V}^{\pi_{\theta'}} = \sum_{a}\tilde{Q}^{\pi_{\theta'}}\nabla_{\theta'}\pi_{\theta'}$ and our estimator becomes&#10;    \begin{multline*}&#10;        \sum_{t=0}^T\left\{  \nabla_{\theta'}\log \pi_{\theta'}^t \left[\sum_{t_1=t}^T \rho_{0:t_1}\gamma^{t_1}r_{t_1} + \sum_{t_2=t+1}^T \rho_{0:t_2-1}\gamma^{t_2}\left(\Tilde{V}_{t_2}^{\pi_{\theta'}}-\rho_{t_2}\Tilde{Q}_{t_2}^{\pi_{\theta'}}\right)\right]&#10;        \right. \\&#10;        + \left.\gamma^t\left(\rho_{0:t-1}\nabla_{\theta'}\Tilde{V}_t^{\pi_{\theta'}} - \rho_{0:t}\Tilde{Q}_t^{\pi_{\theta'}}\nabla_{\theta'}\log \pi_{\theta'}^t\right)\right\}&#10;            \end{multline*}&#10;    which is the off-policy version of the trajectory-wise control variates estimator of [3].&#10;&#10;\end{flushleft}&#10;&#10;\end{document}" title="IguanaTex Bitmap Display">
            <a:extLst>
              <a:ext uri="{FF2B5EF4-FFF2-40B4-BE49-F238E27FC236}">
                <a16:creationId xmlns:a16="http://schemas.microsoft.com/office/drawing/2014/main" id="{D6C29C6B-FECA-6E47-1BC0-3EBD56315A3D}"/>
              </a:ext>
            </a:extLst>
          </p:cNvPr>
          <p:cNvPicPr>
            <a:picLocks noChangeAspect="1"/>
          </p:cNvPicPr>
          <p:nvPr>
            <p:custDataLst>
              <p:tags r:id="rId9"/>
            </p:custDataLst>
          </p:nvPr>
        </p:nvPicPr>
        <p:blipFill>
          <a:blip r:embed="rId27">
            <a:extLst>
              <a:ext uri="{28A0092B-C50C-407E-A947-70E740481C1C}">
                <a14:useLocalDpi xmlns:a14="http://schemas.microsoft.com/office/drawing/2010/main" val="0"/>
              </a:ext>
            </a:extLst>
          </a:blip>
          <a:stretch>
            <a:fillRect/>
          </a:stretch>
        </p:blipFill>
        <p:spPr>
          <a:xfrm>
            <a:off x="9623474" y="7007083"/>
            <a:ext cx="4906449" cy="1770968"/>
          </a:xfrm>
          <a:prstGeom prst="rect">
            <a:avLst/>
          </a:prstGeom>
        </p:spPr>
      </p:pic>
      <p:pic>
        <p:nvPicPr>
          <p:cNvPr id="118" name="Picture 117"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_t=1$&#10;&#10;&#10;&#10;&#10;\end{document}" title="IguanaTex Bitmap Display">
            <a:extLst>
              <a:ext uri="{FF2B5EF4-FFF2-40B4-BE49-F238E27FC236}">
                <a16:creationId xmlns:a16="http://schemas.microsoft.com/office/drawing/2014/main" id="{DED7AD9A-8EFA-894A-4DD2-B2F1824D126A}"/>
              </a:ext>
            </a:extLst>
          </p:cNvPr>
          <p:cNvPicPr>
            <a:picLocks noChangeAspect="1"/>
          </p:cNvPicPr>
          <p:nvPr>
            <p:custDataLst>
              <p:tags r:id="rId10"/>
            </p:custDataLst>
          </p:nvPr>
        </p:nvPicPr>
        <p:blipFill>
          <a:blip r:embed="rId28">
            <a:extLst>
              <a:ext uri="{28A0092B-C50C-407E-A947-70E740481C1C}">
                <a14:useLocalDpi xmlns:a14="http://schemas.microsoft.com/office/drawing/2010/main" val="0"/>
              </a:ext>
            </a:extLst>
          </a:blip>
          <a:stretch>
            <a:fillRect/>
          </a:stretch>
        </p:blipFill>
        <p:spPr>
          <a:xfrm>
            <a:off x="12940138" y="6372638"/>
            <a:ext cx="473480" cy="163897"/>
          </a:xfrm>
          <a:prstGeom prst="rect">
            <a:avLst/>
          </a:prstGeom>
        </p:spPr>
      </p:pic>
      <p:sp>
        <p:nvSpPr>
          <p:cNvPr id="156" name="TextBox 155">
            <a:extLst>
              <a:ext uri="{FF2B5EF4-FFF2-40B4-BE49-F238E27FC236}">
                <a16:creationId xmlns:a16="http://schemas.microsoft.com/office/drawing/2014/main" id="{21228CE6-0850-599B-6424-EE9DE7202F7A}"/>
              </a:ext>
            </a:extLst>
          </p:cNvPr>
          <p:cNvSpPr txBox="1"/>
          <p:nvPr/>
        </p:nvSpPr>
        <p:spPr>
          <a:xfrm>
            <a:off x="15657688" y="10594001"/>
            <a:ext cx="0" cy="0"/>
          </a:xfrm>
          <a:prstGeom prst="rect">
            <a:avLst/>
          </a:prstGeom>
          <a:noFill/>
        </p:spPr>
        <p:txBody>
          <a:bodyPr wrap="none" lIns="0" tIns="0" rIns="0" bIns="0" rtlCol="0">
            <a:noAutofit/>
          </a:bodyPr>
          <a:lstStyle/>
          <a:p>
            <a:pPr algn="l"/>
            <a:endParaRPr lang="en-TR" baseline="30000" dirty="0"/>
          </a:p>
        </p:txBody>
      </p:sp>
      <p:sp>
        <p:nvSpPr>
          <p:cNvPr id="157" name="Textfeld 10 1">
            <a:extLst>
              <a:ext uri="{FF2B5EF4-FFF2-40B4-BE49-F238E27FC236}">
                <a16:creationId xmlns:a16="http://schemas.microsoft.com/office/drawing/2014/main" id="{0D0A9CD0-1551-A3E0-0205-F1F573042881}"/>
              </a:ext>
            </a:extLst>
          </p:cNvPr>
          <p:cNvSpPr txBox="1"/>
          <p:nvPr/>
        </p:nvSpPr>
        <p:spPr>
          <a:xfrm>
            <a:off x="5693525" y="6223976"/>
            <a:ext cx="3685256" cy="3975445"/>
          </a:xfrm>
          <a:prstGeom prst="rect">
            <a:avLst/>
          </a:prstGeom>
          <a:solidFill>
            <a:schemeClr val="bg1"/>
          </a:solidFill>
        </p:spPr>
        <p:txBody>
          <a:bodyPr wrap="square" lIns="127289" tIns="127289" rIns="127289" bIns="127289" rtlCol="0">
            <a:noAutofit/>
          </a:bodyPr>
          <a:lstStyle/>
          <a:p>
            <a:pPr>
              <a:spcAft>
                <a:spcPts val="600"/>
              </a:spcAft>
            </a:pPr>
            <a:endParaRPr lang="en-US" sz="1200" dirty="0"/>
          </a:p>
        </p:txBody>
      </p:sp>
      <p:sp>
        <p:nvSpPr>
          <p:cNvPr id="160" name="Textfeld 15 2">
            <a:extLst>
              <a:ext uri="{FF2B5EF4-FFF2-40B4-BE49-F238E27FC236}">
                <a16:creationId xmlns:a16="http://schemas.microsoft.com/office/drawing/2014/main" id="{8A9F5E11-2F67-A689-03E0-F2790D353251}"/>
              </a:ext>
            </a:extLst>
          </p:cNvPr>
          <p:cNvSpPr txBox="1"/>
          <p:nvPr/>
        </p:nvSpPr>
        <p:spPr>
          <a:xfrm>
            <a:off x="6671277" y="5922149"/>
            <a:ext cx="3504088" cy="428137"/>
          </a:xfrm>
          <a:prstGeom prst="rect">
            <a:avLst/>
          </a:prstGeom>
          <a:noFill/>
        </p:spPr>
        <p:txBody>
          <a:bodyPr wrap="square" lIns="0" tIns="0" rIns="0" bIns="0" rtlCol="0">
            <a:noAutofit/>
          </a:bodyPr>
          <a:lstStyle/>
          <a:p>
            <a:r>
              <a:rPr lang="en-US" sz="1600" dirty="0">
                <a:solidFill>
                  <a:schemeClr val="accent1"/>
                </a:solidFill>
              </a:rPr>
              <a:t>5 Experiments</a:t>
            </a:r>
          </a:p>
          <a:p>
            <a:endParaRPr lang="en-US" sz="1600" dirty="0">
              <a:solidFill>
                <a:schemeClr val="accent1"/>
              </a:solidFill>
            </a:endParaRPr>
          </a:p>
        </p:txBody>
      </p:sp>
      <p:pic>
        <p:nvPicPr>
          <p:cNvPr id="112" name="Picture 111" descr="A graph of different colored lines&#10;&#10;Description automatically generated">
            <a:extLst>
              <a:ext uri="{FF2B5EF4-FFF2-40B4-BE49-F238E27FC236}">
                <a16:creationId xmlns:a16="http://schemas.microsoft.com/office/drawing/2014/main" id="{F04FD0FE-67C7-F1AB-76F2-EC05835FF4B2}"/>
              </a:ext>
            </a:extLst>
          </p:cNvPr>
          <p:cNvPicPr>
            <a:picLocks noChangeAspect="1"/>
          </p:cNvPicPr>
          <p:nvPr/>
        </p:nvPicPr>
        <p:blipFill rotWithShape="1">
          <a:blip r:embed="rId29">
            <a:extLst>
              <a:ext uri="{28A0092B-C50C-407E-A947-70E740481C1C}">
                <a14:useLocalDpi xmlns:a14="http://schemas.microsoft.com/office/drawing/2010/main" val="0"/>
              </a:ext>
            </a:extLst>
          </a:blip>
          <a:srcRect t="1977" b="7188"/>
          <a:stretch/>
        </p:blipFill>
        <p:spPr>
          <a:xfrm>
            <a:off x="6094070" y="7280935"/>
            <a:ext cx="2805380" cy="2167200"/>
          </a:xfrm>
          <a:prstGeom prst="rect">
            <a:avLst/>
          </a:prstGeom>
        </p:spPr>
      </p:pic>
      <p:sp>
        <p:nvSpPr>
          <p:cNvPr id="42" name="Textfeld 41">
            <a:extLst>
              <a:ext uri="{FF2B5EF4-FFF2-40B4-BE49-F238E27FC236}">
                <a16:creationId xmlns:a16="http://schemas.microsoft.com/office/drawing/2014/main" id="{62C86070-65D0-492D-B8A7-416262E7B4D3}"/>
              </a:ext>
            </a:extLst>
          </p:cNvPr>
          <p:cNvSpPr txBox="1"/>
          <p:nvPr/>
        </p:nvSpPr>
        <p:spPr>
          <a:xfrm>
            <a:off x="6037579" y="9587366"/>
            <a:ext cx="2861871" cy="612055"/>
          </a:xfrm>
          <a:prstGeom prst="rect">
            <a:avLst/>
          </a:prstGeom>
          <a:noFill/>
        </p:spPr>
        <p:txBody>
          <a:bodyPr wrap="square" lIns="127289" tIns="0" rIns="127289" bIns="127289" rtlCol="0" anchor="b" anchorCtr="0">
            <a:noAutofit/>
          </a:bodyPr>
          <a:lstStyle/>
          <a:p>
            <a:r>
              <a:rPr lang="en-US" sz="700" dirty="0">
                <a:effectLst/>
              </a:rPr>
              <a:t>Fig: Comparison of different PG estimators in on-policy optimization. Y-axes show the mean of the expected returns of the policies over 150 trials learned by different PG methods. Error bars show double the standard errors, which correspond to 95% confidence intervals. </a:t>
            </a:r>
            <a:endParaRPr lang="en-US" sz="700" dirty="0"/>
          </a:p>
        </p:txBody>
      </p:sp>
      <p:pic>
        <p:nvPicPr>
          <p:cNvPr id="170" name="Picture 169"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Tilde{Q}_{n}^{\pi_{\ttheta'}}$ $\nabla_{\ttheta'}\Tilde{Q}_{n}^{\pi_{\ttheta'}}$  $Q^{\pi_{\ttheta'}} \approx \Tilde{Q}^{\pi_{\ttheta'}}$ $\nabla_{\ttheta'}Q^{\pi_{\ttheta'}}\approx \nabla_{\ttheta'}\Tilde{Q}^{\pi_{\ttheta}'} $&#10;&#10;&#10;&#10;\end{document}" title="IguanaTex Bitmap Display">
            <a:extLst>
              <a:ext uri="{FF2B5EF4-FFF2-40B4-BE49-F238E27FC236}">
                <a16:creationId xmlns:a16="http://schemas.microsoft.com/office/drawing/2014/main" id="{F36A85D7-4652-81C7-2F27-E024FC5D683E}"/>
              </a:ext>
            </a:extLst>
          </p:cNvPr>
          <p:cNvPicPr>
            <a:picLocks noChangeAspect="1"/>
          </p:cNvPicPr>
          <p:nvPr>
            <p:custDataLst>
              <p:tags r:id="rId11"/>
            </p:custDataLst>
          </p:nvPr>
        </p:nvPicPr>
        <p:blipFill rotWithShape="1">
          <a:blip r:embed="rId30">
            <a:extLst>
              <a:ext uri="{28A0092B-C50C-407E-A947-70E740481C1C}">
                <a14:useLocalDpi xmlns:a14="http://schemas.microsoft.com/office/drawing/2010/main" val="0"/>
              </a:ext>
            </a:extLst>
          </a:blip>
          <a:srcRect r="89767" b="-73292"/>
          <a:stretch/>
        </p:blipFill>
        <p:spPr>
          <a:xfrm>
            <a:off x="11783578" y="5267391"/>
            <a:ext cx="313490" cy="316918"/>
          </a:xfrm>
          <a:prstGeom prst="rect">
            <a:avLst/>
          </a:prstGeom>
        </p:spPr>
      </p:pic>
      <p:pic>
        <p:nvPicPr>
          <p:cNvPr id="174" name="Picture 173"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nabla_{\ttheta'}\Tilde{Q}_{n}^{\pi_{\ttheta'}}$  $Q^{\pi_{\ttheta'}} \approx \Tilde{Q}^{\pi_{\ttheta'}}$ $\nabla_{\ttheta'}Q^{\pi_{\ttheta'}}\approx \nabla_{\ttheta'}\Tilde{Q}^{\pi_{\ttheta}'} $&#10;&#10;&#10;\end{document}" title="IguanaTex Bitmap Display">
            <a:extLst>
              <a:ext uri="{FF2B5EF4-FFF2-40B4-BE49-F238E27FC236}">
                <a16:creationId xmlns:a16="http://schemas.microsoft.com/office/drawing/2014/main" id="{F7FC26AE-0874-1EF2-8A16-2C62D824AE7B}"/>
              </a:ext>
            </a:extLst>
          </p:cNvPr>
          <p:cNvPicPr>
            <a:picLocks noChangeAspect="1"/>
          </p:cNvPicPr>
          <p:nvPr>
            <p:custDataLst>
              <p:tags r:id="rId12"/>
            </p:custDataLst>
          </p:nvPr>
        </p:nvPicPr>
        <p:blipFill rotWithShape="1">
          <a:blip r:embed="rId31">
            <a:extLst>
              <a:ext uri="{28A0092B-C50C-407E-A947-70E740481C1C}">
                <a14:useLocalDpi xmlns:a14="http://schemas.microsoft.com/office/drawing/2010/main" val="0"/>
              </a:ext>
            </a:extLst>
          </a:blip>
          <a:srcRect r="80352" b="-30256"/>
          <a:stretch/>
        </p:blipFill>
        <p:spPr>
          <a:xfrm>
            <a:off x="12437436" y="5268224"/>
            <a:ext cx="532984" cy="238212"/>
          </a:xfrm>
          <a:prstGeom prst="rect">
            <a:avLst/>
          </a:prstGeom>
        </p:spPr>
      </p:pic>
      <p:pic>
        <p:nvPicPr>
          <p:cNvPr id="176" name="Picture 175"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Q^{\pi_{\ttheta'}} \approx \Tilde{Q}^{\pi_{\ttheta'}}$ &#10;&#10;&#10;&#10;\end{document}" title="IguanaTex Bitmap Display">
            <a:extLst>
              <a:ext uri="{FF2B5EF4-FFF2-40B4-BE49-F238E27FC236}">
                <a16:creationId xmlns:a16="http://schemas.microsoft.com/office/drawing/2014/main" id="{8AA979D0-1281-872E-7458-C355A234FC28}"/>
              </a:ext>
            </a:extLst>
          </p:cNvPr>
          <p:cNvPicPr>
            <a:picLocks noChangeAspect="1"/>
          </p:cNvPicPr>
          <p:nvPr>
            <p:custDataLst>
              <p:tags r:id="rId13"/>
            </p:custDataLst>
          </p:nvPr>
        </p:nvPicPr>
        <p:blipFill>
          <a:blip r:embed="rId32">
            <a:extLst>
              <a:ext uri="{28A0092B-C50C-407E-A947-70E740481C1C}">
                <a14:useLocalDpi xmlns:a14="http://schemas.microsoft.com/office/drawing/2010/main" val="0"/>
              </a:ext>
            </a:extLst>
          </a:blip>
          <a:stretch>
            <a:fillRect/>
          </a:stretch>
        </p:blipFill>
        <p:spPr>
          <a:xfrm>
            <a:off x="11753943" y="5455567"/>
            <a:ext cx="792480" cy="167640"/>
          </a:xfrm>
          <a:prstGeom prst="rect">
            <a:avLst/>
          </a:prstGeom>
        </p:spPr>
      </p:pic>
      <p:pic>
        <p:nvPicPr>
          <p:cNvPr id="178" name="Picture 177"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 $\nabla_{\ttheta'}Q^{\pi_{\ttheta'}}\approx \nabla_{\ttheta'}\Tilde{Q}^{\pi_{\ttheta}'} $&#10;&#10;&#10;&#10;&#10;\end{document}" title="IguanaTex Bitmap Display">
            <a:extLst>
              <a:ext uri="{FF2B5EF4-FFF2-40B4-BE49-F238E27FC236}">
                <a16:creationId xmlns:a16="http://schemas.microsoft.com/office/drawing/2014/main" id="{345FB519-6757-72E5-E280-ED6736228FD3}"/>
              </a:ext>
            </a:extLst>
          </p:cNvPr>
          <p:cNvPicPr>
            <a:picLocks noChangeAspect="1"/>
          </p:cNvPicPr>
          <p:nvPr>
            <p:custDataLst>
              <p:tags r:id="rId14"/>
            </p:custDataLst>
          </p:nvPr>
        </p:nvPicPr>
        <p:blipFill>
          <a:blip r:embed="rId33">
            <a:extLst>
              <a:ext uri="{28A0092B-C50C-407E-A947-70E740481C1C}">
                <a14:useLocalDpi xmlns:a14="http://schemas.microsoft.com/office/drawing/2010/main" val="0"/>
              </a:ext>
            </a:extLst>
          </a:blip>
          <a:stretch>
            <a:fillRect/>
          </a:stretch>
        </p:blipFill>
        <p:spPr>
          <a:xfrm>
            <a:off x="13004197" y="5461586"/>
            <a:ext cx="1249680" cy="182880"/>
          </a:xfrm>
          <a:prstGeom prst="rect">
            <a:avLst/>
          </a:prstGeom>
        </p:spPr>
      </p:pic>
      <p:pic>
        <p:nvPicPr>
          <p:cNvPr id="180" name="Picture 179"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10;&#10;&#10;&#10;\end{document}" title="IguanaTex Bitmap Display">
            <a:extLst>
              <a:ext uri="{FF2B5EF4-FFF2-40B4-BE49-F238E27FC236}">
                <a16:creationId xmlns:a16="http://schemas.microsoft.com/office/drawing/2014/main" id="{F5765D16-D7E9-04C1-6F93-B26F5575815C}"/>
              </a:ext>
            </a:extLst>
          </p:cNvPr>
          <p:cNvPicPr>
            <a:picLocks noChangeAspect="1"/>
          </p:cNvPicPr>
          <p:nvPr>
            <p:custDataLst>
              <p:tags r:id="rId15"/>
            </p:custDataLst>
          </p:nvPr>
        </p:nvPicPr>
        <p:blipFill>
          <a:blip r:embed="rId34">
            <a:extLst>
              <a:ext uri="{28A0092B-C50C-407E-A947-70E740481C1C}">
                <a14:useLocalDpi xmlns:a14="http://schemas.microsoft.com/office/drawing/2010/main" val="0"/>
              </a:ext>
            </a:extLst>
          </a:blip>
          <a:stretch>
            <a:fillRect/>
          </a:stretch>
        </p:blipFill>
        <p:spPr>
          <a:xfrm>
            <a:off x="9256960" y="5318186"/>
            <a:ext cx="76200" cy="106680"/>
          </a:xfrm>
          <a:prstGeom prst="rect">
            <a:avLst/>
          </a:prstGeom>
        </p:spPr>
      </p:pic>
      <p:pic>
        <p:nvPicPr>
          <p:cNvPr id="182" name="Picture 181"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hat{J}(\pi_{\theta'})=\sum_{t=0}^T\gamma^t\prod_{t'=0}^t  \frac{\pi_{\theta'}(a_t'|s_t')}{\pi_{\theta}(a_t'|s_t')} r_t$&#10;&#10;&#10;&#10;&#10;\end{document}" title="IguanaTex Bitmap Display">
            <a:extLst>
              <a:ext uri="{FF2B5EF4-FFF2-40B4-BE49-F238E27FC236}">
                <a16:creationId xmlns:a16="http://schemas.microsoft.com/office/drawing/2014/main" id="{C8ABA9ED-01A2-5CC6-CDE5-6A81DCA1A055}"/>
              </a:ext>
            </a:extLst>
          </p:cNvPr>
          <p:cNvPicPr>
            <a:picLocks noChangeAspect="1"/>
          </p:cNvPicPr>
          <p:nvPr>
            <p:custDataLst>
              <p:tags r:id="rId16"/>
            </p:custDataLst>
          </p:nvPr>
        </p:nvPicPr>
        <p:blipFill>
          <a:blip r:embed="rId35">
            <a:extLst>
              <a:ext uri="{28A0092B-C50C-407E-A947-70E740481C1C}">
                <a14:useLocalDpi xmlns:a14="http://schemas.microsoft.com/office/drawing/2010/main" val="0"/>
              </a:ext>
            </a:extLst>
          </a:blip>
          <a:stretch>
            <a:fillRect/>
          </a:stretch>
        </p:blipFill>
        <p:spPr>
          <a:xfrm>
            <a:off x="1451071" y="6944847"/>
            <a:ext cx="2882718" cy="331123"/>
          </a:xfrm>
          <a:prstGeom prst="rect">
            <a:avLst/>
          </a:prstGeom>
        </p:spPr>
      </p:pic>
      <p:cxnSp>
        <p:nvCxnSpPr>
          <p:cNvPr id="186" name="Straight Connector 185">
            <a:extLst>
              <a:ext uri="{FF2B5EF4-FFF2-40B4-BE49-F238E27FC236}">
                <a16:creationId xmlns:a16="http://schemas.microsoft.com/office/drawing/2014/main" id="{304DAB88-BA6C-4FC3-D206-064E0CD84936}"/>
              </a:ext>
            </a:extLst>
          </p:cNvPr>
          <p:cNvCxnSpPr/>
          <p:nvPr/>
        </p:nvCxnSpPr>
        <p:spPr>
          <a:xfrm>
            <a:off x="306399" y="2814212"/>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DE5DE7E-2EAC-045D-E15F-C7F4432E5778}"/>
              </a:ext>
            </a:extLst>
          </p:cNvPr>
          <p:cNvCxnSpPr/>
          <p:nvPr/>
        </p:nvCxnSpPr>
        <p:spPr>
          <a:xfrm>
            <a:off x="306399" y="4409079"/>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3F9738C-41C1-D1CB-97A2-2AAC66336536}"/>
              </a:ext>
            </a:extLst>
          </p:cNvPr>
          <p:cNvCxnSpPr/>
          <p:nvPr/>
        </p:nvCxnSpPr>
        <p:spPr>
          <a:xfrm>
            <a:off x="306399" y="8284673"/>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9A9ECDA-6AAD-9FC0-56C2-F10CDAD11A72}"/>
              </a:ext>
            </a:extLst>
          </p:cNvPr>
          <p:cNvCxnSpPr>
            <a:cxnSpLocks/>
          </p:cNvCxnSpPr>
          <p:nvPr/>
        </p:nvCxnSpPr>
        <p:spPr>
          <a:xfrm flipV="1">
            <a:off x="5679663" y="2789880"/>
            <a:ext cx="8510927" cy="10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CD05C6A-5633-4A9F-9E18-F1D702273222}"/>
              </a:ext>
            </a:extLst>
          </p:cNvPr>
          <p:cNvCxnSpPr>
            <a:cxnSpLocks/>
          </p:cNvCxnSpPr>
          <p:nvPr/>
        </p:nvCxnSpPr>
        <p:spPr>
          <a:xfrm>
            <a:off x="5652744" y="6235693"/>
            <a:ext cx="3504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63557A2-126B-63FA-FFE6-802C236341D3}"/>
              </a:ext>
            </a:extLst>
          </p:cNvPr>
          <p:cNvCxnSpPr>
            <a:cxnSpLocks/>
          </p:cNvCxnSpPr>
          <p:nvPr/>
        </p:nvCxnSpPr>
        <p:spPr>
          <a:xfrm>
            <a:off x="9542056" y="6235693"/>
            <a:ext cx="4787545" cy="0"/>
          </a:xfrm>
          <a:prstGeom prst="line">
            <a:avLst/>
          </a:prstGeom>
        </p:spPr>
        <p:style>
          <a:lnRef idx="1">
            <a:schemeClr val="accent1"/>
          </a:lnRef>
          <a:fillRef idx="0">
            <a:schemeClr val="accent1"/>
          </a:fillRef>
          <a:effectRef idx="0">
            <a:schemeClr val="accent1"/>
          </a:effectRef>
          <a:fontRef idx="minor">
            <a:schemeClr val="tx1"/>
          </a:fontRef>
        </p:style>
      </p:cxnSp>
      <p:sp>
        <p:nvSpPr>
          <p:cNvPr id="204" name="Cloud 203">
            <a:extLst>
              <a:ext uri="{FF2B5EF4-FFF2-40B4-BE49-F238E27FC236}">
                <a16:creationId xmlns:a16="http://schemas.microsoft.com/office/drawing/2014/main" id="{41006CAB-2739-9738-CEF5-7D2634E521D7}"/>
              </a:ext>
            </a:extLst>
          </p:cNvPr>
          <p:cNvSpPr/>
          <p:nvPr/>
        </p:nvSpPr>
        <p:spPr>
          <a:xfrm>
            <a:off x="12546423" y="2908273"/>
            <a:ext cx="1457738" cy="965200"/>
          </a:xfrm>
          <a:prstGeom prst="cloud">
            <a:avLst/>
          </a:prstGeom>
          <a:solidFill>
            <a:srgbClr val="D3DF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1000" dirty="0">
                <a:solidFill>
                  <a:schemeClr val="tx1"/>
                </a:solidFill>
              </a:rPr>
              <a:t>Exponents indicate the inducing distribution</a:t>
            </a:r>
          </a:p>
        </p:txBody>
      </p:sp>
      <p:sp>
        <p:nvSpPr>
          <p:cNvPr id="19" name="Textfeld 18">
            <a:extLst>
              <a:ext uri="{FF2B5EF4-FFF2-40B4-BE49-F238E27FC236}">
                <a16:creationId xmlns:a16="http://schemas.microsoft.com/office/drawing/2014/main" id="{BE2192F5-5947-48B4-B856-CE73794BBCC5}"/>
              </a:ext>
            </a:extLst>
          </p:cNvPr>
          <p:cNvSpPr txBox="1"/>
          <p:nvPr/>
        </p:nvSpPr>
        <p:spPr>
          <a:xfrm>
            <a:off x="9577509" y="9160837"/>
            <a:ext cx="5035044" cy="1072654"/>
          </a:xfrm>
          <a:prstGeom prst="rect">
            <a:avLst/>
          </a:prstGeom>
          <a:solidFill>
            <a:schemeClr val="bg1"/>
          </a:solidFill>
        </p:spPr>
        <p:txBody>
          <a:bodyPr wrap="square" lIns="127289" tIns="127289" rIns="127289" bIns="127289" rtlCol="0">
            <a:noAutofit/>
          </a:bodyPr>
          <a:lstStyle/>
          <a:p>
            <a:pPr marL="108000" indent="-108000">
              <a:spcAft>
                <a:spcPts val="300"/>
              </a:spcAft>
              <a:buFont typeface="+mj-lt"/>
              <a:buAutoNum type="arabicPeriod"/>
            </a:pPr>
            <a:r>
              <a:rPr lang="en-US" sz="700" b="0" i="0" u="none" strike="noStrike" dirty="0">
                <a:effectLst/>
                <a:cs typeface="Arial" panose="020B0604020202020204" pitchFamily="34" charset="0"/>
              </a:rPr>
              <a:t>Jiawei Huang and Nan Jiang. From Importance Sampling to Doubly Robust Policy Gradient, June 2020. URL http://</a:t>
            </a:r>
            <a:r>
              <a:rPr lang="en-US" sz="700" b="0" i="0" u="none" strike="noStrike" dirty="0" err="1">
                <a:effectLst/>
                <a:cs typeface="Arial" panose="020B0604020202020204" pitchFamily="34" charset="0"/>
              </a:rPr>
              <a:t>arxiv.org</a:t>
            </a:r>
            <a:r>
              <a:rPr lang="en-US" sz="700" b="0" i="0" u="none" strike="noStrike" dirty="0">
                <a:effectLst/>
                <a:cs typeface="Arial" panose="020B0604020202020204" pitchFamily="34" charset="0"/>
              </a:rPr>
              <a:t>/abs/1910.09066. arXiv:1910.09066</a:t>
            </a:r>
            <a:endParaRPr lang="en-GB" sz="700" b="0" i="0" u="none" strike="noStrike" dirty="0">
              <a:effectLst/>
              <a:cs typeface="Arial" panose="020B0604020202020204" pitchFamily="34" charset="0"/>
            </a:endParaRPr>
          </a:p>
          <a:p>
            <a:pPr marL="108000" indent="-108000">
              <a:spcAft>
                <a:spcPts val="300"/>
              </a:spcAft>
              <a:buFont typeface="+mj-lt"/>
              <a:buAutoNum type="arabicPeriod"/>
            </a:pPr>
            <a:r>
              <a:rPr lang="en-US" sz="700" b="0" i="0" u="none" strike="noStrike" dirty="0">
                <a:effectLst/>
                <a:latin typeface="Arial" panose="020B0604020202020204" pitchFamily="34" charset="0"/>
              </a:rPr>
              <a:t>Nan Jiang and Lihong Li. Doubly Robust Off-policy Value Evaluation for Reinforcement Learning, May 2016. URL </a:t>
            </a:r>
            <a:r>
              <a:rPr lang="en-US" sz="700" b="0" i="0" u="none" strike="noStrike" dirty="0">
                <a:effectLst/>
                <a:latin typeface="Courier New" panose="02070309020205020404" pitchFamily="49" charset="0"/>
              </a:rPr>
              <a:t>http://</a:t>
            </a:r>
            <a:r>
              <a:rPr lang="en-US" sz="700" b="0" i="0" u="none" strike="noStrike" dirty="0" err="1">
                <a:effectLst/>
                <a:latin typeface="Courier New" panose="02070309020205020404" pitchFamily="49" charset="0"/>
              </a:rPr>
              <a:t>arxiv.org</a:t>
            </a:r>
            <a:r>
              <a:rPr lang="en-US" sz="700" b="0" i="0" u="none" strike="noStrike" dirty="0">
                <a:effectLst/>
                <a:latin typeface="Courier New" panose="02070309020205020404" pitchFamily="49" charset="0"/>
              </a:rPr>
              <a:t>/abs/1511.03722</a:t>
            </a:r>
            <a:r>
              <a:rPr lang="en-US" sz="700" b="0" i="0" u="none" strike="noStrike" dirty="0">
                <a:effectLst/>
                <a:latin typeface="Arial" panose="020B0604020202020204" pitchFamily="34" charset="0"/>
              </a:rPr>
              <a:t>. arXiv:1511.03722</a:t>
            </a:r>
          </a:p>
          <a:p>
            <a:pPr marL="108000" indent="-108000">
              <a:spcAft>
                <a:spcPts val="300"/>
              </a:spcAft>
              <a:buFont typeface="+mj-lt"/>
              <a:buAutoNum type="arabicPeriod"/>
            </a:pPr>
            <a:r>
              <a:rPr lang="en-US" sz="700" b="0" i="0" u="none" strike="noStrike" dirty="0">
                <a:effectLst/>
                <a:latin typeface="Arial" panose="020B0604020202020204" pitchFamily="34" charset="0"/>
              </a:rPr>
              <a:t>Ching-An Cheng, </a:t>
            </a:r>
            <a:r>
              <a:rPr lang="en-US" sz="700" b="0" i="0" u="none" strike="noStrike" dirty="0" err="1">
                <a:effectLst/>
                <a:latin typeface="Arial" panose="020B0604020202020204" pitchFamily="34" charset="0"/>
              </a:rPr>
              <a:t>Xinyan</a:t>
            </a:r>
            <a:r>
              <a:rPr lang="en-US" sz="700" b="0" i="0" u="none" strike="noStrike" dirty="0">
                <a:effectLst/>
                <a:latin typeface="Arial" panose="020B0604020202020204" pitchFamily="34" charset="0"/>
              </a:rPr>
              <a:t> Yan, and Byron Boots. Trajectory-wise Control Variates for Variance Reduction in Policy Gradient Methods. In Proceedings of the Conference on Robot Learning, pages 1379–1394. PMLR, May 2020. URL </a:t>
            </a:r>
            <a:r>
              <a:rPr lang="en-US" sz="700" b="0" i="0" u="none" strike="noStrike" dirty="0">
                <a:effectLst/>
                <a:latin typeface="Courier New" panose="02070309020205020404" pitchFamily="49" charset="0"/>
              </a:rPr>
              <a:t>https://</a:t>
            </a:r>
            <a:r>
              <a:rPr lang="en-US" sz="700" b="0" i="0" u="none" strike="noStrike" dirty="0" err="1">
                <a:effectLst/>
                <a:latin typeface="Courier New" panose="02070309020205020404" pitchFamily="49" charset="0"/>
              </a:rPr>
              <a:t>proceedings.mlr.press</a:t>
            </a:r>
            <a:r>
              <a:rPr lang="en-US" sz="700" b="0" i="0" u="none" strike="noStrike" dirty="0">
                <a:effectLst/>
                <a:latin typeface="Courier New" panose="02070309020205020404" pitchFamily="49" charset="0"/>
              </a:rPr>
              <a:t>/v100/</a:t>
            </a:r>
            <a:br>
              <a:rPr lang="en-US" sz="700" dirty="0"/>
            </a:br>
            <a:r>
              <a:rPr lang="en-US" sz="700" b="0" i="0" u="none" strike="noStrike" dirty="0">
                <a:effectLst/>
                <a:latin typeface="Courier New" panose="02070309020205020404" pitchFamily="49" charset="0"/>
              </a:rPr>
              <a:t>cheng20a.html</a:t>
            </a:r>
            <a:r>
              <a:rPr lang="en-US" sz="700" b="0" i="0" u="none" strike="noStrike" dirty="0">
                <a:effectLst/>
                <a:latin typeface="Arial" panose="020B0604020202020204" pitchFamily="34" charset="0"/>
              </a:rPr>
              <a:t>. ISSN: 2640-3498</a:t>
            </a:r>
            <a:endParaRPr lang="en-US" sz="700" dirty="0"/>
          </a:p>
        </p:txBody>
      </p:sp>
      <p:sp>
        <p:nvSpPr>
          <p:cNvPr id="203" name="TextBox 202">
            <a:extLst>
              <a:ext uri="{FF2B5EF4-FFF2-40B4-BE49-F238E27FC236}">
                <a16:creationId xmlns:a16="http://schemas.microsoft.com/office/drawing/2014/main" id="{F82514A3-86E1-4E4C-71DC-CCCA8DEA9EC8}"/>
              </a:ext>
            </a:extLst>
          </p:cNvPr>
          <p:cNvSpPr txBox="1"/>
          <p:nvPr/>
        </p:nvSpPr>
        <p:spPr>
          <a:xfrm>
            <a:off x="9623474" y="9121407"/>
            <a:ext cx="887969" cy="78945"/>
          </a:xfrm>
          <a:prstGeom prst="rect">
            <a:avLst/>
          </a:prstGeom>
          <a:noFill/>
        </p:spPr>
        <p:txBody>
          <a:bodyPr wrap="square" lIns="0" tIns="0" rIns="0" bIns="0" rtlCol="0">
            <a:noAutofit/>
          </a:bodyPr>
          <a:lstStyle/>
          <a:p>
            <a:pPr algn="l"/>
            <a:r>
              <a:rPr lang="en-TR" sz="1200" baseline="30000" dirty="0"/>
              <a:t>References</a:t>
            </a:r>
          </a:p>
        </p:txBody>
      </p:sp>
    </p:spTree>
    <p:extLst>
      <p:ext uri="{BB962C8B-B14F-4D97-AF65-F5344CB8AC3E}">
        <p14:creationId xmlns:p14="http://schemas.microsoft.com/office/powerpoint/2010/main" val="6456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platzhalter 11">
            <a:extLst>
              <a:ext uri="{FF2B5EF4-FFF2-40B4-BE49-F238E27FC236}">
                <a16:creationId xmlns:a16="http://schemas.microsoft.com/office/drawing/2014/main" id="{BF9594CF-6330-4F26-B0C5-56AC5464B5EC}"/>
              </a:ext>
            </a:extLst>
          </p:cNvPr>
          <p:cNvSpPr>
            <a:spLocks noGrp="1"/>
          </p:cNvSpPr>
          <p:nvPr>
            <p:ph type="body" sz="quarter" idx="11"/>
          </p:nvPr>
        </p:nvSpPr>
        <p:spPr>
          <a:xfrm>
            <a:off x="466724" y="1277938"/>
            <a:ext cx="14184000" cy="8370887"/>
          </a:xfrm>
          <a:solidFill>
            <a:schemeClr val="accent1"/>
          </a:solidFill>
        </p:spPr>
        <p:txBody>
          <a:bodyPr vert="horz" lIns="180000" tIns="216000" rIns="180000" bIns="180000" rtlCol="0" anchor="t" anchorCtr="0">
            <a:noAutofit/>
          </a:bodyPr>
          <a:lstStyle/>
          <a:p>
            <a:r>
              <a:rPr lang="en-US" dirty="0"/>
              <a:t>Title for the poster, as brief and concise as possible</a:t>
            </a:r>
          </a:p>
          <a:p>
            <a:pPr lvl="1"/>
            <a:endParaRPr lang="en-US" dirty="0"/>
          </a:p>
          <a:p>
            <a:pPr lvl="1"/>
            <a:r>
              <a:rPr lang="en-US" dirty="0"/>
              <a:t>Author one</a:t>
            </a:r>
            <a:r>
              <a:rPr lang="en-US" baseline="30000" dirty="0"/>
              <a:t>1</a:t>
            </a:r>
            <a:r>
              <a:rPr lang="en-US" dirty="0"/>
              <a:t>, Author two</a:t>
            </a:r>
            <a:r>
              <a:rPr lang="en-US" baseline="30000" dirty="0"/>
              <a:t>2</a:t>
            </a:r>
            <a:r>
              <a:rPr lang="en-US" dirty="0"/>
              <a:t>, Author three</a:t>
            </a:r>
            <a:r>
              <a:rPr lang="en-US" baseline="30000" dirty="0"/>
              <a:t>3</a:t>
            </a:r>
            <a:endParaRPr lang="en-US" dirty="0"/>
          </a:p>
          <a:p>
            <a:pPr lvl="1"/>
            <a:r>
              <a:rPr lang="en-US" baseline="30000" dirty="0"/>
              <a:t>1</a:t>
            </a:r>
            <a:r>
              <a:rPr lang="en-US" dirty="0"/>
              <a:t>Organisational unit, ETH Zurich; </a:t>
            </a:r>
            <a:r>
              <a:rPr lang="en-US" baseline="30000" dirty="0"/>
              <a:t>2</a:t>
            </a:r>
            <a:r>
              <a:rPr lang="en-US" dirty="0"/>
              <a:t>Organisational unit, University X; </a:t>
            </a:r>
            <a:r>
              <a:rPr lang="en-US" baseline="30000" dirty="0"/>
              <a:t>3</a:t>
            </a:r>
            <a:r>
              <a:rPr lang="en-US" dirty="0"/>
              <a:t>Organisational unit, University Y</a:t>
            </a:r>
          </a:p>
        </p:txBody>
      </p:sp>
      <p:sp>
        <p:nvSpPr>
          <p:cNvPr id="2" name="Fußzeilenplatzhalter 1">
            <a:extLst>
              <a:ext uri="{FF2B5EF4-FFF2-40B4-BE49-F238E27FC236}">
                <a16:creationId xmlns:a16="http://schemas.microsoft.com/office/drawing/2014/main" id="{3AF05DCC-C076-4C1D-8205-A9772B78DA8F}"/>
              </a:ext>
            </a:extLst>
          </p:cNvPr>
          <p:cNvSpPr>
            <a:spLocks noGrp="1"/>
          </p:cNvSpPr>
          <p:nvPr>
            <p:ph type="ftr" sz="quarter" idx="23"/>
          </p:nvPr>
        </p:nvSpPr>
        <p:spPr/>
        <p:txBody>
          <a:bodyPr/>
          <a:lstStyle/>
          <a:p>
            <a:r>
              <a:rPr lang="de-DE" dirty="0"/>
              <a:t>Organisationseinheit verbal </a:t>
            </a:r>
            <a:br>
              <a:rPr lang="de-DE" dirty="0"/>
            </a:br>
            <a:r>
              <a:rPr lang="de-DE" dirty="0"/>
              <a:t>optional auf 2 Zeilen</a:t>
            </a:r>
            <a:endParaRPr lang="en-US" dirty="0"/>
          </a:p>
        </p:txBody>
      </p:sp>
      <p:sp>
        <p:nvSpPr>
          <p:cNvPr id="4" name="Bildplatzhalter 3">
            <a:extLst>
              <a:ext uri="{FF2B5EF4-FFF2-40B4-BE49-F238E27FC236}">
                <a16:creationId xmlns:a16="http://schemas.microsoft.com/office/drawing/2014/main" id="{7B309F3B-0149-4727-9499-F2622D4E5EEF}"/>
              </a:ext>
            </a:extLst>
          </p:cNvPr>
          <p:cNvSpPr>
            <a:spLocks noGrp="1"/>
          </p:cNvSpPr>
          <p:nvPr>
            <p:ph type="pic" sz="quarter" idx="14"/>
          </p:nvPr>
        </p:nvSpPr>
        <p:spPr/>
        <p:txBody>
          <a:bodyPr/>
          <a:lstStyle/>
          <a:p>
            <a:endParaRPr lang="en-TR"/>
          </a:p>
        </p:txBody>
      </p:sp>
      <p:sp>
        <p:nvSpPr>
          <p:cNvPr id="5" name="Bildplatzhalter 4">
            <a:extLst>
              <a:ext uri="{FF2B5EF4-FFF2-40B4-BE49-F238E27FC236}">
                <a16:creationId xmlns:a16="http://schemas.microsoft.com/office/drawing/2014/main" id="{66374B12-5282-4CC9-BC46-C21E7FFFCE63}"/>
              </a:ext>
            </a:extLst>
          </p:cNvPr>
          <p:cNvSpPr>
            <a:spLocks noGrp="1"/>
          </p:cNvSpPr>
          <p:nvPr>
            <p:ph type="pic" sz="quarter" idx="15"/>
          </p:nvPr>
        </p:nvSpPr>
        <p:spPr/>
        <p:txBody>
          <a:bodyPr/>
          <a:lstStyle/>
          <a:p>
            <a:endParaRPr lang="en-TR"/>
          </a:p>
        </p:txBody>
      </p:sp>
      <p:sp>
        <p:nvSpPr>
          <p:cNvPr id="6" name="Bildplatzhalter 5">
            <a:extLst>
              <a:ext uri="{FF2B5EF4-FFF2-40B4-BE49-F238E27FC236}">
                <a16:creationId xmlns:a16="http://schemas.microsoft.com/office/drawing/2014/main" id="{D4E4D8E0-4E56-4B42-8002-AEA903272730}"/>
              </a:ext>
            </a:extLst>
          </p:cNvPr>
          <p:cNvSpPr>
            <a:spLocks noGrp="1"/>
          </p:cNvSpPr>
          <p:nvPr>
            <p:ph type="pic" sz="quarter" idx="16"/>
          </p:nvPr>
        </p:nvSpPr>
        <p:spPr/>
        <p:txBody>
          <a:bodyPr/>
          <a:lstStyle/>
          <a:p>
            <a:endParaRPr lang="en-TR"/>
          </a:p>
        </p:txBody>
      </p:sp>
      <p:sp>
        <p:nvSpPr>
          <p:cNvPr id="7" name="Bildplatzhalter 6">
            <a:extLst>
              <a:ext uri="{FF2B5EF4-FFF2-40B4-BE49-F238E27FC236}">
                <a16:creationId xmlns:a16="http://schemas.microsoft.com/office/drawing/2014/main" id="{8F11FBF6-6F18-4AF3-ACEE-7CCC1B6D1EE2}"/>
              </a:ext>
            </a:extLst>
          </p:cNvPr>
          <p:cNvSpPr>
            <a:spLocks noGrp="1"/>
          </p:cNvSpPr>
          <p:nvPr>
            <p:ph type="pic" sz="quarter" idx="17"/>
          </p:nvPr>
        </p:nvSpPr>
        <p:spPr/>
        <p:txBody>
          <a:bodyPr/>
          <a:lstStyle/>
          <a:p>
            <a:endParaRPr lang="en-TR"/>
          </a:p>
        </p:txBody>
      </p:sp>
      <p:sp>
        <p:nvSpPr>
          <p:cNvPr id="8" name="Bildplatzhalter 7">
            <a:extLst>
              <a:ext uri="{FF2B5EF4-FFF2-40B4-BE49-F238E27FC236}">
                <a16:creationId xmlns:a16="http://schemas.microsoft.com/office/drawing/2014/main" id="{55562932-6B9F-4C27-B6E9-485B508FAB8B}"/>
              </a:ext>
            </a:extLst>
          </p:cNvPr>
          <p:cNvSpPr>
            <a:spLocks noGrp="1"/>
          </p:cNvSpPr>
          <p:nvPr>
            <p:ph type="pic" sz="quarter" idx="18"/>
          </p:nvPr>
        </p:nvSpPr>
        <p:spPr/>
        <p:txBody>
          <a:bodyPr/>
          <a:lstStyle/>
          <a:p>
            <a:endParaRPr lang="en-TR"/>
          </a:p>
        </p:txBody>
      </p:sp>
      <p:sp>
        <p:nvSpPr>
          <p:cNvPr id="56" name="Textfeld 55">
            <a:extLst>
              <a:ext uri="{FF2B5EF4-FFF2-40B4-BE49-F238E27FC236}">
                <a16:creationId xmlns:a16="http://schemas.microsoft.com/office/drawing/2014/main" id="{035CAA68-8511-4B07-A170-54264627C5DA}"/>
              </a:ext>
            </a:extLst>
          </p:cNvPr>
          <p:cNvSpPr txBox="1"/>
          <p:nvPr/>
        </p:nvSpPr>
        <p:spPr>
          <a:xfrm>
            <a:off x="648000" y="3564000"/>
            <a:ext cx="4428000" cy="1152000"/>
          </a:xfrm>
          <a:prstGeom prst="rect">
            <a:avLst/>
          </a:prstGeom>
          <a:solidFill>
            <a:schemeClr val="bg1"/>
          </a:solidFill>
        </p:spPr>
        <p:txBody>
          <a:bodyPr wrap="square" lIns="127289" tIns="127289" rIns="127289" bIns="127289" rtlCol="0">
            <a:noAutofit/>
          </a:bodyPr>
          <a:lstStyle/>
          <a:p>
            <a:pPr>
              <a:spcAft>
                <a:spcPts val="600"/>
              </a:spcAft>
            </a:pPr>
            <a:r>
              <a:rPr lang="en-US" sz="1200" dirty="0"/>
              <a:t>This is a dummy text. Far </a:t>
            </a:r>
            <a:r>
              <a:rPr lang="en-US" sz="1200" dirty="0" err="1"/>
              <a:t>far</a:t>
            </a:r>
            <a:r>
              <a:rPr lang="en-US" sz="1200" dirty="0"/>
              <a:t> away, behind the word mountains, far from the countries </a:t>
            </a:r>
            <a:r>
              <a:rPr lang="en-US" sz="1200" dirty="0" err="1"/>
              <a:t>Vokalia</a:t>
            </a:r>
            <a:r>
              <a:rPr lang="en-US" sz="1200" dirty="0"/>
              <a:t> and </a:t>
            </a:r>
            <a:r>
              <a:rPr lang="en-US" sz="1200" dirty="0" err="1"/>
              <a:t>Consonantia</a:t>
            </a:r>
            <a:r>
              <a:rPr lang="en-US" sz="1200" dirty="0"/>
              <a:t>, there live the blind texts. Separated they live in </a:t>
            </a:r>
            <a:r>
              <a:rPr lang="en-US" sz="1200" dirty="0" err="1"/>
              <a:t>Bookmarksgrove</a:t>
            </a:r>
            <a:r>
              <a:rPr lang="en-US" sz="1200" dirty="0"/>
              <a:t> right at the coast of the Semantics, a large language ocean. </a:t>
            </a:r>
          </a:p>
        </p:txBody>
      </p:sp>
      <p:sp>
        <p:nvSpPr>
          <p:cNvPr id="57" name="Textfeld 56">
            <a:extLst>
              <a:ext uri="{FF2B5EF4-FFF2-40B4-BE49-F238E27FC236}">
                <a16:creationId xmlns:a16="http://schemas.microsoft.com/office/drawing/2014/main" id="{22C06576-C707-4BC6-9F7E-73202B395B43}"/>
              </a:ext>
            </a:extLst>
          </p:cNvPr>
          <p:cNvSpPr txBox="1"/>
          <p:nvPr/>
        </p:nvSpPr>
        <p:spPr>
          <a:xfrm>
            <a:off x="648000" y="5183999"/>
            <a:ext cx="4428000" cy="4284000"/>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This is a dummy text. Far </a:t>
            </a:r>
            <a:r>
              <a:rPr lang="en-US" sz="1200" dirty="0" err="1"/>
              <a:t>far</a:t>
            </a:r>
            <a:r>
              <a:rPr lang="en-US" sz="1200" dirty="0"/>
              <a:t> away, behind the word mountains, far from the countries </a:t>
            </a:r>
            <a:r>
              <a:rPr lang="en-US" sz="1200" dirty="0" err="1"/>
              <a:t>Vokalia</a:t>
            </a:r>
            <a:r>
              <a:rPr lang="en-US" sz="1200" dirty="0"/>
              <a:t> and </a:t>
            </a:r>
            <a:r>
              <a:rPr lang="en-US" sz="1200" dirty="0" err="1"/>
              <a:t>Consonantia</a:t>
            </a:r>
            <a:r>
              <a:rPr lang="en-US" sz="1200" dirty="0"/>
              <a:t>.</a:t>
            </a:r>
          </a:p>
          <a:p>
            <a:pPr marL="180000" indent="-180000">
              <a:spcAft>
                <a:spcPts val="600"/>
              </a:spcAft>
              <a:buFont typeface="Arial" panose="020B0604020202020204" pitchFamily="34" charset="0"/>
              <a:buChar char="•"/>
            </a:pPr>
            <a:r>
              <a:rPr lang="en-US" sz="1200" dirty="0"/>
              <a:t>Separated they live in </a:t>
            </a:r>
            <a:r>
              <a:rPr lang="en-US" sz="1200" dirty="0" err="1"/>
              <a:t>Bookmarksgrove</a:t>
            </a:r>
            <a:r>
              <a:rPr lang="en-US" sz="1200" dirty="0"/>
              <a:t> right at the coast of the Semantics, a large language ocean. A small river named </a:t>
            </a:r>
            <a:r>
              <a:rPr lang="en-US" sz="1200" dirty="0" err="1"/>
              <a:t>Duden</a:t>
            </a:r>
            <a:r>
              <a:rPr lang="en-US" sz="1200" dirty="0"/>
              <a:t> flows by their place and supplies it with.</a:t>
            </a:r>
          </a:p>
        </p:txBody>
      </p:sp>
      <p:sp>
        <p:nvSpPr>
          <p:cNvPr id="58" name="Textfeld 57">
            <a:extLst>
              <a:ext uri="{FF2B5EF4-FFF2-40B4-BE49-F238E27FC236}">
                <a16:creationId xmlns:a16="http://schemas.microsoft.com/office/drawing/2014/main" id="{CF9CA6B4-8A05-4373-A982-173CF6440756}"/>
              </a:ext>
            </a:extLst>
          </p:cNvPr>
          <p:cNvSpPr txBox="1"/>
          <p:nvPr/>
        </p:nvSpPr>
        <p:spPr>
          <a:xfrm>
            <a:off x="10044113" y="3564000"/>
            <a:ext cx="4428000" cy="4212000"/>
          </a:xfrm>
          <a:prstGeom prst="rect">
            <a:avLst/>
          </a:prstGeom>
          <a:solidFill>
            <a:schemeClr val="bg1"/>
          </a:solidFill>
        </p:spPr>
        <p:txBody>
          <a:bodyPr wrap="square" lIns="127289" tIns="127289" rIns="127289" bIns="127289" rtlCol="0">
            <a:noAutofit/>
          </a:bodyPr>
          <a:lstStyle/>
          <a:p>
            <a:pPr>
              <a:spcAft>
                <a:spcPts val="600"/>
              </a:spcAft>
            </a:pPr>
            <a:r>
              <a:rPr lang="en-US" sz="1200" dirty="0"/>
              <a:t>This is a dummy text. Far </a:t>
            </a:r>
            <a:r>
              <a:rPr lang="en-US" sz="1200" dirty="0" err="1"/>
              <a:t>far</a:t>
            </a:r>
            <a:r>
              <a:rPr lang="en-US" sz="1200" dirty="0"/>
              <a:t> away, behind the word mountains, far from the countries </a:t>
            </a:r>
            <a:r>
              <a:rPr lang="en-US" sz="1200" dirty="0" err="1"/>
              <a:t>Vokalia</a:t>
            </a:r>
            <a:r>
              <a:rPr lang="en-US" sz="1200" dirty="0"/>
              <a:t> and </a:t>
            </a:r>
            <a:r>
              <a:rPr lang="en-US" sz="1200" dirty="0" err="1"/>
              <a:t>Consonantia</a:t>
            </a:r>
            <a:r>
              <a:rPr lang="en-US" sz="1200" dirty="0"/>
              <a:t>, there live the blind texts. Separated they live in </a:t>
            </a:r>
            <a:r>
              <a:rPr lang="en-US" sz="1200" dirty="0" err="1"/>
              <a:t>Bookmarksgrove</a:t>
            </a:r>
            <a:r>
              <a:rPr lang="en-US" sz="1200" dirty="0"/>
              <a:t> right at the coast of the Semantics, a large language ocean. </a:t>
            </a:r>
          </a:p>
        </p:txBody>
      </p:sp>
      <p:sp>
        <p:nvSpPr>
          <p:cNvPr id="59" name="Textfeld 58">
            <a:extLst>
              <a:ext uri="{FF2B5EF4-FFF2-40B4-BE49-F238E27FC236}">
                <a16:creationId xmlns:a16="http://schemas.microsoft.com/office/drawing/2014/main" id="{089D9EBF-601E-4CCD-AB99-9F1A75DBD8C1}"/>
              </a:ext>
            </a:extLst>
          </p:cNvPr>
          <p:cNvSpPr txBox="1"/>
          <p:nvPr/>
        </p:nvSpPr>
        <p:spPr>
          <a:xfrm>
            <a:off x="5256735" y="3563999"/>
            <a:ext cx="4608000" cy="2772000"/>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This is a dummy text. Far </a:t>
            </a:r>
            <a:r>
              <a:rPr lang="en-US" sz="1200" dirty="0" err="1"/>
              <a:t>far</a:t>
            </a:r>
            <a:r>
              <a:rPr lang="en-US" sz="1200" dirty="0"/>
              <a:t> away, behind the word mountains, far from the countries </a:t>
            </a:r>
            <a:r>
              <a:rPr lang="en-US" sz="1200" dirty="0" err="1"/>
              <a:t>Vokalia</a:t>
            </a:r>
            <a:r>
              <a:rPr lang="en-US" sz="1200" dirty="0"/>
              <a:t> and </a:t>
            </a:r>
            <a:r>
              <a:rPr lang="en-US" sz="1200" dirty="0" err="1"/>
              <a:t>Consonantia</a:t>
            </a:r>
            <a:r>
              <a:rPr lang="en-US" sz="1200" dirty="0"/>
              <a:t>. </a:t>
            </a:r>
          </a:p>
          <a:p>
            <a:pPr marL="180000" indent="-180000">
              <a:spcAft>
                <a:spcPts val="600"/>
              </a:spcAft>
              <a:buFont typeface="Arial" panose="020B0604020202020204" pitchFamily="34" charset="0"/>
              <a:buChar char="•"/>
            </a:pPr>
            <a:r>
              <a:rPr lang="en-US" sz="1200" dirty="0"/>
              <a:t>A small river named </a:t>
            </a:r>
            <a:r>
              <a:rPr lang="en-US" sz="1200" dirty="0" err="1"/>
              <a:t>Duden</a:t>
            </a:r>
            <a:r>
              <a:rPr lang="en-US" sz="1200" dirty="0"/>
              <a:t> flows by their place and supplies it with the necessary </a:t>
            </a:r>
            <a:r>
              <a:rPr lang="en-US" sz="1200" dirty="0" err="1"/>
              <a:t>regelialia</a:t>
            </a:r>
            <a:r>
              <a:rPr lang="en-US" sz="1200" dirty="0"/>
              <a:t>. It is a </a:t>
            </a:r>
            <a:r>
              <a:rPr lang="en-US" sz="1200" dirty="0" err="1"/>
              <a:t>paradisematic</a:t>
            </a:r>
            <a:r>
              <a:rPr lang="en-US" sz="1200" dirty="0"/>
              <a:t> country. </a:t>
            </a:r>
          </a:p>
        </p:txBody>
      </p:sp>
      <p:sp>
        <p:nvSpPr>
          <p:cNvPr id="60" name="Textfeld 59">
            <a:extLst>
              <a:ext uri="{FF2B5EF4-FFF2-40B4-BE49-F238E27FC236}">
                <a16:creationId xmlns:a16="http://schemas.microsoft.com/office/drawing/2014/main" id="{DD9E937A-A67D-4A9D-80D0-28EA83895C2E}"/>
              </a:ext>
            </a:extLst>
          </p:cNvPr>
          <p:cNvSpPr txBox="1"/>
          <p:nvPr/>
        </p:nvSpPr>
        <p:spPr>
          <a:xfrm>
            <a:off x="5256000" y="6820187"/>
            <a:ext cx="4608000" cy="2647812"/>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This is a dummy text. Far </a:t>
            </a:r>
            <a:r>
              <a:rPr lang="en-US" sz="1200" dirty="0" err="1"/>
              <a:t>far</a:t>
            </a:r>
            <a:r>
              <a:rPr lang="en-US" sz="1200" dirty="0"/>
              <a:t> away, behind the word mountains, far from the countries </a:t>
            </a:r>
            <a:r>
              <a:rPr lang="en-US" sz="1200" dirty="0" err="1"/>
              <a:t>Vokalia</a:t>
            </a:r>
            <a:r>
              <a:rPr lang="en-US" sz="1200" dirty="0"/>
              <a:t> and </a:t>
            </a:r>
            <a:r>
              <a:rPr lang="en-US" sz="1200" dirty="0" err="1"/>
              <a:t>Consonantia</a:t>
            </a:r>
            <a:r>
              <a:rPr lang="en-US" sz="1200" dirty="0"/>
              <a:t>. </a:t>
            </a:r>
          </a:p>
          <a:p>
            <a:pPr marL="180000" indent="-180000">
              <a:spcAft>
                <a:spcPts val="600"/>
              </a:spcAft>
              <a:buFont typeface="Arial" panose="020B0604020202020204" pitchFamily="34" charset="0"/>
              <a:buChar char="•"/>
            </a:pPr>
            <a:r>
              <a:rPr lang="en-US" sz="1200" dirty="0"/>
              <a:t>There live the blind texts. Separated they live in </a:t>
            </a:r>
            <a:r>
              <a:rPr lang="en-US" sz="1200" dirty="0" err="1"/>
              <a:t>Bookmarksgrove</a:t>
            </a:r>
            <a:r>
              <a:rPr lang="en-US" sz="1200" dirty="0"/>
              <a:t> right at the coast of the Semantics, a large language ocean.</a:t>
            </a:r>
          </a:p>
        </p:txBody>
      </p:sp>
      <p:sp>
        <p:nvSpPr>
          <p:cNvPr id="61" name="Textfeld 60">
            <a:extLst>
              <a:ext uri="{FF2B5EF4-FFF2-40B4-BE49-F238E27FC236}">
                <a16:creationId xmlns:a16="http://schemas.microsoft.com/office/drawing/2014/main" id="{6E335452-6ED9-4043-B295-778C3BD0D097}"/>
              </a:ext>
            </a:extLst>
          </p:cNvPr>
          <p:cNvSpPr txBox="1"/>
          <p:nvPr/>
        </p:nvSpPr>
        <p:spPr>
          <a:xfrm>
            <a:off x="648000" y="4842000"/>
            <a:ext cx="4608000" cy="288000"/>
          </a:xfrm>
          <a:prstGeom prst="rect">
            <a:avLst/>
          </a:prstGeom>
          <a:noFill/>
        </p:spPr>
        <p:txBody>
          <a:bodyPr wrap="square" lIns="0" tIns="0" rIns="0" bIns="0" rtlCol="0">
            <a:noAutofit/>
          </a:bodyPr>
          <a:lstStyle/>
          <a:p>
            <a:r>
              <a:rPr lang="en-US" sz="1600" dirty="0">
                <a:solidFill>
                  <a:schemeClr val="bg1"/>
                </a:solidFill>
              </a:rPr>
              <a:t>2 Method Overview</a:t>
            </a:r>
          </a:p>
        </p:txBody>
      </p:sp>
      <p:sp>
        <p:nvSpPr>
          <p:cNvPr id="62" name="Textfeld 61">
            <a:extLst>
              <a:ext uri="{FF2B5EF4-FFF2-40B4-BE49-F238E27FC236}">
                <a16:creationId xmlns:a16="http://schemas.microsoft.com/office/drawing/2014/main" id="{65471086-153F-4B5F-9746-3291B4D848A8}"/>
              </a:ext>
            </a:extLst>
          </p:cNvPr>
          <p:cNvSpPr txBox="1"/>
          <p:nvPr/>
        </p:nvSpPr>
        <p:spPr>
          <a:xfrm>
            <a:off x="10044111" y="3240000"/>
            <a:ext cx="4608000" cy="288000"/>
          </a:xfrm>
          <a:prstGeom prst="rect">
            <a:avLst/>
          </a:prstGeom>
          <a:noFill/>
        </p:spPr>
        <p:txBody>
          <a:bodyPr wrap="square" lIns="0" tIns="0" rIns="0" bIns="0" rtlCol="0">
            <a:noAutofit/>
          </a:bodyPr>
          <a:lstStyle/>
          <a:p>
            <a:r>
              <a:rPr lang="en-US" sz="1600" dirty="0">
                <a:solidFill>
                  <a:schemeClr val="bg1"/>
                </a:solidFill>
              </a:rPr>
              <a:t>5 Results and Discussion</a:t>
            </a:r>
          </a:p>
        </p:txBody>
      </p:sp>
      <p:sp>
        <p:nvSpPr>
          <p:cNvPr id="63" name="Textfeld 62">
            <a:extLst>
              <a:ext uri="{FF2B5EF4-FFF2-40B4-BE49-F238E27FC236}">
                <a16:creationId xmlns:a16="http://schemas.microsoft.com/office/drawing/2014/main" id="{7853CE7C-6CF9-4F4C-8FE4-80359C6CC4F8}"/>
              </a:ext>
            </a:extLst>
          </p:cNvPr>
          <p:cNvSpPr txBox="1"/>
          <p:nvPr/>
        </p:nvSpPr>
        <p:spPr>
          <a:xfrm>
            <a:off x="5257263" y="6462000"/>
            <a:ext cx="4608000" cy="288000"/>
          </a:xfrm>
          <a:prstGeom prst="rect">
            <a:avLst/>
          </a:prstGeom>
          <a:noFill/>
        </p:spPr>
        <p:txBody>
          <a:bodyPr wrap="square" lIns="0" tIns="0" rIns="0" bIns="0" rtlCol="0">
            <a:noAutofit/>
          </a:bodyPr>
          <a:lstStyle/>
          <a:p>
            <a:r>
              <a:rPr lang="en-US" sz="1600" dirty="0">
                <a:solidFill>
                  <a:schemeClr val="bg1"/>
                </a:solidFill>
              </a:rPr>
              <a:t>4 Conclusion</a:t>
            </a:r>
          </a:p>
        </p:txBody>
      </p:sp>
      <p:sp>
        <p:nvSpPr>
          <p:cNvPr id="64" name="Textfeld 63">
            <a:extLst>
              <a:ext uri="{FF2B5EF4-FFF2-40B4-BE49-F238E27FC236}">
                <a16:creationId xmlns:a16="http://schemas.microsoft.com/office/drawing/2014/main" id="{82F66E93-EB53-4CDA-92DB-2A425F421537}"/>
              </a:ext>
            </a:extLst>
          </p:cNvPr>
          <p:cNvSpPr txBox="1"/>
          <p:nvPr/>
        </p:nvSpPr>
        <p:spPr>
          <a:xfrm>
            <a:off x="5256213" y="3240000"/>
            <a:ext cx="4608000" cy="288000"/>
          </a:xfrm>
          <a:prstGeom prst="rect">
            <a:avLst/>
          </a:prstGeom>
          <a:noFill/>
        </p:spPr>
        <p:txBody>
          <a:bodyPr wrap="square" lIns="0" tIns="0" rIns="0" bIns="0" rtlCol="0">
            <a:noAutofit/>
          </a:bodyPr>
          <a:lstStyle/>
          <a:p>
            <a:r>
              <a:rPr lang="en-US" sz="1600" dirty="0">
                <a:solidFill>
                  <a:schemeClr val="bg1"/>
                </a:solidFill>
              </a:rPr>
              <a:t>3 Materials</a:t>
            </a:r>
          </a:p>
        </p:txBody>
      </p:sp>
      <p:sp>
        <p:nvSpPr>
          <p:cNvPr id="65" name="Textfeld 64">
            <a:extLst>
              <a:ext uri="{FF2B5EF4-FFF2-40B4-BE49-F238E27FC236}">
                <a16:creationId xmlns:a16="http://schemas.microsoft.com/office/drawing/2014/main" id="{2C572D4D-EA47-41CE-B798-75362E5779E9}"/>
              </a:ext>
            </a:extLst>
          </p:cNvPr>
          <p:cNvSpPr txBox="1"/>
          <p:nvPr/>
        </p:nvSpPr>
        <p:spPr>
          <a:xfrm>
            <a:off x="10044113" y="8028000"/>
            <a:ext cx="4608000" cy="180000"/>
          </a:xfrm>
          <a:prstGeom prst="rect">
            <a:avLst/>
          </a:prstGeom>
          <a:noFill/>
        </p:spPr>
        <p:txBody>
          <a:bodyPr wrap="square" lIns="0" tIns="0" rIns="0" bIns="0" rtlCol="0">
            <a:noAutofit/>
          </a:bodyPr>
          <a:lstStyle/>
          <a:p>
            <a:pPr>
              <a:lnSpc>
                <a:spcPts val="1096"/>
              </a:lnSpc>
              <a:spcBef>
                <a:spcPts val="141"/>
              </a:spcBef>
            </a:pPr>
            <a:r>
              <a:rPr lang="en-US" sz="1200" dirty="0">
                <a:solidFill>
                  <a:schemeClr val="bg1"/>
                </a:solidFill>
              </a:rPr>
              <a:t>References</a:t>
            </a:r>
          </a:p>
        </p:txBody>
      </p:sp>
      <p:sp>
        <p:nvSpPr>
          <p:cNvPr id="66" name="Textfeld 65">
            <a:extLst>
              <a:ext uri="{FF2B5EF4-FFF2-40B4-BE49-F238E27FC236}">
                <a16:creationId xmlns:a16="http://schemas.microsoft.com/office/drawing/2014/main" id="{79458C23-CFF3-4E32-BD22-2E5E863CAEDC}"/>
              </a:ext>
            </a:extLst>
          </p:cNvPr>
          <p:cNvSpPr txBox="1"/>
          <p:nvPr/>
        </p:nvSpPr>
        <p:spPr>
          <a:xfrm>
            <a:off x="10044210" y="8244000"/>
            <a:ext cx="4428000" cy="1223999"/>
          </a:xfrm>
          <a:prstGeom prst="rect">
            <a:avLst/>
          </a:prstGeom>
          <a:solidFill>
            <a:schemeClr val="bg1"/>
          </a:solidFill>
        </p:spPr>
        <p:txBody>
          <a:bodyPr wrap="square" lIns="127289" tIns="127289" rIns="127289" bIns="127289" rtlCol="0">
            <a:noAutofit/>
          </a:bodyPr>
          <a:lstStyle/>
          <a:p>
            <a:pPr marL="108000" indent="-108000">
              <a:spcAft>
                <a:spcPts val="300"/>
              </a:spcAft>
              <a:buFont typeface="+mj-lt"/>
              <a:buAutoNum type="arabicPeriod"/>
            </a:pPr>
            <a:r>
              <a:rPr lang="en-GB" sz="700" dirty="0"/>
              <a:t>This is a dummy text. Far </a:t>
            </a:r>
            <a:r>
              <a:rPr lang="en-GB" sz="700" dirty="0" err="1"/>
              <a:t>far</a:t>
            </a:r>
            <a:r>
              <a:rPr lang="en-GB" sz="700" dirty="0"/>
              <a:t> away, behind the word mountains, far from the countries </a:t>
            </a:r>
            <a:r>
              <a:rPr lang="en-GB" sz="700" dirty="0" err="1"/>
              <a:t>Vokalia</a:t>
            </a:r>
            <a:r>
              <a:rPr lang="en-GB" sz="700" dirty="0"/>
              <a:t> and </a:t>
            </a:r>
            <a:r>
              <a:rPr lang="en-GB" sz="700" dirty="0" err="1"/>
              <a:t>Consonantia</a:t>
            </a:r>
            <a:r>
              <a:rPr lang="en-GB" sz="700" dirty="0"/>
              <a:t>, there live the blind texts. </a:t>
            </a:r>
          </a:p>
          <a:p>
            <a:pPr marL="108000" indent="-108000">
              <a:spcAft>
                <a:spcPts val="300"/>
              </a:spcAft>
              <a:buFont typeface="+mj-lt"/>
              <a:buAutoNum type="arabicPeriod"/>
            </a:pPr>
            <a:r>
              <a:rPr lang="en-GB" sz="700" dirty="0"/>
              <a:t>Separated they live in </a:t>
            </a:r>
            <a:r>
              <a:rPr lang="en-GB" sz="700" dirty="0" err="1"/>
              <a:t>Bookmarksgrove</a:t>
            </a:r>
            <a:r>
              <a:rPr lang="en-GB" sz="700" dirty="0"/>
              <a:t> right at the coast of the Semantics, a large language ocean.</a:t>
            </a:r>
          </a:p>
          <a:p>
            <a:pPr marL="108000" indent="-108000">
              <a:spcAft>
                <a:spcPts val="300"/>
              </a:spcAft>
              <a:buFont typeface="+mj-lt"/>
              <a:buAutoNum type="arabicPeriod"/>
            </a:pPr>
            <a:r>
              <a:rPr lang="en-GB" sz="700" dirty="0"/>
              <a:t>A small river named </a:t>
            </a:r>
            <a:r>
              <a:rPr lang="en-GB" sz="700" dirty="0" err="1"/>
              <a:t>Duden</a:t>
            </a:r>
            <a:r>
              <a:rPr lang="en-GB" sz="700" dirty="0"/>
              <a:t> flows by their place and supplies it with the necessary </a:t>
            </a:r>
            <a:r>
              <a:rPr lang="en-GB" sz="700" dirty="0" err="1"/>
              <a:t>regelialia</a:t>
            </a:r>
            <a:r>
              <a:rPr lang="en-GB" sz="700" dirty="0"/>
              <a:t>.</a:t>
            </a:r>
          </a:p>
          <a:p>
            <a:pPr marL="108000" indent="-108000">
              <a:spcAft>
                <a:spcPts val="300"/>
              </a:spcAft>
              <a:buFont typeface="+mj-lt"/>
              <a:buAutoNum type="arabicPeriod"/>
            </a:pPr>
            <a:r>
              <a:rPr lang="en-GB" sz="700" dirty="0"/>
              <a:t>It is a </a:t>
            </a:r>
            <a:r>
              <a:rPr lang="en-GB" sz="700" dirty="0" err="1"/>
              <a:t>paradisematic</a:t>
            </a:r>
            <a:r>
              <a:rPr lang="en-GB" sz="700" dirty="0"/>
              <a:t> country, in which roasted parts of sentences fly into your mouth.</a:t>
            </a:r>
          </a:p>
          <a:p>
            <a:pPr marL="108000" indent="-108000">
              <a:spcAft>
                <a:spcPts val="300"/>
              </a:spcAft>
              <a:buFont typeface="+mj-lt"/>
              <a:buAutoNum type="arabicPeriod"/>
            </a:pPr>
            <a:r>
              <a:rPr lang="en-GB" sz="700" dirty="0"/>
              <a:t>This is a dummy text. Far </a:t>
            </a:r>
            <a:r>
              <a:rPr lang="en-GB" sz="700" dirty="0" err="1"/>
              <a:t>far</a:t>
            </a:r>
            <a:r>
              <a:rPr lang="en-GB" sz="700" dirty="0"/>
              <a:t> away, behind the word mountains, far from the countries </a:t>
            </a:r>
            <a:r>
              <a:rPr lang="en-GB" sz="700" dirty="0" err="1"/>
              <a:t>Vokalia</a:t>
            </a:r>
            <a:r>
              <a:rPr lang="en-GB" sz="700" dirty="0"/>
              <a:t> and </a:t>
            </a:r>
            <a:r>
              <a:rPr lang="en-GB" sz="700" dirty="0" err="1"/>
              <a:t>Consonantia</a:t>
            </a:r>
            <a:r>
              <a:rPr lang="en-GB" sz="700" dirty="0"/>
              <a:t>, there live the blind texts.</a:t>
            </a:r>
          </a:p>
        </p:txBody>
      </p:sp>
      <p:pic>
        <p:nvPicPr>
          <p:cNvPr id="67" name="Grafik 66" descr="Ein Bild, das Gerät enthält.&#10;&#10;Automatisch generierte Beschreibung">
            <a:extLst>
              <a:ext uri="{FF2B5EF4-FFF2-40B4-BE49-F238E27FC236}">
                <a16:creationId xmlns:a16="http://schemas.microsoft.com/office/drawing/2014/main" id="{D749E823-1C25-48FC-818D-1ADC407A750B}"/>
              </a:ext>
            </a:extLst>
          </p:cNvPr>
          <p:cNvPicPr>
            <a:picLocks noChangeAspect="1"/>
          </p:cNvPicPr>
          <p:nvPr/>
        </p:nvPicPr>
        <p:blipFill rotWithShape="1">
          <a:blip r:embed="rId2">
            <a:extLst>
              <a:ext uri="{28A0092B-C50C-407E-A947-70E740481C1C}">
                <a14:useLocalDpi xmlns:a14="http://schemas.microsoft.com/office/drawing/2010/main" val="0"/>
              </a:ext>
            </a:extLst>
          </a:blip>
          <a:srcRect l="6405" t="15955" r="15091" b="30559"/>
          <a:stretch/>
        </p:blipFill>
        <p:spPr>
          <a:xfrm>
            <a:off x="10493868" y="4705220"/>
            <a:ext cx="3518656" cy="2397309"/>
          </a:xfrm>
          <a:prstGeom prst="rect">
            <a:avLst/>
          </a:prstGeom>
        </p:spPr>
      </p:pic>
      <p:sp>
        <p:nvSpPr>
          <p:cNvPr id="68" name="Textfeld 67">
            <a:extLst>
              <a:ext uri="{FF2B5EF4-FFF2-40B4-BE49-F238E27FC236}">
                <a16:creationId xmlns:a16="http://schemas.microsoft.com/office/drawing/2014/main" id="{7D343C26-7A3C-42E5-AFA2-14A36E458070}"/>
              </a:ext>
            </a:extLst>
          </p:cNvPr>
          <p:cNvSpPr txBox="1"/>
          <p:nvPr/>
        </p:nvSpPr>
        <p:spPr>
          <a:xfrm>
            <a:off x="648000" y="9143999"/>
            <a:ext cx="4428000" cy="324000"/>
          </a:xfrm>
          <a:prstGeom prst="rect">
            <a:avLst/>
          </a:prstGeom>
          <a:noFill/>
        </p:spPr>
        <p:txBody>
          <a:bodyPr wrap="square" lIns="127289" tIns="0" rIns="127289" bIns="127289" rtlCol="0" anchor="b" anchorCtr="0">
            <a:noAutofit/>
          </a:bodyPr>
          <a:lstStyle/>
          <a:p>
            <a:r>
              <a:rPr lang="en-US" sz="700" dirty="0" err="1"/>
              <a:t>Infotext</a:t>
            </a:r>
            <a:r>
              <a:rPr lang="en-US" sz="700" dirty="0"/>
              <a:t>. Lorem ipsum dolor sit </a:t>
            </a:r>
            <a:r>
              <a:rPr lang="en-US" sz="700" dirty="0" err="1"/>
              <a:t>amet</a:t>
            </a:r>
            <a:r>
              <a:rPr lang="en-US" sz="700" dirty="0"/>
              <a:t>, </a:t>
            </a:r>
            <a:r>
              <a:rPr lang="en-US" sz="700" dirty="0" err="1"/>
              <a:t>consectetur</a:t>
            </a:r>
            <a:r>
              <a:rPr lang="en-US" sz="700" dirty="0"/>
              <a:t> </a:t>
            </a:r>
            <a:r>
              <a:rPr lang="en-US" sz="700" dirty="0" err="1"/>
              <a:t>adipiscing</a:t>
            </a:r>
            <a:r>
              <a:rPr lang="en-US" sz="700" dirty="0"/>
              <a:t> </a:t>
            </a:r>
            <a:r>
              <a:rPr lang="en-US" sz="700" dirty="0" err="1"/>
              <a:t>elit</a:t>
            </a:r>
            <a:r>
              <a:rPr lang="en-US" sz="700" dirty="0"/>
              <a:t>, sed do </a:t>
            </a:r>
            <a:r>
              <a:rPr lang="en-US" sz="700" dirty="0" err="1"/>
              <a:t>eiusmod</a:t>
            </a:r>
            <a:r>
              <a:rPr lang="en-US" sz="700" dirty="0"/>
              <a:t> </a:t>
            </a:r>
            <a:r>
              <a:rPr lang="en-US" sz="700" dirty="0" err="1"/>
              <a:t>tempor</a:t>
            </a:r>
            <a:r>
              <a:rPr lang="en-US" sz="700" dirty="0"/>
              <a:t> </a:t>
            </a:r>
            <a:r>
              <a:rPr lang="en-US" sz="700" dirty="0" err="1"/>
              <a:t>incididunt</a:t>
            </a:r>
            <a:r>
              <a:rPr lang="en-US" sz="700" dirty="0"/>
              <a:t> </a:t>
            </a:r>
            <a:r>
              <a:rPr lang="en-US" sz="700" dirty="0" err="1"/>
              <a:t>ut</a:t>
            </a:r>
            <a:r>
              <a:rPr lang="en-US" sz="700" dirty="0"/>
              <a:t> </a:t>
            </a:r>
            <a:r>
              <a:rPr lang="en-US" sz="700" dirty="0" err="1"/>
              <a:t>labore</a:t>
            </a:r>
            <a:r>
              <a:rPr lang="en-US" sz="700" dirty="0"/>
              <a:t> et dolore magna </a:t>
            </a:r>
            <a:r>
              <a:rPr lang="en-US" sz="700" dirty="0" err="1"/>
              <a:t>aliqua</a:t>
            </a:r>
            <a:r>
              <a:rPr lang="en-US" sz="700" dirty="0"/>
              <a:t>. Ut </a:t>
            </a:r>
            <a:r>
              <a:rPr lang="en-US" sz="700" dirty="0" err="1"/>
              <a:t>enim</a:t>
            </a:r>
            <a:r>
              <a:rPr lang="en-US" sz="700" dirty="0"/>
              <a:t> ad minim </a:t>
            </a:r>
            <a:r>
              <a:rPr lang="en-US" sz="700" dirty="0" err="1"/>
              <a:t>veniam</a:t>
            </a:r>
            <a:r>
              <a:rPr lang="en-US" sz="700" dirty="0"/>
              <a:t>, </a:t>
            </a:r>
            <a:r>
              <a:rPr lang="en-US" sz="700" dirty="0" err="1"/>
              <a:t>quis</a:t>
            </a:r>
            <a:r>
              <a:rPr lang="en-US" sz="700" dirty="0"/>
              <a:t> </a:t>
            </a:r>
            <a:r>
              <a:rPr lang="en-US" sz="700" dirty="0" err="1"/>
              <a:t>nostrud</a:t>
            </a:r>
            <a:r>
              <a:rPr lang="en-US" sz="700" dirty="0"/>
              <a:t> exercitation </a:t>
            </a:r>
            <a:r>
              <a:rPr lang="en-US" sz="700" dirty="0" err="1"/>
              <a:t>ullamco</a:t>
            </a:r>
            <a:r>
              <a:rPr lang="en-US" sz="700" dirty="0"/>
              <a:t> </a:t>
            </a:r>
            <a:r>
              <a:rPr lang="en-US" sz="700" dirty="0" err="1"/>
              <a:t>laboris</a:t>
            </a:r>
            <a:r>
              <a:rPr lang="en-US" sz="700" dirty="0"/>
              <a:t> nisi </a:t>
            </a:r>
            <a:r>
              <a:rPr lang="en-US" sz="700" dirty="0" err="1"/>
              <a:t>ut</a:t>
            </a:r>
            <a:r>
              <a:rPr lang="en-US" sz="700" dirty="0"/>
              <a:t> </a:t>
            </a:r>
            <a:r>
              <a:rPr lang="en-US" sz="700" dirty="0" err="1"/>
              <a:t>aliquip</a:t>
            </a:r>
            <a:r>
              <a:rPr lang="en-US" sz="700" dirty="0"/>
              <a:t> </a:t>
            </a:r>
            <a:r>
              <a:rPr lang="en-US" sz="700" dirty="0" err="1"/>
              <a:t>exter</a:t>
            </a:r>
            <a:r>
              <a:rPr lang="en-US" sz="700" dirty="0"/>
              <a:t>.</a:t>
            </a:r>
          </a:p>
        </p:txBody>
      </p:sp>
      <p:pic>
        <p:nvPicPr>
          <p:cNvPr id="69" name="Grafik 68" descr="Ein Bild, das Gerät enthält.&#10;&#10;Automatisch generierte Beschreibung">
            <a:extLst>
              <a:ext uri="{FF2B5EF4-FFF2-40B4-BE49-F238E27FC236}">
                <a16:creationId xmlns:a16="http://schemas.microsoft.com/office/drawing/2014/main" id="{FFD03599-01C3-49B1-B3E1-5A27B7B7D20D}"/>
              </a:ext>
            </a:extLst>
          </p:cNvPr>
          <p:cNvPicPr>
            <a:picLocks noChangeAspect="1"/>
          </p:cNvPicPr>
          <p:nvPr/>
        </p:nvPicPr>
        <p:blipFill rotWithShape="1">
          <a:blip r:embed="rId3">
            <a:extLst>
              <a:ext uri="{28A0092B-C50C-407E-A947-70E740481C1C}">
                <a14:useLocalDpi xmlns:a14="http://schemas.microsoft.com/office/drawing/2010/main" val="0"/>
              </a:ext>
            </a:extLst>
          </a:blip>
          <a:srcRect t="7417" b="5764"/>
          <a:stretch/>
        </p:blipFill>
        <p:spPr>
          <a:xfrm>
            <a:off x="1229466" y="6647747"/>
            <a:ext cx="3231100" cy="2244152"/>
          </a:xfrm>
          <a:prstGeom prst="rect">
            <a:avLst/>
          </a:prstGeom>
        </p:spPr>
      </p:pic>
      <p:pic>
        <p:nvPicPr>
          <p:cNvPr id="70" name="Grafik 69" descr="Ein Bild, das Fenster, Person, drinnen, suchend enthält.&#10;&#10;Automatisch generierte Beschreibung">
            <a:extLst>
              <a:ext uri="{FF2B5EF4-FFF2-40B4-BE49-F238E27FC236}">
                <a16:creationId xmlns:a16="http://schemas.microsoft.com/office/drawing/2014/main" id="{728D4B0C-A883-4076-8B30-80B4F4023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4589" y="4716000"/>
            <a:ext cx="2070151" cy="1489365"/>
          </a:xfrm>
          <a:prstGeom prst="rect">
            <a:avLst/>
          </a:prstGeom>
        </p:spPr>
      </p:pic>
      <p:pic>
        <p:nvPicPr>
          <p:cNvPr id="71" name="Grafik 70" descr="Ein Bild, das Gerät, Stern enthält.&#10;&#10;Automatisch generierte Beschreibung">
            <a:extLst>
              <a:ext uri="{FF2B5EF4-FFF2-40B4-BE49-F238E27FC236}">
                <a16:creationId xmlns:a16="http://schemas.microsoft.com/office/drawing/2014/main" id="{E84BDB13-CFD7-462F-89ED-D3AF8A3D74B2}"/>
              </a:ext>
            </a:extLst>
          </p:cNvPr>
          <p:cNvPicPr>
            <a:picLocks noChangeAspect="1"/>
          </p:cNvPicPr>
          <p:nvPr/>
        </p:nvPicPr>
        <p:blipFill rotWithShape="1">
          <a:blip r:embed="rId5">
            <a:extLst>
              <a:ext uri="{28A0092B-C50C-407E-A947-70E740481C1C}">
                <a14:useLocalDpi xmlns:a14="http://schemas.microsoft.com/office/drawing/2010/main" val="0"/>
              </a:ext>
            </a:extLst>
          </a:blip>
          <a:srcRect l="8944" t="412" r="13954" b="906"/>
          <a:stretch/>
        </p:blipFill>
        <p:spPr>
          <a:xfrm>
            <a:off x="7655740" y="4716000"/>
            <a:ext cx="2070151" cy="1489365"/>
          </a:xfrm>
          <a:prstGeom prst="rect">
            <a:avLst/>
          </a:prstGeom>
        </p:spPr>
      </p:pic>
      <p:graphicFrame>
        <p:nvGraphicFramePr>
          <p:cNvPr id="72" name="Tabelle 39">
            <a:extLst>
              <a:ext uri="{FF2B5EF4-FFF2-40B4-BE49-F238E27FC236}">
                <a16:creationId xmlns:a16="http://schemas.microsoft.com/office/drawing/2014/main" id="{22DCA24E-3C34-4816-B520-D8ED6C753AED}"/>
              </a:ext>
            </a:extLst>
          </p:cNvPr>
          <p:cNvGraphicFramePr>
            <a:graphicFrameLocks noGrp="1"/>
          </p:cNvGraphicFramePr>
          <p:nvPr>
            <p:extLst>
              <p:ext uri="{D42A27DB-BD31-4B8C-83A1-F6EECF244321}">
                <p14:modId xmlns:p14="http://schemas.microsoft.com/office/powerpoint/2010/main" val="2897576669"/>
              </p:ext>
            </p:extLst>
          </p:nvPr>
        </p:nvGraphicFramePr>
        <p:xfrm>
          <a:off x="5550594" y="8351033"/>
          <a:ext cx="4133638" cy="914400"/>
        </p:xfrm>
        <a:graphic>
          <a:graphicData uri="http://schemas.openxmlformats.org/drawingml/2006/table">
            <a:tbl>
              <a:tblPr firstRow="1" bandRow="1">
                <a:tableStyleId>{9D7B26C5-4107-4FEC-AEDC-1716B250A1EF}</a:tableStyleId>
              </a:tblPr>
              <a:tblGrid>
                <a:gridCol w="2280628">
                  <a:extLst>
                    <a:ext uri="{9D8B030D-6E8A-4147-A177-3AD203B41FA5}">
                      <a16:colId xmlns:a16="http://schemas.microsoft.com/office/drawing/2014/main" val="3440365527"/>
                    </a:ext>
                  </a:extLst>
                </a:gridCol>
                <a:gridCol w="926505">
                  <a:extLst>
                    <a:ext uri="{9D8B030D-6E8A-4147-A177-3AD203B41FA5}">
                      <a16:colId xmlns:a16="http://schemas.microsoft.com/office/drawing/2014/main" val="3491390453"/>
                    </a:ext>
                  </a:extLst>
                </a:gridCol>
                <a:gridCol w="926505">
                  <a:extLst>
                    <a:ext uri="{9D8B030D-6E8A-4147-A177-3AD203B41FA5}">
                      <a16:colId xmlns:a16="http://schemas.microsoft.com/office/drawing/2014/main" val="2770859426"/>
                    </a:ext>
                  </a:extLst>
                </a:gridCol>
              </a:tblGrid>
              <a:tr h="152747">
                <a:tc>
                  <a:txBody>
                    <a:bodyPr/>
                    <a:lstStyle/>
                    <a:p>
                      <a:r>
                        <a:rPr lang="de-DE" sz="1200" dirty="0" err="1"/>
                        <a:t>Lorem</a:t>
                      </a:r>
                      <a:r>
                        <a:rPr lang="de-DE" sz="1200" dirty="0"/>
                        <a:t> </a:t>
                      </a:r>
                      <a:r>
                        <a:rPr lang="de-DE" sz="1200" dirty="0" err="1"/>
                        <a:t>ipsum</a:t>
                      </a:r>
                      <a:endParaRPr lang="en-GB" sz="1200" dirty="0"/>
                    </a:p>
                  </a:txBody>
                  <a:tcPr marL="0" marR="0" marT="0" marB="0" anchor="ctr">
                    <a:lnT w="12700" cmpd="sng">
                      <a:noFill/>
                    </a:lnT>
                  </a:tcPr>
                </a:tc>
                <a:tc>
                  <a:txBody>
                    <a:bodyPr/>
                    <a:lstStyle/>
                    <a:p>
                      <a:r>
                        <a:rPr lang="de-DE" sz="1200" b="0" dirty="0" err="1"/>
                        <a:t>dummy</a:t>
                      </a:r>
                      <a:r>
                        <a:rPr lang="de-DE" sz="1200" b="0" dirty="0"/>
                        <a:t> </a:t>
                      </a:r>
                      <a:r>
                        <a:rPr lang="de-DE" sz="1200" b="0" dirty="0" err="1"/>
                        <a:t>text</a:t>
                      </a:r>
                      <a:endParaRPr lang="en-GB" sz="1200" b="0" dirty="0"/>
                    </a:p>
                  </a:txBody>
                  <a:tcPr marL="0" marR="0" marT="0" marB="0" anchor="ctr">
                    <a:lnT w="12700" cmpd="sng">
                      <a:noFill/>
                    </a:lnT>
                  </a:tcPr>
                </a:tc>
                <a:tc>
                  <a:txBody>
                    <a:bodyPr/>
                    <a:lstStyle/>
                    <a:p>
                      <a:r>
                        <a:rPr lang="de-DE" sz="1200" b="0" dirty="0" err="1"/>
                        <a:t>dummy</a:t>
                      </a:r>
                      <a:r>
                        <a:rPr lang="de-DE" sz="1200" b="0" dirty="0"/>
                        <a:t> </a:t>
                      </a:r>
                      <a:r>
                        <a:rPr lang="de-DE" sz="1200" b="0" dirty="0" err="1"/>
                        <a:t>text</a:t>
                      </a:r>
                      <a:endParaRPr lang="en-GB" sz="1200" b="0" dirty="0"/>
                    </a:p>
                  </a:txBody>
                  <a:tcPr marL="0" marR="0" marT="0" marB="0" anchor="ctr">
                    <a:lnT w="12700" cmpd="sng">
                      <a:noFill/>
                    </a:lnT>
                  </a:tcPr>
                </a:tc>
                <a:extLst>
                  <a:ext uri="{0D108BD9-81ED-4DB2-BD59-A6C34878D82A}">
                    <a16:rowId xmlns:a16="http://schemas.microsoft.com/office/drawing/2014/main" val="2746120897"/>
                  </a:ext>
                </a:extLst>
              </a:tr>
              <a:tr h="152747">
                <a:tc>
                  <a:txBody>
                    <a:bodyPr/>
                    <a:lstStyle/>
                    <a:p>
                      <a:r>
                        <a:rPr lang="de-DE" sz="1200" dirty="0" err="1"/>
                        <a:t>dummy</a:t>
                      </a:r>
                      <a:r>
                        <a:rPr lang="de-DE" sz="1200" dirty="0"/>
                        <a:t> </a:t>
                      </a:r>
                      <a:r>
                        <a:rPr lang="de-DE" sz="1200" dirty="0" err="1"/>
                        <a:t>text</a:t>
                      </a:r>
                      <a:endParaRPr lang="en-GB" sz="1200" dirty="0"/>
                    </a:p>
                  </a:txBody>
                  <a:tcPr marL="0" marR="0" marT="0" marB="0" anchor="ctr">
                    <a:lnB w="3175" cap="flat" cmpd="sng" algn="ctr">
                      <a:solidFill>
                        <a:schemeClr val="tx1"/>
                      </a:solidFill>
                      <a:prstDash val="solid"/>
                      <a:round/>
                      <a:headEnd type="none" w="med" len="med"/>
                      <a:tailEnd type="none" w="med" len="med"/>
                    </a:lnB>
                    <a:noFill/>
                  </a:tcPr>
                </a:tc>
                <a:tc>
                  <a:txBody>
                    <a:bodyPr/>
                    <a:lstStyle/>
                    <a:p>
                      <a:r>
                        <a:rPr lang="en-GB" sz="1200" dirty="0">
                          <a:latin typeface="Wingdings" panose="05000000000000000000" pitchFamily="2" charset="2"/>
                          <a:sym typeface="Wingdings" panose="05000000000000000000" pitchFamily="2" charset="2"/>
                        </a:rPr>
                        <a:t></a:t>
                      </a:r>
                      <a:endParaRPr lang="en-GB" sz="1200" dirty="0">
                        <a:latin typeface="Wingdings" panose="05000000000000000000" pitchFamily="2" charset="2"/>
                      </a:endParaRPr>
                    </a:p>
                  </a:txBody>
                  <a:tcPr marL="0" marR="0" marT="0" marB="0" anchor="ctr">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sz="1200" dirty="0">
                          <a:solidFill>
                            <a:schemeClr val="bg1">
                              <a:lumMod val="50000"/>
                            </a:schemeClr>
                          </a:solidFill>
                          <a:latin typeface="Wingdings" panose="05000000000000000000" pitchFamily="2" charset="2"/>
                          <a:sym typeface="Wingdings" panose="05000000000000000000" pitchFamily="2" charset="2"/>
                        </a:rPr>
                        <a:t></a:t>
                      </a:r>
                      <a:endParaRPr lang="en-GB" sz="1200" dirty="0">
                        <a:solidFill>
                          <a:schemeClr val="bg1">
                            <a:lumMod val="50000"/>
                          </a:schemeClr>
                        </a:solidFill>
                        <a:latin typeface="Wingdings" panose="05000000000000000000" pitchFamily="2" charset="2"/>
                      </a:endParaRPr>
                    </a:p>
                  </a:txBody>
                  <a:tcPr marL="0" marR="0" marT="0" marB="0" anchor="ctr">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4946654"/>
                  </a:ext>
                </a:extLst>
              </a:tr>
              <a:tr h="152747">
                <a:tc>
                  <a:txBody>
                    <a:bodyPr/>
                    <a:lstStyle/>
                    <a:p>
                      <a:r>
                        <a:rPr lang="de-DE" sz="1200" dirty="0" err="1"/>
                        <a:t>dummy</a:t>
                      </a:r>
                      <a:r>
                        <a:rPr lang="de-DE" sz="1200" dirty="0"/>
                        <a:t> </a:t>
                      </a:r>
                      <a:r>
                        <a:rPr lang="de-DE" sz="1200" dirty="0" err="1"/>
                        <a:t>text</a:t>
                      </a:r>
                      <a:endParaRPr lang="en-GB" sz="12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GB" sz="12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sz="1200" dirty="0">
                          <a:solidFill>
                            <a:schemeClr val="bg1">
                              <a:lumMod val="50000"/>
                            </a:schemeClr>
                          </a:solidFill>
                          <a:latin typeface="Wingdings" panose="05000000000000000000" pitchFamily="2" charset="2"/>
                          <a:sym typeface="Wingdings" panose="05000000000000000000" pitchFamily="2" charset="2"/>
                        </a:rPr>
                        <a:t></a:t>
                      </a:r>
                      <a:endParaRPr lang="en-GB" sz="1200" dirty="0">
                        <a:solidFill>
                          <a:schemeClr val="bg1">
                            <a:lumMod val="50000"/>
                          </a:schemeClr>
                        </a:solidFill>
                        <a:latin typeface="Wingdings" panose="05000000000000000000" pitchFamily="2" charset="2"/>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8083683"/>
                  </a:ext>
                </a:extLst>
              </a:tr>
              <a:tr h="152747">
                <a:tc>
                  <a:txBody>
                    <a:bodyPr/>
                    <a:lstStyle/>
                    <a:p>
                      <a:r>
                        <a:rPr lang="de-DE" sz="1200" dirty="0" err="1"/>
                        <a:t>dummy</a:t>
                      </a:r>
                      <a:r>
                        <a:rPr lang="de-DE" sz="1200" dirty="0"/>
                        <a:t> </a:t>
                      </a:r>
                      <a:r>
                        <a:rPr lang="de-DE" sz="1200" dirty="0" err="1"/>
                        <a:t>text</a:t>
                      </a:r>
                      <a:endParaRPr lang="en-GB" sz="12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GB" sz="12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sz="1200" dirty="0">
                          <a:solidFill>
                            <a:schemeClr val="bg1">
                              <a:lumMod val="50000"/>
                            </a:schemeClr>
                          </a:solidFill>
                          <a:latin typeface="Wingdings" panose="05000000000000000000" pitchFamily="2" charset="2"/>
                          <a:sym typeface="Wingdings" panose="05000000000000000000" pitchFamily="2" charset="2"/>
                        </a:rPr>
                        <a:t></a:t>
                      </a:r>
                      <a:endParaRPr lang="en-GB" sz="1200" dirty="0">
                        <a:solidFill>
                          <a:schemeClr val="bg1">
                            <a:lumMod val="50000"/>
                          </a:schemeClr>
                        </a:solidFill>
                        <a:latin typeface="Wingdings" panose="05000000000000000000" pitchFamily="2" charset="2"/>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9926018"/>
                  </a:ext>
                </a:extLst>
              </a:tr>
              <a:tr h="152747">
                <a:tc>
                  <a:txBody>
                    <a:bodyPr/>
                    <a:lstStyle/>
                    <a:p>
                      <a:r>
                        <a:rPr lang="de-DE" sz="1200" dirty="0" err="1"/>
                        <a:t>dummy</a:t>
                      </a:r>
                      <a:r>
                        <a:rPr lang="de-DE" sz="1200" dirty="0"/>
                        <a:t> </a:t>
                      </a:r>
                      <a:r>
                        <a:rPr lang="de-DE" sz="1200" dirty="0" err="1"/>
                        <a:t>text</a:t>
                      </a:r>
                      <a:endParaRPr lang="en-GB" sz="12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sz="1200" dirty="0">
                          <a:latin typeface="Wingdings" panose="05000000000000000000" pitchFamily="2" charset="2"/>
                          <a:sym typeface="Wingdings" panose="05000000000000000000" pitchFamily="2" charset="2"/>
                        </a:rPr>
                        <a:t></a:t>
                      </a:r>
                      <a:endParaRPr lang="en-GB" sz="1200" dirty="0">
                        <a:latin typeface="Wingdings" panose="05000000000000000000" pitchFamily="2" charset="2"/>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sz="1200" dirty="0">
                          <a:solidFill>
                            <a:schemeClr val="bg1">
                              <a:lumMod val="50000"/>
                            </a:schemeClr>
                          </a:solidFill>
                          <a:latin typeface="Wingdings" panose="05000000000000000000" pitchFamily="2" charset="2"/>
                          <a:sym typeface="Wingdings" panose="05000000000000000000" pitchFamily="2" charset="2"/>
                        </a:rPr>
                        <a:t></a:t>
                      </a:r>
                      <a:endParaRPr lang="en-GB" sz="1200" dirty="0">
                        <a:solidFill>
                          <a:schemeClr val="bg1">
                            <a:lumMod val="50000"/>
                          </a:schemeClr>
                        </a:solidFill>
                        <a:latin typeface="Wingdings" panose="05000000000000000000" pitchFamily="2" charset="2"/>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2757118"/>
                  </a:ext>
                </a:extLst>
              </a:tr>
            </a:tbl>
          </a:graphicData>
        </a:graphic>
      </p:graphicFrame>
      <p:sp>
        <p:nvSpPr>
          <p:cNvPr id="73" name="Textfeld 72">
            <a:extLst>
              <a:ext uri="{FF2B5EF4-FFF2-40B4-BE49-F238E27FC236}">
                <a16:creationId xmlns:a16="http://schemas.microsoft.com/office/drawing/2014/main" id="{754490E0-7499-4B37-9C7F-02B7530A8CEE}"/>
              </a:ext>
            </a:extLst>
          </p:cNvPr>
          <p:cNvSpPr txBox="1"/>
          <p:nvPr/>
        </p:nvSpPr>
        <p:spPr>
          <a:xfrm>
            <a:off x="648000" y="3240000"/>
            <a:ext cx="4608000" cy="288000"/>
          </a:xfrm>
          <a:prstGeom prst="rect">
            <a:avLst/>
          </a:prstGeom>
          <a:noFill/>
        </p:spPr>
        <p:txBody>
          <a:bodyPr wrap="square" lIns="0" tIns="0" rIns="0" bIns="0" rtlCol="0">
            <a:noAutofit/>
          </a:bodyPr>
          <a:lstStyle/>
          <a:p>
            <a:r>
              <a:rPr lang="en-US" sz="1600" dirty="0">
                <a:solidFill>
                  <a:schemeClr val="bg1"/>
                </a:solidFill>
              </a:rPr>
              <a:t>1 Introduction</a:t>
            </a:r>
          </a:p>
        </p:txBody>
      </p:sp>
      <p:sp>
        <p:nvSpPr>
          <p:cNvPr id="74" name="Textfeld 73">
            <a:extLst>
              <a:ext uri="{FF2B5EF4-FFF2-40B4-BE49-F238E27FC236}">
                <a16:creationId xmlns:a16="http://schemas.microsoft.com/office/drawing/2014/main" id="{2070AB68-A95A-4C3B-B60B-F57C0D586245}"/>
              </a:ext>
            </a:extLst>
          </p:cNvPr>
          <p:cNvSpPr txBox="1"/>
          <p:nvPr/>
        </p:nvSpPr>
        <p:spPr>
          <a:xfrm>
            <a:off x="10044625" y="7451875"/>
            <a:ext cx="4428000" cy="324000"/>
          </a:xfrm>
          <a:prstGeom prst="rect">
            <a:avLst/>
          </a:prstGeom>
          <a:noFill/>
        </p:spPr>
        <p:txBody>
          <a:bodyPr wrap="square" lIns="127289" tIns="0" rIns="127289" bIns="127289" rtlCol="0" anchor="b" anchorCtr="0">
            <a:noAutofit/>
          </a:bodyPr>
          <a:lstStyle/>
          <a:p>
            <a:r>
              <a:rPr lang="en-US" sz="700" dirty="0" err="1"/>
              <a:t>Infotext</a:t>
            </a:r>
            <a:r>
              <a:rPr lang="en-US" sz="700" dirty="0"/>
              <a:t>. Lorem ipsum dolor sit </a:t>
            </a:r>
            <a:r>
              <a:rPr lang="en-US" sz="700" dirty="0" err="1"/>
              <a:t>amet</a:t>
            </a:r>
            <a:r>
              <a:rPr lang="en-US" sz="700" dirty="0"/>
              <a:t>, </a:t>
            </a:r>
            <a:r>
              <a:rPr lang="en-US" sz="700" dirty="0" err="1"/>
              <a:t>consectetur</a:t>
            </a:r>
            <a:r>
              <a:rPr lang="en-US" sz="700" dirty="0"/>
              <a:t> </a:t>
            </a:r>
            <a:r>
              <a:rPr lang="en-US" sz="700" dirty="0" err="1"/>
              <a:t>adipiscing</a:t>
            </a:r>
            <a:r>
              <a:rPr lang="en-US" sz="700" dirty="0"/>
              <a:t> </a:t>
            </a:r>
            <a:r>
              <a:rPr lang="en-US" sz="700" dirty="0" err="1"/>
              <a:t>elit</a:t>
            </a:r>
            <a:r>
              <a:rPr lang="en-US" sz="700" dirty="0"/>
              <a:t>, sed do </a:t>
            </a:r>
            <a:r>
              <a:rPr lang="en-US" sz="700" dirty="0" err="1"/>
              <a:t>eiusmod</a:t>
            </a:r>
            <a:r>
              <a:rPr lang="en-US" sz="700" dirty="0"/>
              <a:t> </a:t>
            </a:r>
            <a:r>
              <a:rPr lang="en-US" sz="700" dirty="0" err="1"/>
              <a:t>tempor</a:t>
            </a:r>
            <a:r>
              <a:rPr lang="en-US" sz="700" dirty="0"/>
              <a:t> </a:t>
            </a:r>
            <a:r>
              <a:rPr lang="en-US" sz="700" dirty="0" err="1"/>
              <a:t>incididunt</a:t>
            </a:r>
            <a:r>
              <a:rPr lang="en-US" sz="700" dirty="0"/>
              <a:t> </a:t>
            </a:r>
            <a:r>
              <a:rPr lang="en-US" sz="700" dirty="0" err="1"/>
              <a:t>ut</a:t>
            </a:r>
            <a:r>
              <a:rPr lang="en-US" sz="700" dirty="0"/>
              <a:t> </a:t>
            </a:r>
            <a:r>
              <a:rPr lang="en-US" sz="700" dirty="0" err="1"/>
              <a:t>labore</a:t>
            </a:r>
            <a:r>
              <a:rPr lang="en-US" sz="700" dirty="0"/>
              <a:t> et dolore magna </a:t>
            </a:r>
            <a:r>
              <a:rPr lang="en-US" sz="700" dirty="0" err="1"/>
              <a:t>aliqua</a:t>
            </a:r>
            <a:r>
              <a:rPr lang="en-US" sz="700" dirty="0"/>
              <a:t>. Ut </a:t>
            </a:r>
            <a:r>
              <a:rPr lang="en-US" sz="700" dirty="0" err="1"/>
              <a:t>enim</a:t>
            </a:r>
            <a:r>
              <a:rPr lang="en-US" sz="700" dirty="0"/>
              <a:t> ad minim </a:t>
            </a:r>
            <a:r>
              <a:rPr lang="en-US" sz="700" dirty="0" err="1"/>
              <a:t>veniam</a:t>
            </a:r>
            <a:r>
              <a:rPr lang="en-US" sz="700" dirty="0"/>
              <a:t>, </a:t>
            </a:r>
            <a:r>
              <a:rPr lang="en-US" sz="700" dirty="0" err="1"/>
              <a:t>quis</a:t>
            </a:r>
            <a:r>
              <a:rPr lang="en-US" sz="700" dirty="0"/>
              <a:t> </a:t>
            </a:r>
            <a:r>
              <a:rPr lang="en-US" sz="700" dirty="0" err="1"/>
              <a:t>nostrud</a:t>
            </a:r>
            <a:r>
              <a:rPr lang="en-US" sz="700" dirty="0"/>
              <a:t> exercitation </a:t>
            </a:r>
            <a:r>
              <a:rPr lang="en-US" sz="700" dirty="0" err="1"/>
              <a:t>ullamco</a:t>
            </a:r>
            <a:r>
              <a:rPr lang="en-US" sz="700" dirty="0"/>
              <a:t> </a:t>
            </a:r>
            <a:r>
              <a:rPr lang="en-US" sz="700" dirty="0" err="1"/>
              <a:t>laboris</a:t>
            </a:r>
            <a:r>
              <a:rPr lang="en-US" sz="700" dirty="0"/>
              <a:t> nisi </a:t>
            </a:r>
            <a:r>
              <a:rPr lang="en-US" sz="700" dirty="0" err="1"/>
              <a:t>ut</a:t>
            </a:r>
            <a:r>
              <a:rPr lang="en-US" sz="700" dirty="0"/>
              <a:t> </a:t>
            </a:r>
            <a:r>
              <a:rPr lang="en-US" sz="700" dirty="0" err="1"/>
              <a:t>aliquip</a:t>
            </a:r>
            <a:r>
              <a:rPr lang="en-US" sz="700" dirty="0"/>
              <a:t> </a:t>
            </a:r>
            <a:r>
              <a:rPr lang="en-US" sz="700" dirty="0" err="1"/>
              <a:t>exter</a:t>
            </a:r>
            <a:r>
              <a:rPr lang="en-US" sz="700" dirty="0"/>
              <a:t>.</a:t>
            </a:r>
          </a:p>
        </p:txBody>
      </p:sp>
      <p:sp>
        <p:nvSpPr>
          <p:cNvPr id="21" name="Picture Placeholder 20">
            <a:extLst>
              <a:ext uri="{FF2B5EF4-FFF2-40B4-BE49-F238E27FC236}">
                <a16:creationId xmlns:a16="http://schemas.microsoft.com/office/drawing/2014/main" id="{1B198E6C-864E-4E52-8F21-AD919F4468F7}"/>
              </a:ext>
            </a:extLst>
          </p:cNvPr>
          <p:cNvSpPr>
            <a:spLocks noGrp="1"/>
          </p:cNvSpPr>
          <p:nvPr>
            <p:ph type="pic" sz="quarter" idx="13"/>
          </p:nvPr>
        </p:nvSpPr>
        <p:spPr/>
        <p:txBody>
          <a:bodyPr/>
          <a:lstStyle/>
          <a:p>
            <a:endParaRPr lang="en-TR"/>
          </a:p>
        </p:txBody>
      </p:sp>
      <p:sp>
        <p:nvSpPr>
          <p:cNvPr id="22" name="Textfeld 18">
            <a:extLst>
              <a:ext uri="{FF2B5EF4-FFF2-40B4-BE49-F238E27FC236}">
                <a16:creationId xmlns:a16="http://schemas.microsoft.com/office/drawing/2014/main" id="{7A45EBCC-835C-3E11-DCF9-63EEB7AEFC2F}"/>
              </a:ext>
            </a:extLst>
          </p:cNvPr>
          <p:cNvSpPr txBox="1"/>
          <p:nvPr/>
        </p:nvSpPr>
        <p:spPr>
          <a:xfrm>
            <a:off x="9577509" y="9508422"/>
            <a:ext cx="5118847" cy="690999"/>
          </a:xfrm>
          <a:prstGeom prst="rect">
            <a:avLst/>
          </a:prstGeom>
          <a:solidFill>
            <a:srgbClr val="D3DFEF"/>
          </a:solidFill>
        </p:spPr>
        <p:txBody>
          <a:bodyPr wrap="square" lIns="127289" tIns="127289" rIns="127289" bIns="127289" rtlCol="0">
            <a:noAutofit/>
          </a:bodyPr>
          <a:lstStyle/>
          <a:p>
            <a:pPr marL="108000" indent="-108000">
              <a:spcAft>
                <a:spcPts val="300"/>
              </a:spcAft>
              <a:buFont typeface="+mj-lt"/>
              <a:buAutoNum type="arabicPeriod"/>
            </a:pPr>
            <a:r>
              <a:rPr lang="en-US" sz="700" b="0" i="0" u="none" strike="noStrike" dirty="0">
                <a:effectLst/>
                <a:cs typeface="Arial" panose="020B0604020202020204" pitchFamily="34" charset="0"/>
              </a:rPr>
              <a:t>Jiawei Huang and Nan Jiang. From Importance Sampling to Doubly Robust Policy Gradient,</a:t>
            </a:r>
            <a:br>
              <a:rPr lang="en-US" sz="700" dirty="0">
                <a:cs typeface="Arial" panose="020B0604020202020204" pitchFamily="34" charset="0"/>
              </a:rPr>
            </a:br>
            <a:r>
              <a:rPr lang="en-US" sz="700" b="0" i="0" u="none" strike="noStrike" dirty="0">
                <a:effectLst/>
                <a:cs typeface="Arial" panose="020B0604020202020204" pitchFamily="34" charset="0"/>
              </a:rPr>
              <a:t>June 2020. URL http://</a:t>
            </a:r>
            <a:r>
              <a:rPr lang="en-US" sz="700" b="0" i="0" u="none" strike="noStrike" dirty="0" err="1">
                <a:effectLst/>
                <a:cs typeface="Arial" panose="020B0604020202020204" pitchFamily="34" charset="0"/>
              </a:rPr>
              <a:t>arxiv.org</a:t>
            </a:r>
            <a:r>
              <a:rPr lang="en-US" sz="700" b="0" i="0" u="none" strike="noStrike" dirty="0">
                <a:effectLst/>
                <a:cs typeface="Arial" panose="020B0604020202020204" pitchFamily="34" charset="0"/>
              </a:rPr>
              <a:t>/abs/1910.09066. arXiv:1910.09066</a:t>
            </a:r>
            <a:endParaRPr lang="en-GB" sz="700" b="0" i="0" u="none" strike="noStrike" dirty="0">
              <a:effectLst/>
              <a:cs typeface="Arial" panose="020B0604020202020204" pitchFamily="34" charset="0"/>
            </a:endParaRPr>
          </a:p>
          <a:p>
            <a:pPr marL="108000" indent="-108000">
              <a:spcAft>
                <a:spcPts val="300"/>
              </a:spcAft>
              <a:buFont typeface="+mj-lt"/>
              <a:buAutoNum type="arabicPeriod"/>
            </a:pPr>
            <a:r>
              <a:rPr lang="en-US" sz="700" b="0" i="0" u="none" strike="noStrike" dirty="0">
                <a:effectLst/>
                <a:latin typeface="Arial" panose="020B0604020202020204" pitchFamily="34" charset="0"/>
              </a:rPr>
              <a:t>Nan Jiang and Lihong Li. Doubly Robust Off-policy Value Evaluation for Reinforcement</a:t>
            </a:r>
            <a:br>
              <a:rPr lang="en-US" sz="700" dirty="0"/>
            </a:br>
            <a:r>
              <a:rPr lang="en-US" sz="700" b="0" i="0" u="none" strike="noStrike" dirty="0">
                <a:effectLst/>
                <a:latin typeface="Arial" panose="020B0604020202020204" pitchFamily="34" charset="0"/>
              </a:rPr>
              <a:t>Learning, May 2016. URL </a:t>
            </a:r>
            <a:r>
              <a:rPr lang="en-US" sz="700" b="0" i="0" u="none" strike="noStrike" dirty="0">
                <a:effectLst/>
                <a:latin typeface="Courier New" panose="02070309020205020404" pitchFamily="49" charset="0"/>
              </a:rPr>
              <a:t>http://</a:t>
            </a:r>
            <a:r>
              <a:rPr lang="en-US" sz="700" b="0" i="0" u="none" strike="noStrike" dirty="0" err="1">
                <a:effectLst/>
                <a:latin typeface="Courier New" panose="02070309020205020404" pitchFamily="49" charset="0"/>
              </a:rPr>
              <a:t>arxiv.org</a:t>
            </a:r>
            <a:r>
              <a:rPr lang="en-US" sz="700" b="0" i="0" u="none" strike="noStrike" dirty="0">
                <a:effectLst/>
                <a:latin typeface="Courier New" panose="02070309020205020404" pitchFamily="49" charset="0"/>
              </a:rPr>
              <a:t>/abs/1511.03722</a:t>
            </a:r>
            <a:r>
              <a:rPr lang="en-US" sz="700" b="0" i="0" u="none" strike="noStrike" dirty="0">
                <a:effectLst/>
                <a:latin typeface="Arial" panose="020B0604020202020204" pitchFamily="34" charset="0"/>
              </a:rPr>
              <a:t>. arXiv:1511.03722</a:t>
            </a:r>
            <a:endParaRPr lang="en-US" sz="700" dirty="0"/>
          </a:p>
        </p:txBody>
      </p:sp>
    </p:spTree>
    <p:extLst>
      <p:ext uri="{BB962C8B-B14F-4D97-AF65-F5344CB8AC3E}">
        <p14:creationId xmlns:p14="http://schemas.microsoft.com/office/powerpoint/2010/main" val="4380729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6,015827"/>
  <p:tag name="ORIGINALWIDTH" val="15"/>
  <p:tag name="OUTPUTTYPE" val="PDF"/>
  <p:tag name="IGUANATEXVERSION" val="160"/>
  <p:tag name="LATEXADDIN" val="\documentclass{article}&#10;\usepackage{amsmath}&#10;\pagestyle{empty}&#10;\begin{document}&#10;&#10;&#10;$\tilde{Q}_{t}^{\pi_\theta}$ &#10;&#10;\end{document}"/>
  <p:tag name="IGUANATEXSIZE" val="20"/>
  <p:tag name="IGUANATEXCURSOR" val="108"/>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9"/>
  <p:tag name="ORIGINALWIDTH" val="26"/>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_t=1$&#10;&#10;&#10;&#10;&#10;\end{document}"/>
  <p:tag name="IGUANATEXSIZE" val="12"/>
  <p:tag name="IGUANATEXCURSOR" val="45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201"/>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Tilde{Q}_{n}^{\pi_{\ttheta'}}$ $\nabla_{\ttheta'}\Tilde{Q}_{n}^{\pi_{\ttheta'}}$  $Q^{\pi_{\ttheta'}} \approx \Tilde{Q}^{\pi_{\ttheta'}}$ $\nabla_{\ttheta'}Q^{\pi_{\ttheta'}}\approx \nabla_{\ttheta'}\Tilde{Q}^{\pi_{\ttheta}'} $&#10;&#10;&#10;&#10;\end{document}"/>
  <p:tag name="IGUANATEXSIZE" val="12"/>
  <p:tag name="IGUANATEXCURSOR" val="676"/>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178"/>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nabla_{\ttheta'}\Tilde{Q}_{n}^{\pi_{\ttheta'}}$  $Q^{\pi_{\ttheta'}} \approx \Tilde{Q}^{\pi_{\ttheta'}}$ $\nabla_{\ttheta'}Q^{\pi_{\ttheta'}}\approx \nabla_{\ttheta'}\Tilde{Q}^{\pi_{\ttheta}'} $&#10;&#10;&#10;\end{document}"/>
  <p:tag name="IGUANATEXSIZE" val="12"/>
  <p:tag name="IGUANATEXCURSOR" val="447"/>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1"/>
  <p:tag name="ORIGINALWIDTH" val="52"/>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Q^{\pi_{\ttheta'}} \approx \Tilde{Q}^{\pi_{\ttheta'}}$ &#10;&#10;&#10;&#10;\end{document}"/>
  <p:tag name="IGUANATEXSIZE" val="12"/>
  <p:tag name="IGUANATEXCURSOR" val="446"/>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82"/>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 $\nabla_{\ttheta'}Q^{\pi_{\ttheta'}}\approx \nabla_{\ttheta'}\Tilde{Q}^{\pi_{\ttheta}'} $&#10;&#10;&#10;&#10;&#10;\end{document}"/>
  <p:tag name="IGUANATEXSIZE" val="12"/>
  <p:tag name="IGUANATEXCURSOR" val="44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7"/>
  <p:tag name="ORIGINALWIDTH" val="5"/>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10;&#10;&#10;&#10;\end{document}"/>
  <p:tag name="IGUANATEXSIZE" val="12"/>
  <p:tag name="IGUANATEXCURSOR" val="451"/>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7"/>
  <p:tag name="ORIGINALWIDTH" val="148"/>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hat{J}(\pi_{\theta'})=\sum_{t=0}^T\gamma^t\prod_{t'=0}^t  \frac{\pi_{\theta'}(a_t'|s_t')}{\pi_{\theta}(a_t'|s_t')} r_t$&#10;&#10;&#10;&#10;&#10;\end{document}"/>
  <p:tag name="IGUANATEXSIZE" val="12"/>
  <p:tag name="IGUANATEXCURSOR" val="567"/>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4"/>
  <p:tag name="ORIGINALWIDTH" val="167,8926"/>
  <p:tag name="OUTPUTTYPE" val="PDF"/>
  <p:tag name="IGUANATEXVERSION" val="160"/>
  <p:tag name="LATEXADDIN" val="\documentclass{article}&#10;\usepackage{amsmath}&#10;\pagestyle{empty}&#10;\begin{document}&#10;\global\long\def\dr{\widehat{DR}}&#10;&#10;&#10;$\dr_{t}^{\pi'}=\tilde{V}_{t}^{\pi'}+\frac{\pi'_t}{\pi_{t}}\left(r_{t}+\gamma\dr_{t+1}^{\pi'}-\tilde{Q}_{t}^{\pi'}\right)$&#10;&#10;\end{document}"/>
  <p:tag name="IGUANATEXSIZE" val="20"/>
  <p:tag name="IGUANATEXCURSOR" val="16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7"/>
  <p:tag name="ORIGINALWIDTH" val="67,44071"/>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frac{\partial\dr_t^{\pipthet}}{\partial\theta'_{i}}  =\lim_{\varepsilon_{i}\rightarrow0}\frac{\dr_{t}^{\pi_{\ttheta'+\varepsilon_{i}e_{i}}}-\dr_{t}^{\pi_{\ttheta'}}}{\varepsilon_{i}}$$&#10;&#10;&#10;&#10;\end{document}"/>
  <p:tag name="IGUANATEXSIZE" val="20"/>
  <p:tag name="IGUANATEXCURSOR" val="632"/>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
  <p:tag name="ORIGINALWIDTH" val="43"/>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nabla_{\ttheta'}\widehat{DR}_t^{\pipthet}$&#10;&#10;&#10;\end{document}"/>
  <p:tag name="IGUANATEXSIZE" val="12"/>
  <p:tag name="IGUANATEXCURSOR" val="490"/>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65"/>
  <p:tag name="ORIGINALWIDTH" val="321"/>
  <p:tag name="OUTPUTTYPE" val="PDF"/>
  <p:tag name="IGUANATEXVERSION" val="160"/>
  <p:tag name="LATEXADDIN" val="\documentclass{article}&#10;\usepackage{amsmath}&#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begin{multline}\nonumber&#10;     \sum_{t=0}^{T}\biggl\{\gamma^{t}\left(\textcolor{red}{\rho_{0:t-1}}\nabla_{\ttheta'}\tilde{V}_{t}^{\pipthet}-\textcolor{red}{\rho_{0:t}}\nabla_{\ttheta'}\tilde{Q}_{t}^{\pipthet}-\textcolor{red}{\rho_{0:t}}\nabla_{\ttheta'}\log\pi_{\ttheta'}^{t}\tilde{Q}_{t}^{\pipthet}\right)\\&#10; +\nabla_{\ttheta'}\log\pi_{\ttheta'}^{t}\left(\sum_{t_{1}=t}^{T}\gamma^{t_{1}}\textcolor{red}{\textcolor{red}{\rho_{0:t_{1}}}}r_{t_{1}}+\sum_{t_{2}=t+1}^{T}\gamma^{t_{2}}(\textcolor{red}{\rho_{0:t_{2}-1}}\tilde{V}_{t_{2}}^{\pipthet}-\textcolor{red}{\rho_{0:t_{2}}}\tilde{Q}_{t_{2}}^{\pipthet})\right)&#10; \biggl\}&#10;\end{multline}&#10;&#10;\end{document}"/>
  <p:tag name="IGUANATEXSIZE" val="12"/>
  <p:tag name="IGUANATEXCURSOR" val="493"/>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6"/>
  <p:tag name="ORIGINALWIDTH" val="157"/>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rho_t = \frac{\pi_{\theta'}(a_t|s_t)}{\pi_{\theta}(a_t|s_t)}$&#10;and $\rho_{t_1:t_2} = \prod_{t'=t_1}^{t_2}\rho_{t'}$&#10;&#10;&#10;\end{document}"/>
  <p:tag name="IGUANATEXSIZE" val="12"/>
  <p:tag name="IGUANATEXCURSOR" val="514"/>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5"/>
  <p:tag name="ORIGINALWIDTH" val="460"/>
  <p:tag name="OUTPUTTYPE" val="PDF"/>
  <p:tag name="IGUANATEXVERSION" val="160"/>
  <p:tag name="LATEXADDIN" val="\documentclass{article}&#10;\usepackage{amsmath}&#10;&#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10;\end{document}"/>
  <p:tag name="IGUANATEXSIZE" val="12"/>
  <p:tag name="IGUANATEXCURSOR" val="467"/>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7"/>
  <p:tag name="ORIGINALWIDTH" val="9"/>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7$&#10;&#10;&#10;&#10;\end{document}"/>
  <p:tag name="IGUANATEXSIZE" val="40"/>
  <p:tag name="IGUANATEXCURSOR" val="449"/>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2"/>
  <p:tag name="ORIGINALWIDTH" val="338"/>
  <p:tag name="OUTPUTTYPE" val="PDF"/>
  <p:tag name="IGUANATEXVERSION" val="160"/>
  <p:tag name="LATEXADDIN" val="\documentclass[14]{article}&#10;\usepackage{amsmath}&#10;\usepackage{helvet}&#10;\renewcommand{\familydefault}{\sfdefault}&#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begin{flushleft}&#10;&#10;$\tilde{Q}^{\pi_{\theta'}}$ is not a function of $\theta'$. Then $\nabla_{\theta'}\tilde{Q}^{\pi_{\theta'}}=0$ and $\nabla_{\theta'}\tilde{V}^{\pi_{\theta'}} = \sum_{a}\tilde{Q}^{\pi_{\theta'}}\nabla_{\theta'}\pi_{\theta'}$ and our estimator becomes&#10;    \begin{multline*}&#10;        \sum_{t=0}^T\left\{  \nabla_{\theta'}\log \pi_{\theta'}^t \left[\sum_{t_1=t}^T \rho_{0:t_1}\gamma^{t_1}r_{t_1} + \sum_{t_2=t+1}^T \rho_{0:t_2-1}\gamma^{t_2}\left(\Tilde{V}_{t_2}^{\pi_{\theta'}}-\rho_{t_2}\Tilde{Q}_{t_2}^{\pi_{\theta'}}\right)\right]&#10;        \right. \\&#10;        + \left.\gamma^t\left(\rho_{0:t-1}\nabla_{\theta'}\Tilde{V}_t^{\pi_{\theta'}} - \rho_{0:t}\Tilde{Q}_t^{\pi_{\theta'}}\nabla_{\theta'}\log \pi_{\theta'}^t\right)\right\}&#10;            \end{multline*}&#10;    which is the off-policy version of the trajectory-wise control variates estimator of [3].&#10;&#10;\end{flushleft}&#10;&#10;\end{document}"/>
  <p:tag name="IGUANATEXSIZE" val="12"/>
  <p:tag name="IGUANATEXCURSOR" val="772"/>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heme/theme1.xml><?xml version="1.0" encoding="utf-8"?>
<a:theme xmlns:a="http://schemas.openxmlformats.org/drawingml/2006/main" name="ETH Blau">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E87326F1-F273-46E0-9E8B-2EB1A48732FB}"/>
    </a:ext>
  </a:extLst>
</a:theme>
</file>

<file path=ppt/theme/theme2.xml><?xml version="1.0" encoding="utf-8"?>
<a:theme xmlns:a="http://schemas.openxmlformats.org/drawingml/2006/main" name="ETH Petrol">
  <a:themeElements>
    <a:clrScheme name="ETH Petrol">
      <a:dk1>
        <a:sysClr val="windowText" lastClr="000000"/>
      </a:dk1>
      <a:lt1>
        <a:sysClr val="window" lastClr="FFFFFF"/>
      </a:lt1>
      <a:dk2>
        <a:srgbClr val="000000"/>
      </a:dk2>
      <a:lt2>
        <a:srgbClr val="FFFFFF"/>
      </a:lt2>
      <a:accent1>
        <a:srgbClr val="007894"/>
      </a:accent1>
      <a:accent2>
        <a:srgbClr val="3393A9"/>
      </a:accent2>
      <a:accent3>
        <a:srgbClr val="66AEBF"/>
      </a:accent3>
      <a:accent4>
        <a:srgbClr val="99C9D4"/>
      </a:accent4>
      <a:accent5>
        <a:srgbClr val="CCE4EA"/>
      </a:accent5>
      <a:accent6>
        <a:srgbClr val="E5F1F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8FD6F3B0-C17C-4ABF-8E79-B5B0BFE0E2F7}"/>
    </a:ext>
  </a:extLst>
</a:theme>
</file>

<file path=ppt/theme/theme3.xml><?xml version="1.0" encoding="utf-8"?>
<a:theme xmlns:a="http://schemas.openxmlformats.org/drawingml/2006/main" name="ETH Grün">
  <a:themeElements>
    <a:clrScheme name="ETH Grün">
      <a:dk1>
        <a:sysClr val="windowText" lastClr="000000"/>
      </a:dk1>
      <a:lt1>
        <a:sysClr val="window" lastClr="FFFFFF"/>
      </a:lt1>
      <a:dk2>
        <a:srgbClr val="000000"/>
      </a:dk2>
      <a:lt2>
        <a:srgbClr val="FFFFFF"/>
      </a:lt2>
      <a:accent1>
        <a:srgbClr val="627313"/>
      </a:accent1>
      <a:accent2>
        <a:srgbClr val="818F42"/>
      </a:accent2>
      <a:accent3>
        <a:srgbClr val="A1AB71"/>
      </a:accent3>
      <a:accent4>
        <a:srgbClr val="C0C7A1"/>
      </a:accent4>
      <a:accent5>
        <a:srgbClr val="E0E3D0"/>
      </a:accent5>
      <a:accent6>
        <a:srgbClr val="EFF1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549AC0F5-EB0A-43AE-955A-1065C4384D8E}"/>
    </a:ext>
  </a:extLst>
</a:theme>
</file>

<file path=ppt/theme/theme4.xml><?xml version="1.0" encoding="utf-8"?>
<a:theme xmlns:a="http://schemas.openxmlformats.org/drawingml/2006/main" name="ETH Bronze">
  <a:themeElements>
    <a:clrScheme name="ETH Bronze">
      <a:dk1>
        <a:sysClr val="windowText" lastClr="000000"/>
      </a:dk1>
      <a:lt1>
        <a:sysClr val="window" lastClr="FFFFFF"/>
      </a:lt1>
      <a:dk2>
        <a:srgbClr val="000000"/>
      </a:dk2>
      <a:lt2>
        <a:srgbClr val="FFFFFF"/>
      </a:lt2>
      <a:accent1>
        <a:srgbClr val="8E6713"/>
      </a:accent1>
      <a:accent2>
        <a:srgbClr val="A58542"/>
      </a:accent2>
      <a:accent3>
        <a:srgbClr val="BBA471"/>
      </a:accent3>
      <a:accent4>
        <a:srgbClr val="D2C2A1"/>
      </a:accent4>
      <a:accent5>
        <a:srgbClr val="E8E1D0"/>
      </a:accent5>
      <a:accent6>
        <a:srgbClr val="F3F0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268F5278-CA60-4809-94C4-64190152AD23}"/>
    </a:ext>
  </a:extLst>
</a:theme>
</file>

<file path=ppt/theme/theme5.xml><?xml version="1.0" encoding="utf-8"?>
<a:theme xmlns:a="http://schemas.openxmlformats.org/drawingml/2006/main" name="ETH Rot">
  <a:themeElements>
    <a:clrScheme name="ETH Rot">
      <a:dk1>
        <a:sysClr val="windowText" lastClr="000000"/>
      </a:dk1>
      <a:lt1>
        <a:sysClr val="window" lastClr="FFFFFF"/>
      </a:lt1>
      <a:dk2>
        <a:srgbClr val="000000"/>
      </a:dk2>
      <a:lt2>
        <a:srgbClr val="FFFFFF"/>
      </a:lt2>
      <a:accent1>
        <a:srgbClr val="B7352D"/>
      </a:accent1>
      <a:accent2>
        <a:srgbClr val="C55D57"/>
      </a:accent2>
      <a:accent3>
        <a:srgbClr val="D48681"/>
      </a:accent3>
      <a:accent4>
        <a:srgbClr val="E2AEAB"/>
      </a:accent4>
      <a:accent5>
        <a:srgbClr val="F1D7D5"/>
      </a:accent5>
      <a:accent6>
        <a:srgbClr val="F8EAEA"/>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84EB3CB9-500B-4E0B-99D2-3B65F4DDAD37}"/>
    </a:ext>
  </a:extLst>
</a:theme>
</file>

<file path=ppt/theme/theme6.xml><?xml version="1.0" encoding="utf-8"?>
<a:theme xmlns:a="http://schemas.openxmlformats.org/drawingml/2006/main" name="ETH Purpur">
  <a:themeElements>
    <a:clrScheme name="ETH Purpur">
      <a:dk1>
        <a:sysClr val="windowText" lastClr="000000"/>
      </a:dk1>
      <a:lt1>
        <a:sysClr val="window" lastClr="FFFFFF"/>
      </a:lt1>
      <a:dk2>
        <a:srgbClr val="000000"/>
      </a:dk2>
      <a:lt2>
        <a:srgbClr val="FFFFFF"/>
      </a:lt2>
      <a:accent1>
        <a:srgbClr val="A30774"/>
      </a:accent1>
      <a:accent2>
        <a:srgbClr val="B53990"/>
      </a:accent2>
      <a:accent3>
        <a:srgbClr val="C86AAC"/>
      </a:accent3>
      <a:accent4>
        <a:srgbClr val="DA9CC7"/>
      </a:accent4>
      <a:accent5>
        <a:srgbClr val="EDCDE3"/>
      </a:accent5>
      <a:accent6>
        <a:srgbClr val="F6E6F1"/>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BFF344F0-BD1B-43AD-B74F-FA32DDD88BA9}"/>
    </a:ext>
  </a:extLst>
</a:theme>
</file>

<file path=ppt/theme/theme7.xml><?xml version="1.0" encoding="utf-8"?>
<a:theme xmlns:a="http://schemas.openxmlformats.org/drawingml/2006/main" name="ETH Grau">
  <a:themeElements>
    <a:clrScheme name="ETH Grau">
      <a:dk1>
        <a:sysClr val="windowText" lastClr="000000"/>
      </a:dk1>
      <a:lt1>
        <a:sysClr val="window" lastClr="FFFFFF"/>
      </a:lt1>
      <a:dk2>
        <a:srgbClr val="000000"/>
      </a:dk2>
      <a:lt2>
        <a:srgbClr val="FFFFFF"/>
      </a:lt2>
      <a:accent1>
        <a:srgbClr val="6F6F6F"/>
      </a:accent1>
      <a:accent2>
        <a:srgbClr val="8C8C8C"/>
      </a:accent2>
      <a:accent3>
        <a:srgbClr val="A9A9A9"/>
      </a:accent3>
      <a:accent4>
        <a:srgbClr val="C5C5C5"/>
      </a:accent4>
      <a:accent5>
        <a:srgbClr val="E2E2E2"/>
      </a:accent5>
      <a:accent6>
        <a:srgbClr val="F0F0F0"/>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1430B0B4-40BF-4D41-AC0F-59D556921559}"/>
    </a:ext>
  </a:extLst>
</a:theme>
</file>

<file path=ppt/theme/theme8.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 Blau</Template>
  <TotalTime>9914</TotalTime>
  <Words>997</Words>
  <Application>Microsoft Macintosh PowerPoint</Application>
  <PresentationFormat>Custom</PresentationFormat>
  <Paragraphs>109</Paragraphs>
  <Slides>2</Slides>
  <Notes>1</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2</vt:i4>
      </vt:variant>
    </vt:vector>
  </HeadingPairs>
  <TitlesOfParts>
    <vt:vector size="13" baseType="lpstr">
      <vt:lpstr>Arial</vt:lpstr>
      <vt:lpstr>Courier New</vt:lpstr>
      <vt:lpstr>Symbol</vt:lpstr>
      <vt:lpstr>Wingdings</vt:lpstr>
      <vt:lpstr>ETH Blau</vt:lpstr>
      <vt:lpstr>ETH Petrol</vt:lpstr>
      <vt:lpstr>ETH Grün</vt:lpstr>
      <vt:lpstr>ETH Bronze</vt:lpstr>
      <vt:lpstr>ETH Rot</vt:lpstr>
      <vt:lpstr>ETH Purpur</vt:lpstr>
      <vt:lpstr>ETH Grau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Omer Doruk Suder</dc:creator>
  <cp:lastModifiedBy>Omer Doruk Suder</cp:lastModifiedBy>
  <cp:revision>11</cp:revision>
  <dcterms:created xsi:type="dcterms:W3CDTF">2024-05-17T16:58:20Z</dcterms:created>
  <dcterms:modified xsi:type="dcterms:W3CDTF">2024-05-24T14:13:06Z</dcterms:modified>
</cp:coreProperties>
</file>