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3" r:id="rId2"/>
    <p:sldMasterId id="2147483661" r:id="rId3"/>
    <p:sldMasterId id="2147483676" r:id="rId4"/>
    <p:sldMasterId id="2147483670" r:id="rId5"/>
    <p:sldMasterId id="2147483664" r:id="rId6"/>
    <p:sldMasterId id="2147483667" r:id="rId7"/>
  </p:sldMasterIdLst>
  <p:notesMasterIdLst>
    <p:notesMasterId r:id="rId11"/>
  </p:notesMasterIdLst>
  <p:handoutMasterIdLst>
    <p:handoutMasterId r:id="rId12"/>
  </p:handoutMasterIdLst>
  <p:sldIdLst>
    <p:sldId id="256" r:id="rId8"/>
    <p:sldId id="258" r:id="rId9"/>
    <p:sldId id="257" r:id="rId10"/>
  </p:sldIdLst>
  <p:sldSz cx="15119350" cy="10691813"/>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FE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showGuides="1">
      <p:cViewPr>
        <p:scale>
          <a:sx n="127" d="100"/>
          <a:sy n="127" d="100"/>
        </p:scale>
        <p:origin x="144" y="-688"/>
      </p:cViewPr>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17.05.24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17.05.24</a:t>
            </a:fld>
            <a:endParaRPr lang="de-CH"/>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615DDFD-030C-4D5A-B33E-3A7E7538D2BE}" type="slidenum">
              <a:rPr lang="de-CH" smtClean="0"/>
              <a:t>1</a:t>
            </a:fld>
            <a:endParaRPr lang="de-CH"/>
          </a:p>
        </p:txBody>
      </p:sp>
    </p:spTree>
    <p:extLst>
      <p:ext uri="{BB962C8B-B14F-4D97-AF65-F5344CB8AC3E}">
        <p14:creationId xmlns:p14="http://schemas.microsoft.com/office/powerpoint/2010/main" val="293222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615DDFD-030C-4D5A-B33E-3A7E7538D2BE}" type="slidenum">
              <a:rPr lang="de-CH" smtClean="0"/>
              <a:t>2</a:t>
            </a:fld>
            <a:endParaRPr lang="de-CH"/>
          </a:p>
        </p:txBody>
      </p:sp>
    </p:spTree>
    <p:extLst>
      <p:ext uri="{BB962C8B-B14F-4D97-AF65-F5344CB8AC3E}">
        <p14:creationId xmlns:p14="http://schemas.microsoft.com/office/powerpoint/2010/main" val="102785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 name="Fußzeilenplatzhalter 1">
            <a:extLst>
              <a:ext uri="{FF2B5EF4-FFF2-40B4-BE49-F238E27FC236}">
                <a16:creationId xmlns:a16="http://schemas.microsoft.com/office/drawing/2014/main" id="{00E19A06-1D42-4102-B080-F00C69BA9C2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5EFEB3E2-FFD5-497B-ADC1-6F53AF7ABC2B}"/>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14" name="Bildplatzhalter 10">
            <a:extLst>
              <a:ext uri="{FF2B5EF4-FFF2-40B4-BE49-F238E27FC236}">
                <a16:creationId xmlns:a16="http://schemas.microsoft.com/office/drawing/2014/main" id="{DDBE722E-7E3A-4A92-AB15-6A8CD7DA5721}"/>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8" name="Bildplatzhalter 10">
            <a:extLst>
              <a:ext uri="{FF2B5EF4-FFF2-40B4-BE49-F238E27FC236}">
                <a16:creationId xmlns:a16="http://schemas.microsoft.com/office/drawing/2014/main" id="{A610317A-CEDD-47D4-86F0-5A335B78633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9" name="Bildplatzhalter 10">
            <a:extLst>
              <a:ext uri="{FF2B5EF4-FFF2-40B4-BE49-F238E27FC236}">
                <a16:creationId xmlns:a16="http://schemas.microsoft.com/office/drawing/2014/main" id="{189F4EAD-B82C-4464-ACF5-D6FD5470B54E}"/>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0" name="Bildplatzhalter 10">
            <a:extLst>
              <a:ext uri="{FF2B5EF4-FFF2-40B4-BE49-F238E27FC236}">
                <a16:creationId xmlns:a16="http://schemas.microsoft.com/office/drawing/2014/main" id="{2CF46069-C7AB-422C-8B4E-79F6B838A53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1" name="Bildplatzhalter 10">
            <a:extLst>
              <a:ext uri="{FF2B5EF4-FFF2-40B4-BE49-F238E27FC236}">
                <a16:creationId xmlns:a16="http://schemas.microsoft.com/office/drawing/2014/main" id="{319E2093-F6C6-4470-AFFC-1702EEA6B77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Textfeld 21">
            <a:extLst>
              <a:ext uri="{FF2B5EF4-FFF2-40B4-BE49-F238E27FC236}">
                <a16:creationId xmlns:a16="http://schemas.microsoft.com/office/drawing/2014/main" id="{EB48752B-DE97-4C5B-8B6D-0B4320BC1845}"/>
              </a:ext>
            </a:extLst>
          </p:cNvPr>
          <p:cNvSpPr txBox="1"/>
          <p:nvPr userDrawn="1"/>
        </p:nvSpPr>
        <p:spPr>
          <a:xfrm>
            <a:off x="457199" y="9847585"/>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5015079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2EC72B9-6CB2-414F-8D60-66ED7D616C54}"/>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A3CB538B-8A35-4BDA-8F84-C2867BE9130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E600CE54-5E86-4445-8D7D-B1D57466DD9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E11FB5-1472-41BC-AD63-F08EC0AA3DB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2F67CAD7-1759-46BF-8B16-E05D738CB8E3}"/>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694475B4-3B0C-4B1D-88D8-62AB4914E8C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E7ADB0CB-3B25-476C-ADB8-205B7797BF5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217C85C-D1A1-41DF-8BB3-87655DA4B66F}"/>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85136066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B77DE06-886D-4293-83B8-4A493EF5A97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1F026ED4-2F37-4900-A733-D673E6AB83A0}"/>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CB2036D2-1883-4B36-BC5E-7C1E69E2DE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51DBD45A-4D08-42B8-8645-540BBD10FFFA}"/>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FBEA796A-4550-4496-AE5D-36473F116B0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1A7776BE-11E3-4AD5-A1EF-46CF959DE3E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F9D65A4-7AF7-44DB-85E7-110939E33B07}"/>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F9C2E3F-930D-422C-A03F-10F804E84DDB}"/>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949448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2C64F97-5889-4FD5-A56B-78A1EEAB8DA8}"/>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3" name="Bildplatzhalter 10">
            <a:extLst>
              <a:ext uri="{FF2B5EF4-FFF2-40B4-BE49-F238E27FC236}">
                <a16:creationId xmlns:a16="http://schemas.microsoft.com/office/drawing/2014/main" id="{754B6939-68D1-4295-B5DD-6B70CEBC770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B6B21AF7-9BBC-47F4-86A7-3B2D9983278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6F6012F5-5CEA-4376-918A-5872FBD52F5F}"/>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223B5BC-4E64-41B3-81BA-7FC219F809B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A792C96-65F1-4C4F-8A22-F1E22294599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AB3FF500-E14D-499B-B2C2-C37116FC0D2F}"/>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459B0CAB-C676-4E9A-9DCA-BCCDC2DDE9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204041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D38E34D-A1F0-4DB7-98C3-4EA7999A0C8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7935B67-D8CC-43DF-8A99-0ED55927423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01CEF2E-4A21-4091-9CAD-97C1D7A418D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111AB39-6EAD-4102-B30B-6CBD16F4E74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3BDC5FC5-ADBF-43AE-9473-5D53DE10FFE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2C86256-F72D-4FD2-907F-481A5F37B5A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EFE8797A-F305-4B87-AC61-E81C1DA1104B}"/>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71F38DC8-C54B-4049-A56A-9C4D8D6E18D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1188139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762C5CAC-3504-4715-82C6-5CD60C0521C6}"/>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385A4EDE-D8AE-455A-B864-7A9AC8A2775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DD8890C9-6D3F-4981-B997-26E078ABDCA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E2D8A29-4C6B-4F2A-8A4D-CEEA287C687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492D7-D7FC-4CE3-8433-F71D6B3A5B5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6A541E8-C288-4FBE-AE7C-44CDB351083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19C245D7-1468-4A29-BDEE-5F9032F2B90C}"/>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ABAFE56-6695-43BA-BB7A-3C9EE87D5165}"/>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703777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Fußzeilenplatzhalter 1">
            <a:extLst>
              <a:ext uri="{FF2B5EF4-FFF2-40B4-BE49-F238E27FC236}">
                <a16:creationId xmlns:a16="http://schemas.microsoft.com/office/drawing/2014/main" id="{67F4CB34-3F02-4425-9A18-4792AC98A860}"/>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2A725142-6099-4584-B519-30549D97D1A5}"/>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21" name="Bildplatzhalter 10">
            <a:extLst>
              <a:ext uri="{FF2B5EF4-FFF2-40B4-BE49-F238E27FC236}">
                <a16:creationId xmlns:a16="http://schemas.microsoft.com/office/drawing/2014/main" id="{63F0F987-96DC-4DFC-94AD-375E32516D7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Bildplatzhalter 10">
            <a:extLst>
              <a:ext uri="{FF2B5EF4-FFF2-40B4-BE49-F238E27FC236}">
                <a16:creationId xmlns:a16="http://schemas.microsoft.com/office/drawing/2014/main" id="{1CAC49D8-06C4-4771-BCFB-EC1E8FA47CB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3" name="Bildplatzhalter 10">
            <a:extLst>
              <a:ext uri="{FF2B5EF4-FFF2-40B4-BE49-F238E27FC236}">
                <a16:creationId xmlns:a16="http://schemas.microsoft.com/office/drawing/2014/main" id="{59982832-D8A1-4E1E-82D1-2DFA5DD04D71}"/>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4" name="Bildplatzhalter 10">
            <a:extLst>
              <a:ext uri="{FF2B5EF4-FFF2-40B4-BE49-F238E27FC236}">
                <a16:creationId xmlns:a16="http://schemas.microsoft.com/office/drawing/2014/main" id="{45A7BE15-B88A-488D-B651-61D9B746F681}"/>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5" name="Bildplatzhalter 10">
            <a:extLst>
              <a:ext uri="{FF2B5EF4-FFF2-40B4-BE49-F238E27FC236}">
                <a16:creationId xmlns:a16="http://schemas.microsoft.com/office/drawing/2014/main" id="{56A2EB28-51F3-48BE-8E0D-405E4007DAE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6" name="Textfeld 25">
            <a:extLst>
              <a:ext uri="{FF2B5EF4-FFF2-40B4-BE49-F238E27FC236}">
                <a16:creationId xmlns:a16="http://schemas.microsoft.com/office/drawing/2014/main" id="{6E26F8EF-508B-43DD-8AC3-7C201F36C9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31491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84162523-E6B8-4E34-A53C-56944B02EB0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1834DF9-F7BB-470F-9FC0-B111CE5DF8E8}"/>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0AA98621-47D7-45AB-A5C8-CE18D0337673}"/>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17BD5594-3E22-4E29-98BB-38ACE9A57483}"/>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19F813B1-E411-4BFE-9970-E24BCA5E7BD9}"/>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C0091DED-5798-4B05-B756-A252F39542D6}"/>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9123FDDD-7BDA-436C-8C55-62848502AD36}"/>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4C890EC-FEA6-4DDA-94A2-E9BDAD4C2A2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079724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6974701-DC7C-47A4-8871-1490E9052B5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917C4D9-DFE6-4E74-A3D8-CA6BBC12D90A}"/>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AACDDF9-C18A-4BA7-A21F-7666CBEBDD4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AAF3D04-2CAB-4956-8280-673FDA4012D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8112895-EC52-4362-B333-E2EB1900CE07}"/>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05F1D76E-E613-4EF6-A097-AB04653A24B9}"/>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D766E487-F0A3-4F9A-810A-888764A3C36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ADFE8028-132A-43E9-86D3-1B5D170132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620686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4B59551-FA22-4CEF-BB05-1D81141A0AA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0B927EE0-B78F-4FF6-AABC-DB4240F63072}"/>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BA6702D-07AA-4A4A-9070-6E3DB378FA0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EA55286C-2B53-432F-8809-A96505B11E57}"/>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0C900044-E0A1-4D0B-B6D1-FADBBE342DAA}"/>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4374D3C1-3516-4597-8312-C66CE974B78B}"/>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7C46EF0-716A-4FD1-A6BA-8D4B0A133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CAB923B-03ED-486D-BA79-9F921C945B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068902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2A179006-44D6-4659-9166-857C664CDB5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0E44B3EF-4A7A-44D3-B301-04593E8C679E}"/>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05E7565-9B0B-4E5C-BFE5-F9F3FC1643B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4EE55885-8FC1-48D8-988B-47FED06C3662}"/>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F4A9FEA5-CE38-4C85-8604-FC2DC641AF3F}"/>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8F0AAE0-FD1E-4301-9AF0-3A9AE4EA8DA7}"/>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55CC3C-E83F-4183-B51F-48ACD7E45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CCEBD1FB-7437-44B4-9E00-0A5AD5066B8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403549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D8C87B3-D1EB-4324-9C41-1E57C71AEF4B}"/>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48808A79-EC58-40C1-BBBA-02A1BAD0BE37}"/>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AA727105-CD79-4CE8-A022-4117096FFE5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0F58DC6-484D-4D99-8F7B-0BEFC2E6AE49}"/>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744BAC30-58E5-428C-A81B-37E0FF1D9A4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7EC62C71-9C20-4232-9E78-CE00C87D75CA}"/>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157CF452-7F20-489F-9FCB-83E0CA801B5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7916654-6854-4AE7-BFAE-558B8BA18582}"/>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742626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ECBFF9AC-E972-4649-B8FA-AD10C1C8D96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DF73621-EC15-4692-903F-98F8819145C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22BA4646-FE48-485E-9493-6A93CFC2B8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26D8B9D-0E44-4B8D-B283-56322FA8350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A6986-F4CB-4270-8345-D48BEDFACE8B}"/>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7171097-7D25-47B3-B9C3-18B8FA83201E}"/>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6E4B41-B142-4B5B-91FF-668D72C45B3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53FFC906-84F1-43FD-BF48-819A8DBBBB6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8756290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02110B5-A906-446F-9BFB-60533AEFC989}"/>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3DF97E72-F61A-4CE0-81CB-A8F4C0E1F12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6876C0E1-1360-435B-B20C-2813381CA847}"/>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68EA8237-2316-4AD3-AB66-5C1D85A63B3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6FBB5B62-CD00-4CB2-93FF-82B753EC62B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0450C63-6BCE-40F9-8ECE-FD9FCDB672E0}"/>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E39A367-7A57-43E3-9665-14DCC0D93F83}"/>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0B073EA7-4A35-4192-8ECE-7B77CEF6451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08324148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1A5762E4-5BD8-46A9-9346-5C45AE1045DB}"/>
              </a:ext>
            </a:extLst>
          </p:cNvPr>
          <p:cNvSpPr>
            <a:spLocks noGrp="1"/>
          </p:cNvSpPr>
          <p:nvPr>
            <p:ph type="ftr" sz="quarter" idx="3"/>
          </p:nvPr>
        </p:nvSpPr>
        <p:spPr>
          <a:xfrm>
            <a:off x="12420625"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8820C951-C3B0-4592-8D9D-A9FB344617C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949506915"/>
      </p:ext>
    </p:extLst>
  </p:cSld>
  <p:clrMap bg1="lt1" tx1="dk1" bg2="lt2" tx2="dk2" accent1="accent1" accent2="accent2" accent3="accent3" accent4="accent4" accent5="accent5" accent6="accent6" hlink="hlink" folHlink="folHlink"/>
  <p:sldLayoutIdLst>
    <p:sldLayoutId id="2147483659" r:id="rId1"/>
    <p:sldLayoutId id="2147483660"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520" userDrawn="1">
          <p15:clr>
            <a:srgbClr val="F26B43"/>
          </p15:clr>
        </p15:guide>
        <p15:guide id="16" orient="horz" pos="294" userDrawn="1">
          <p15:clr>
            <a:srgbClr val="F26B43"/>
          </p15:clr>
        </p15:guide>
        <p15:guide id="17" orient="horz" pos="6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CAAF905D-D96C-418F-B3C8-761B8BEBD766}"/>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E2AE623-6C3F-4FA6-942C-28503164FF4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548192187"/>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D8AD51F-4A05-42F1-BA03-82FBBC93CC6E}"/>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4767A6B-F38C-482E-BE82-363F9A3ACA6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878054536"/>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E186A42F-A4F8-4C06-BF3D-D614C580204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9569058-A25D-42D1-A9F2-C5E1D1DAD18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55026451"/>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21" userDrawn="1">
          <p15:clr>
            <a:srgbClr val="F26B43"/>
          </p15:clr>
        </p15:guide>
        <p15:guide id="17" orient="horz" pos="29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02813ED2-3436-4FF5-B5EF-C508669DE2F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159DF8B8-4559-43E9-9FD8-D7104ADE271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181572190"/>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173727F-CF08-48C7-94F4-592888B4BE5D}"/>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F6D37FB9-5EDB-45B9-90F9-63DE487DB9B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64346898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9FD3D8BB-C380-4F59-AE49-39CDFA34C7C8}"/>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EF1DBB5-D889-47B6-B1C1-D995D88C2EF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034076920"/>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slideLayout" Target="../slideLayouts/slideLayout1.xml"/><Relationship Id="rId26" Type="http://schemas.openxmlformats.org/officeDocument/2006/relationships/image" Target="../media/image9.emf"/><Relationship Id="rId21" Type="http://schemas.openxmlformats.org/officeDocument/2006/relationships/image" Target="../media/image4.emf"/><Relationship Id="rId34" Type="http://schemas.openxmlformats.org/officeDocument/2006/relationships/image" Target="../media/image17.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8.emf"/><Relationship Id="rId33" Type="http://schemas.openxmlformats.org/officeDocument/2006/relationships/image" Target="../media/image16.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3.emf"/><Relationship Id="rId29" Type="http://schemas.openxmlformats.org/officeDocument/2006/relationships/image" Target="../media/image12.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7.emf"/><Relationship Id="rId32" Type="http://schemas.openxmlformats.org/officeDocument/2006/relationships/image" Target="../media/image15.emf"/><Relationship Id="rId37" Type="http://schemas.openxmlformats.org/officeDocument/2006/relationships/image" Target="../media/image20.emf"/><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6.emf"/><Relationship Id="rId28" Type="http://schemas.openxmlformats.org/officeDocument/2006/relationships/image" Target="../media/image11.emf"/><Relationship Id="rId36" Type="http://schemas.openxmlformats.org/officeDocument/2006/relationships/image" Target="../media/image19.emf"/><Relationship Id="rId10" Type="http://schemas.openxmlformats.org/officeDocument/2006/relationships/tags" Target="../tags/tag10.xml"/><Relationship Id="rId19" Type="http://schemas.openxmlformats.org/officeDocument/2006/relationships/notesSlide" Target="../notesSlides/notesSlide1.xml"/><Relationship Id="rId31" Type="http://schemas.openxmlformats.org/officeDocument/2006/relationships/image" Target="../media/image14.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5.emf"/><Relationship Id="rId27" Type="http://schemas.openxmlformats.org/officeDocument/2006/relationships/image" Target="../media/image10.emf"/><Relationship Id="rId30" Type="http://schemas.openxmlformats.org/officeDocument/2006/relationships/image" Target="../media/image13.png"/><Relationship Id="rId35" Type="http://schemas.openxmlformats.org/officeDocument/2006/relationships/image" Target="../media/image18.emf"/><Relationship Id="rId8" Type="http://schemas.openxmlformats.org/officeDocument/2006/relationships/tags" Target="../tags/tag8.xml"/><Relationship Id="rId3" Type="http://schemas.openxmlformats.org/officeDocument/2006/relationships/tags" Target="../tags/tag3.xml"/></Relationships>
</file>

<file path=ppt/slides/_rels/slide2.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image" Target="../media/image21.emf"/><Relationship Id="rId39" Type="http://schemas.openxmlformats.org/officeDocument/2006/relationships/image" Target="../media/image22.emf"/><Relationship Id="rId21" Type="http://schemas.openxmlformats.org/officeDocument/2006/relationships/image" Target="../media/image3.emf"/><Relationship Id="rId34" Type="http://schemas.openxmlformats.org/officeDocument/2006/relationships/image" Target="../media/image16.emf"/><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7.emf"/><Relationship Id="rId33" Type="http://schemas.openxmlformats.org/officeDocument/2006/relationships/image" Target="../media/image15.emf"/><Relationship Id="rId38" Type="http://schemas.openxmlformats.org/officeDocument/2006/relationships/image" Target="../media/image20.emf"/><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notesSlide" Target="../notesSlides/notesSlide2.xml"/><Relationship Id="rId29" Type="http://schemas.openxmlformats.org/officeDocument/2006/relationships/image" Target="../media/image11.emf"/><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6.emf"/><Relationship Id="rId32" Type="http://schemas.openxmlformats.org/officeDocument/2006/relationships/image" Target="../media/image14.emf"/><Relationship Id="rId37" Type="http://schemas.openxmlformats.org/officeDocument/2006/relationships/image" Target="../media/image19.emf"/><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5.emf"/><Relationship Id="rId28" Type="http://schemas.openxmlformats.org/officeDocument/2006/relationships/image" Target="../media/image10.emf"/><Relationship Id="rId36" Type="http://schemas.openxmlformats.org/officeDocument/2006/relationships/image" Target="../media/image18.emf"/><Relationship Id="rId10" Type="http://schemas.openxmlformats.org/officeDocument/2006/relationships/tags" Target="../tags/tag27.xml"/><Relationship Id="rId19" Type="http://schemas.openxmlformats.org/officeDocument/2006/relationships/slideLayout" Target="../slideLayouts/slideLayout1.xml"/><Relationship Id="rId31" Type="http://schemas.openxmlformats.org/officeDocument/2006/relationships/image" Target="../media/image13.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4.emf"/><Relationship Id="rId27" Type="http://schemas.openxmlformats.org/officeDocument/2006/relationships/image" Target="../media/image9.emf"/><Relationship Id="rId30" Type="http://schemas.openxmlformats.org/officeDocument/2006/relationships/image" Target="../media/image12.emf"/><Relationship Id="rId35" Type="http://schemas.openxmlformats.org/officeDocument/2006/relationships/image" Target="../media/image17.emf"/><Relationship Id="rId8" Type="http://schemas.openxmlformats.org/officeDocument/2006/relationships/tags" Target="../tags/tag25.xml"/><Relationship Id="rId3"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66724" y="963148"/>
            <a:ext cx="14184000" cy="1438625"/>
          </a:xfrm>
        </p:spPr>
        <p:txBody>
          <a:bodyPr/>
          <a:lstStyle/>
          <a:p>
            <a:r>
              <a:rPr lang="en-US" dirty="0"/>
              <a:t>Off-Policy Doubly Robust Policy Gradient</a:t>
            </a:r>
          </a:p>
          <a:p>
            <a:pPr lvl="1"/>
            <a:r>
              <a:rPr lang="en-US" dirty="0" err="1"/>
              <a:t>Ömer</a:t>
            </a:r>
            <a:r>
              <a:rPr lang="en-US" dirty="0"/>
              <a:t> </a:t>
            </a:r>
            <a:r>
              <a:rPr lang="en-US" dirty="0" err="1"/>
              <a:t>Doruk</a:t>
            </a:r>
            <a:r>
              <a:rPr lang="en-US" dirty="0"/>
              <a:t> Süder</a:t>
            </a:r>
            <a:r>
              <a:rPr lang="en-US" baseline="30000" dirty="0"/>
              <a:t>1</a:t>
            </a:r>
            <a:r>
              <a:rPr lang="en-US" dirty="0"/>
              <a:t>, Konstantinos Vergopoulos</a:t>
            </a:r>
            <a:r>
              <a:rPr lang="en-US" baseline="30000" dirty="0"/>
              <a:t>2</a:t>
            </a:r>
            <a:r>
              <a:rPr lang="en-US" dirty="0"/>
              <a:t>, Anastasios Vlachos</a:t>
            </a:r>
            <a:r>
              <a:rPr lang="en-US" baseline="30000" dirty="0"/>
              <a:t>2</a:t>
            </a:r>
            <a:endParaRPr lang="en-US" dirty="0"/>
          </a:p>
          <a:p>
            <a:pPr lvl="1"/>
            <a:r>
              <a:rPr lang="en-US" baseline="30000" dirty="0"/>
              <a:t>1</a:t>
            </a:r>
            <a:r>
              <a:rPr lang="en-US" dirty="0"/>
              <a:t>D-MATH, ETH Zurich; </a:t>
            </a:r>
            <a:r>
              <a:rPr lang="en-US" baseline="30000" dirty="0"/>
              <a:t>2</a:t>
            </a:r>
            <a:r>
              <a:rPr lang="en-US" dirty="0"/>
              <a:t>D-ITET, ETH Zurich</a:t>
            </a:r>
          </a:p>
        </p:txBody>
      </p:sp>
      <p:sp>
        <p:nvSpPr>
          <p:cNvPr id="7" name="Textfeld 6">
            <a:extLst>
              <a:ext uri="{FF2B5EF4-FFF2-40B4-BE49-F238E27FC236}">
                <a16:creationId xmlns:a16="http://schemas.microsoft.com/office/drawing/2014/main" id="{817DA120-B4C8-45E1-9AFC-01FF61FE9131}"/>
              </a:ext>
            </a:extLst>
          </p:cNvPr>
          <p:cNvSpPr txBox="1"/>
          <p:nvPr/>
        </p:nvSpPr>
        <p:spPr>
          <a:xfrm>
            <a:off x="428937" y="2814212"/>
            <a:ext cx="5023330" cy="1211190"/>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Policy Gradient (PG) estimators often suffer from high variance.</a:t>
            </a:r>
          </a:p>
          <a:p>
            <a:pPr marL="171450" indent="-171450">
              <a:spcAft>
                <a:spcPts val="600"/>
              </a:spcAft>
              <a:buFont typeface="Arial" panose="020B0604020202020204" pitchFamily="34" charset="0"/>
              <a:buChar char="•"/>
            </a:pPr>
            <a:r>
              <a:rPr lang="en-US" sz="1200" dirty="0"/>
              <a:t>In [1] a general estimator for the on-policy policy gradient was proposed, which can achieve minimum variance. </a:t>
            </a:r>
          </a:p>
          <a:p>
            <a:pPr marL="171450" indent="-171450">
              <a:spcAft>
                <a:spcPts val="600"/>
              </a:spcAft>
              <a:buFont typeface="Arial" panose="020B0604020202020204" pitchFamily="34" charset="0"/>
              <a:buChar char="•"/>
            </a:pPr>
            <a:r>
              <a:rPr lang="en-US" sz="1200" dirty="0"/>
              <a:t>Our goal in this project is to derive the off-policy version of DR-PG. This reduces the variance of the Importance Sampling estimator</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39572" y="4409079"/>
            <a:ext cx="5035045" cy="347952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DR estimator, proposed in [2], uses an approximate value function        to reduce the variance of IS via control variates. We use its recursive form, where          are target/behavior policies</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Now the </a:t>
            </a:r>
            <a:r>
              <a:rPr lang="en-US" sz="1200" b="1" dirty="0"/>
              <a:t>off-policy </a:t>
            </a:r>
            <a:r>
              <a:rPr lang="en-US" sz="1200" dirty="0"/>
              <a:t>policy gradient can be derived as</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And find a recursive expression for                 . </a:t>
            </a:r>
          </a:p>
          <a:p>
            <a:pPr marL="180000" indent="-180000">
              <a:spcAft>
                <a:spcPts val="600"/>
              </a:spcAft>
              <a:buFont typeface="Arial" panose="020B0604020202020204" pitchFamily="34" charset="0"/>
              <a:buChar char="•"/>
            </a:pPr>
            <a:r>
              <a:rPr lang="en-US" sz="1200" dirty="0"/>
              <a:t>Importance sampling (IS) gives the unbiased estimate of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The </a:t>
            </a:r>
            <a:r>
              <a:rPr lang="en-US" sz="1200" i="1" dirty="0"/>
              <a:t>Importance Sampling Ratio </a:t>
            </a:r>
            <a:r>
              <a:rPr lang="en-US" sz="1200" dirty="0"/>
              <a:t>is defined as</a:t>
            </a:r>
          </a:p>
          <a:p>
            <a:pPr marL="180000" indent="-180000">
              <a:spcAft>
                <a:spcPts val="600"/>
              </a:spcAft>
              <a:buFont typeface="Arial" panose="020B0604020202020204" pitchFamily="34" charset="0"/>
              <a:buChar char="•"/>
            </a:pPr>
            <a:endParaRPr lang="en-US" sz="1200" dirty="0"/>
          </a:p>
        </p:txBody>
      </p:sp>
      <p:sp>
        <p:nvSpPr>
          <p:cNvPr id="12" name="Textfeld 11">
            <a:extLst>
              <a:ext uri="{FF2B5EF4-FFF2-40B4-BE49-F238E27FC236}">
                <a16:creationId xmlns:a16="http://schemas.microsoft.com/office/drawing/2014/main" id="{A65136F1-4F26-4D14-9FEC-C4BE18ABE7CF}"/>
              </a:ext>
            </a:extLst>
          </p:cNvPr>
          <p:cNvSpPr txBox="1"/>
          <p:nvPr/>
        </p:nvSpPr>
        <p:spPr>
          <a:xfrm>
            <a:off x="439573" y="8284673"/>
            <a:ext cx="5035044" cy="1914749"/>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Off policy DR-PG estimator:</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This estimator is </a:t>
            </a:r>
            <a:r>
              <a:rPr lang="en-US" sz="1200" b="1" dirty="0"/>
              <a:t>unbiased</a:t>
            </a:r>
            <a:r>
              <a:rPr lang="en-US" sz="1200" dirty="0"/>
              <a:t> (shown) by term-by-term analysis. </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1796097" y="4099517"/>
            <a:ext cx="2362065" cy="288000"/>
          </a:xfrm>
          <a:prstGeom prst="rect">
            <a:avLst/>
          </a:prstGeom>
          <a:noFill/>
        </p:spPr>
        <p:txBody>
          <a:bodyPr wrap="square" lIns="0" tIns="0" rIns="0" bIns="0" rtlCol="0">
            <a:noAutofit/>
          </a:bodyPr>
          <a:lstStyle/>
          <a:p>
            <a:r>
              <a:rPr lang="en-US" sz="1600" dirty="0">
                <a:solidFill>
                  <a:schemeClr val="accent1"/>
                </a:solidFill>
              </a:rPr>
              <a:t>2 Method Overview</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10700197" y="5918144"/>
            <a:ext cx="4608000" cy="288000"/>
          </a:xfrm>
          <a:prstGeom prst="rect">
            <a:avLst/>
          </a:prstGeom>
          <a:noFill/>
        </p:spPr>
        <p:txBody>
          <a:bodyPr wrap="square" lIns="0" tIns="0" rIns="0" bIns="0" rtlCol="0">
            <a:noAutofit/>
          </a:bodyPr>
          <a:lstStyle/>
          <a:p>
            <a:r>
              <a:rPr lang="en-US" sz="1600" dirty="0">
                <a:solidFill>
                  <a:schemeClr val="accent1"/>
                </a:solidFill>
              </a:rPr>
              <a:t>6 Results and Discussion</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1274764" y="7975110"/>
            <a:ext cx="3404729" cy="288000"/>
          </a:xfrm>
          <a:prstGeom prst="rect">
            <a:avLst/>
          </a:prstGeom>
          <a:noFill/>
        </p:spPr>
        <p:txBody>
          <a:bodyPr wrap="square" lIns="0" tIns="0" rIns="0" bIns="0" rtlCol="0">
            <a:noAutofit/>
          </a:bodyPr>
          <a:lstStyle/>
          <a:p>
            <a:r>
              <a:rPr lang="en-US" sz="1600" dirty="0">
                <a:solidFill>
                  <a:schemeClr val="accent1"/>
                </a:solidFill>
              </a:rPr>
              <a:t>3 The DR-PG Estimator (off-policy)</a:t>
            </a:r>
          </a:p>
          <a:p>
            <a:endParaRPr lang="en-US" sz="1600" dirty="0">
              <a:solidFill>
                <a:schemeClr val="accent1"/>
              </a:solidFill>
            </a:endParaRPr>
          </a:p>
        </p:txBody>
      </p:sp>
      <p:sp>
        <p:nvSpPr>
          <p:cNvPr id="64" name="Textfeld 63">
            <a:extLst>
              <a:ext uri="{FF2B5EF4-FFF2-40B4-BE49-F238E27FC236}">
                <a16:creationId xmlns:a16="http://schemas.microsoft.com/office/drawing/2014/main" id="{16F2F553-33F3-48C6-BF49-80A678D93FBD}"/>
              </a:ext>
            </a:extLst>
          </p:cNvPr>
          <p:cNvSpPr txBox="1"/>
          <p:nvPr/>
        </p:nvSpPr>
        <p:spPr>
          <a:xfrm>
            <a:off x="2085527" y="2501880"/>
            <a:ext cx="1611307" cy="288000"/>
          </a:xfrm>
          <a:prstGeom prst="rect">
            <a:avLst/>
          </a:prstGeom>
          <a:noFill/>
        </p:spPr>
        <p:txBody>
          <a:bodyPr wrap="square" lIns="0" tIns="0" rIns="0" bIns="0" rtlCol="0">
            <a:noAutofit/>
          </a:bodyPr>
          <a:lstStyle/>
          <a:p>
            <a:r>
              <a:rPr lang="en-US" sz="1600" dirty="0">
                <a:solidFill>
                  <a:schemeClr val="accent1"/>
                </a:solidFill>
              </a:rPr>
              <a:t>1 Introduction</a:t>
            </a:r>
          </a:p>
        </p:txBody>
      </p:sp>
      <p:sp>
        <p:nvSpPr>
          <p:cNvPr id="25" name="TextBox 24">
            <a:extLst>
              <a:ext uri="{FF2B5EF4-FFF2-40B4-BE49-F238E27FC236}">
                <a16:creationId xmlns:a16="http://schemas.microsoft.com/office/drawing/2014/main" id="{C8FA0023-B96B-BD3A-F3B5-119F35A30B86}"/>
              </a:ext>
            </a:extLst>
          </p:cNvPr>
          <p:cNvSpPr txBox="1"/>
          <p:nvPr/>
        </p:nvSpPr>
        <p:spPr>
          <a:xfrm>
            <a:off x="931025" y="548640"/>
            <a:ext cx="0" cy="0"/>
          </a:xfrm>
          <a:prstGeom prst="rect">
            <a:avLst/>
          </a:prstGeom>
          <a:noFill/>
        </p:spPr>
        <p:txBody>
          <a:bodyPr wrap="none" lIns="0" tIns="0" rIns="0" bIns="0" rtlCol="0">
            <a:noAutofit/>
          </a:bodyPr>
          <a:lstStyle/>
          <a:p>
            <a:pPr algn="l"/>
            <a:endParaRPr lang="en-TR" baseline="30000"/>
          </a:p>
        </p:txBody>
      </p:sp>
      <p:sp>
        <p:nvSpPr>
          <p:cNvPr id="27" name="TextBox 26">
            <a:extLst>
              <a:ext uri="{FF2B5EF4-FFF2-40B4-BE49-F238E27FC236}">
                <a16:creationId xmlns:a16="http://schemas.microsoft.com/office/drawing/2014/main" id="{2A506374-6B5A-BC7E-B5D2-CF51F3DCCF3C}"/>
              </a:ext>
            </a:extLst>
          </p:cNvPr>
          <p:cNvSpPr txBox="1"/>
          <p:nvPr/>
        </p:nvSpPr>
        <p:spPr>
          <a:xfrm>
            <a:off x="1330036" y="1014153"/>
            <a:ext cx="0" cy="0"/>
          </a:xfrm>
          <a:prstGeom prst="rect">
            <a:avLst/>
          </a:prstGeom>
          <a:noFill/>
        </p:spPr>
        <p:txBody>
          <a:bodyPr wrap="none" lIns="0" tIns="0" rIns="0" bIns="0" rtlCol="0">
            <a:noAutofit/>
          </a:bodyPr>
          <a:lstStyle/>
          <a:p>
            <a:pPr algn="l"/>
            <a:endParaRPr lang="en-TR" baseline="30000" dirty="0"/>
          </a:p>
        </p:txBody>
      </p:sp>
      <p:pic>
        <p:nvPicPr>
          <p:cNvPr id="58" name="Picture Placeholder 57" descr="\documentclass{article}&#10;\usepackage{amsmath}&#10;\pagestyle{empty}&#10;\begin{document}&#10;&#10;&#10;$\tilde{Q}_{t}^{\pi_\theta}$ &#10;&#10;\end{document}" title="IguanaTex Bitmap Display">
            <a:extLst>
              <a:ext uri="{FF2B5EF4-FFF2-40B4-BE49-F238E27FC236}">
                <a16:creationId xmlns:a16="http://schemas.microsoft.com/office/drawing/2014/main" id="{761523A0-024A-B323-89D4-53A2A751FF9B}"/>
              </a:ext>
            </a:extLst>
          </p:cNvPr>
          <p:cNvPicPr>
            <a:picLocks noGrp="1" noChangeAspect="1"/>
          </p:cNvPicPr>
          <p:nvPr>
            <p:ph type="pic" sz="quarter" idx="14"/>
            <p:custDataLst>
              <p:tags r:id="rId1"/>
            </p:custDataLst>
          </p:nvPr>
        </p:nvPicPr>
        <p:blipFill rotWithShape="1">
          <a:blip r:embed="rId20">
            <a:extLst>
              <a:ext uri="{28A0092B-C50C-407E-A947-70E740481C1C}">
                <a14:useLocalDpi xmlns:a14="http://schemas.microsoft.com/office/drawing/2010/main" val="0"/>
              </a:ext>
            </a:extLst>
          </a:blip>
          <a:srcRect t="-676" b="-2417"/>
          <a:stretch/>
        </p:blipFill>
        <p:spPr>
          <a:xfrm>
            <a:off x="1337975" y="4727355"/>
            <a:ext cx="221199" cy="182429"/>
          </a:xfrm>
        </p:spPr>
      </p:pic>
      <p:pic>
        <p:nvPicPr>
          <p:cNvPr id="141" name="Picture Placeholder 140" descr="\documentclass{article}&#10;\usepackage{amsmath}&#10;\pagestyle{empty}&#10;\begin{document}&#10;\global\long\def\dr{\widehat{DR}}&#10;&#10;&#10;$\dr_{t}^{\pi'}=\tilde{V}_{t}^{\pi'}+\frac{\pi'_t}{\pi_{t}}\left(r_{t}+\gamma\dr_{t+1}^{\pi'}-\tilde{Q}_{t}^{\pi'}\right)$&#10;&#10;\end{document}" title="IguanaTex Bitmap Display">
            <a:extLst>
              <a:ext uri="{FF2B5EF4-FFF2-40B4-BE49-F238E27FC236}">
                <a16:creationId xmlns:a16="http://schemas.microsoft.com/office/drawing/2014/main" id="{8F0F36B4-DD4E-9391-7A0C-BA098CAA83BC}"/>
              </a:ext>
            </a:extLst>
          </p:cNvPr>
          <p:cNvPicPr>
            <a:picLocks noGrp="1" noChangeAspect="1"/>
          </p:cNvPicPr>
          <p:nvPr>
            <p:ph type="pic" sz="quarter" idx="13"/>
            <p:custDataLst>
              <p:tags r:id="rId2"/>
            </p:custDataLst>
          </p:nvPr>
        </p:nvPicPr>
        <p:blipFill rotWithShape="1">
          <a:blip r:embed="rId21">
            <a:extLst>
              <a:ext uri="{28A0092B-C50C-407E-A947-70E740481C1C}">
                <a14:useLocalDpi xmlns:a14="http://schemas.microsoft.com/office/drawing/2010/main" val="0"/>
              </a:ext>
            </a:extLst>
          </a:blip>
          <a:srcRect l="-4101" r="-3274" b="-4596"/>
          <a:stretch/>
        </p:blipFill>
        <p:spPr>
          <a:xfrm>
            <a:off x="1008086" y="5141479"/>
            <a:ext cx="3898015" cy="491703"/>
          </a:xfrm>
          <a:prstGeom prst="rect">
            <a:avLst/>
          </a:prstGeom>
        </p:spPr>
      </p:pic>
      <p:pic>
        <p:nvPicPr>
          <p:cNvPr id="75" name="Picture Placeholder 74"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title="IguanaTex Bitmap Display">
            <a:extLst>
              <a:ext uri="{FF2B5EF4-FFF2-40B4-BE49-F238E27FC236}">
                <a16:creationId xmlns:a16="http://schemas.microsoft.com/office/drawing/2014/main" id="{D6429894-87A5-24A1-B2F2-B0127CDCFBDB}"/>
              </a:ext>
            </a:extLst>
          </p:cNvPr>
          <p:cNvPicPr>
            <a:picLocks noGrp="1" noChangeAspect="1"/>
          </p:cNvPicPr>
          <p:nvPr>
            <p:ph type="pic" sz="quarter" idx="16"/>
            <p:custDataLst>
              <p:tags r:id="rId3"/>
            </p:custDataLst>
          </p:nvPr>
        </p:nvPicPr>
        <p:blipFill rotWithShape="1">
          <a:blip r:embed="rId22">
            <a:extLst>
              <a:ext uri="{28A0092B-C50C-407E-A947-70E740481C1C}">
                <a14:useLocalDpi xmlns:a14="http://schemas.microsoft.com/office/drawing/2010/main" val="0"/>
              </a:ext>
            </a:extLst>
          </a:blip>
          <a:srcRect l="-42" r="-231"/>
          <a:stretch/>
        </p:blipFill>
        <p:spPr>
          <a:xfrm>
            <a:off x="1448574" y="5945514"/>
            <a:ext cx="2885215" cy="491702"/>
          </a:xfrm>
        </p:spPr>
      </p:pic>
      <p:sp>
        <p:nvSpPr>
          <p:cNvPr id="78" name="TextBox 77">
            <a:extLst>
              <a:ext uri="{FF2B5EF4-FFF2-40B4-BE49-F238E27FC236}">
                <a16:creationId xmlns:a16="http://schemas.microsoft.com/office/drawing/2014/main" id="{45AA3152-8096-B297-8866-8AB74DA1A264}"/>
              </a:ext>
            </a:extLst>
          </p:cNvPr>
          <p:cNvSpPr txBox="1"/>
          <p:nvPr/>
        </p:nvSpPr>
        <p:spPr>
          <a:xfrm>
            <a:off x="14169946" y="7114156"/>
            <a:ext cx="0" cy="0"/>
          </a:xfrm>
          <a:prstGeom prst="rect">
            <a:avLst/>
          </a:prstGeom>
          <a:noFill/>
        </p:spPr>
        <p:txBody>
          <a:bodyPr wrap="none" lIns="0" tIns="0" rIns="0" bIns="0" rtlCol="0">
            <a:noAutofit/>
          </a:bodyPr>
          <a:lstStyle/>
          <a:p>
            <a:pPr algn="l"/>
            <a:endParaRPr lang="en-TR" baseline="30000"/>
          </a:p>
        </p:txBody>
      </p:sp>
      <p:pic>
        <p:nvPicPr>
          <p:cNvPr id="80" name="Picture 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title="IguanaTex Bitmap Display">
            <a:extLst>
              <a:ext uri="{FF2B5EF4-FFF2-40B4-BE49-F238E27FC236}">
                <a16:creationId xmlns:a16="http://schemas.microsoft.com/office/drawing/2014/main" id="{B03285C3-65AD-4BED-9AD6-75397B0DEC4A}"/>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3188982" y="6438052"/>
            <a:ext cx="655320" cy="198120"/>
          </a:xfrm>
          <a:prstGeom prst="rect">
            <a:avLst/>
          </a:prstGeom>
        </p:spPr>
      </p:pic>
      <p:pic>
        <p:nvPicPr>
          <p:cNvPr id="168" name="Picture 167" descr="\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title="IguanaTex Bitmap Display">
            <a:extLst>
              <a:ext uri="{FF2B5EF4-FFF2-40B4-BE49-F238E27FC236}">
                <a16:creationId xmlns:a16="http://schemas.microsoft.com/office/drawing/2014/main" id="{D527E696-94FC-AA60-5A52-753982EF60AF}"/>
              </a:ext>
            </a:extLst>
          </p:cNvPr>
          <p:cNvPicPr>
            <a:picLocks noChangeAspect="1"/>
          </p:cNvPicPr>
          <p:nvPr>
            <p:custDataLst>
              <p:tags r:id="rId5"/>
            </p:custDataLst>
          </p:nvPr>
        </p:nvPicPr>
        <p:blipFill>
          <a:blip r:embed="rId24">
            <a:extLst>
              <a:ext uri="{28A0092B-C50C-407E-A947-70E740481C1C}">
                <a14:useLocalDpi xmlns:a14="http://schemas.microsoft.com/office/drawing/2010/main" val="0"/>
              </a:ext>
            </a:extLst>
          </a:blip>
          <a:stretch>
            <a:fillRect/>
          </a:stretch>
        </p:blipFill>
        <p:spPr>
          <a:xfrm>
            <a:off x="383852" y="8770106"/>
            <a:ext cx="5031210" cy="1018781"/>
          </a:xfrm>
          <a:prstGeom prst="rect">
            <a:avLst/>
          </a:prstGeom>
        </p:spPr>
      </p:pic>
      <p:pic>
        <p:nvPicPr>
          <p:cNvPr id="92" name="Picture 9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title="IguanaTex Bitmap Display">
            <a:extLst>
              <a:ext uri="{FF2B5EF4-FFF2-40B4-BE49-F238E27FC236}">
                <a16:creationId xmlns:a16="http://schemas.microsoft.com/office/drawing/2014/main" id="{3566EF9B-B8D0-0983-792A-53CE3B0E98D3}"/>
              </a:ext>
            </a:extLst>
          </p:cNvPr>
          <p:cNvPicPr>
            <a:picLocks noChangeAspect="1"/>
          </p:cNvPicPr>
          <p:nvPr>
            <p:custDataLst>
              <p:tags r:id="rId6"/>
            </p:custDataLst>
          </p:nvPr>
        </p:nvPicPr>
        <p:blipFill>
          <a:blip r:embed="rId25">
            <a:extLst>
              <a:ext uri="{28A0092B-C50C-407E-A947-70E740481C1C}">
                <a14:useLocalDpi xmlns:a14="http://schemas.microsoft.com/office/drawing/2010/main" val="0"/>
              </a:ext>
            </a:extLst>
          </a:blip>
          <a:stretch>
            <a:fillRect/>
          </a:stretch>
        </p:blipFill>
        <p:spPr>
          <a:xfrm>
            <a:off x="1352555" y="7474926"/>
            <a:ext cx="3249151" cy="331123"/>
          </a:xfrm>
          <a:prstGeom prst="rect">
            <a:avLst/>
          </a:prstGeom>
        </p:spPr>
      </p:pic>
      <p:sp>
        <p:nvSpPr>
          <p:cNvPr id="13" name="Textfeld 12 1">
            <a:extLst>
              <a:ext uri="{FF2B5EF4-FFF2-40B4-BE49-F238E27FC236}">
                <a16:creationId xmlns:a16="http://schemas.microsoft.com/office/drawing/2014/main" id="{C7C04B1D-DC34-4E60-B6E3-5EFA9E0D3DD2}"/>
              </a:ext>
            </a:extLst>
          </p:cNvPr>
          <p:cNvSpPr txBox="1"/>
          <p:nvPr/>
        </p:nvSpPr>
        <p:spPr>
          <a:xfrm>
            <a:off x="5680219" y="2778213"/>
            <a:ext cx="8890181" cy="3064108"/>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covariance matrix of estimator (1) is given by:</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Contrary to the on-policy case, the existence of      in front of the control variate terms         and               prevents us from achieving zero variance in the case when we have perfect side information, i.e. when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r>
              <a:rPr lang="en-US" sz="1200" dirty="0"/>
              <a:t> </a:t>
            </a:r>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sp>
        <p:nvSpPr>
          <p:cNvPr id="16" name="Textfeld 15 1">
            <a:extLst>
              <a:ext uri="{FF2B5EF4-FFF2-40B4-BE49-F238E27FC236}">
                <a16:creationId xmlns:a16="http://schemas.microsoft.com/office/drawing/2014/main" id="{3F1E786A-1735-4425-99CD-33A905F77F28}"/>
              </a:ext>
            </a:extLst>
          </p:cNvPr>
          <p:cNvSpPr txBox="1"/>
          <p:nvPr/>
        </p:nvSpPr>
        <p:spPr>
          <a:xfrm>
            <a:off x="8632378" y="2490208"/>
            <a:ext cx="2480122" cy="299672"/>
          </a:xfrm>
          <a:prstGeom prst="rect">
            <a:avLst/>
          </a:prstGeom>
          <a:noFill/>
        </p:spPr>
        <p:txBody>
          <a:bodyPr wrap="square" lIns="0" tIns="0" rIns="0" bIns="0" rtlCol="0">
            <a:noAutofit/>
          </a:bodyPr>
          <a:lstStyle/>
          <a:p>
            <a:r>
              <a:rPr lang="en-US" sz="1600" dirty="0">
                <a:solidFill>
                  <a:schemeClr val="accent1"/>
                </a:solidFill>
              </a:rPr>
              <a:t>4 Variance Analysis</a:t>
            </a:r>
          </a:p>
        </p:txBody>
      </p:sp>
      <p:pic>
        <p:nvPicPr>
          <p:cNvPr id="166" name="Picture 165" descr="\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title="IguanaTex Bitmap Display">
            <a:extLst>
              <a:ext uri="{FF2B5EF4-FFF2-40B4-BE49-F238E27FC236}">
                <a16:creationId xmlns:a16="http://schemas.microsoft.com/office/drawing/2014/main" id="{0AE7111C-6E02-CDB2-6741-2FC6F218B159}"/>
              </a:ext>
            </a:extLst>
          </p:cNvPr>
          <p:cNvPicPr>
            <a:picLocks noChangeAspect="1"/>
          </p:cNvPicPr>
          <p:nvPr>
            <p:custDataLst>
              <p:tags r:id="rId7"/>
            </p:custDataLst>
          </p:nvPr>
        </p:nvPicPr>
        <p:blipFill>
          <a:blip r:embed="rId26">
            <a:extLst>
              <a:ext uri="{28A0092B-C50C-407E-A947-70E740481C1C}">
                <a14:useLocalDpi xmlns:a14="http://schemas.microsoft.com/office/drawing/2010/main" val="0"/>
              </a:ext>
            </a:extLst>
          </a:blip>
          <a:stretch>
            <a:fillRect/>
          </a:stretch>
        </p:blipFill>
        <p:spPr>
          <a:xfrm>
            <a:off x="6040086" y="3242011"/>
            <a:ext cx="8204049" cy="1872663"/>
          </a:xfrm>
          <a:prstGeom prst="rect">
            <a:avLst/>
          </a:prstGeom>
        </p:spPr>
      </p:pic>
      <p:pic>
        <p:nvPicPr>
          <p:cNvPr id="151" name="Picture 150"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title="IguanaTex Bitmap Display">
            <a:extLst>
              <a:ext uri="{FF2B5EF4-FFF2-40B4-BE49-F238E27FC236}">
                <a16:creationId xmlns:a16="http://schemas.microsoft.com/office/drawing/2014/main" id="{25E58D8D-B018-B6A4-C512-8EDA213DEE83}"/>
              </a:ext>
            </a:extLst>
          </p:cNvPr>
          <p:cNvPicPr>
            <a:picLocks noChangeAspect="1"/>
          </p:cNvPicPr>
          <p:nvPr>
            <p:custDataLst>
              <p:tags r:id="rId8"/>
            </p:custDataLst>
          </p:nvPr>
        </p:nvPicPr>
        <p:blipFill>
          <a:blip r:embed="rId27">
            <a:extLst>
              <a:ext uri="{28A0092B-C50C-407E-A947-70E740481C1C}">
                <a14:useLocalDpi xmlns:a14="http://schemas.microsoft.com/office/drawing/2010/main" val="0"/>
              </a:ext>
            </a:extLst>
          </a:blip>
          <a:stretch>
            <a:fillRect/>
          </a:stretch>
        </p:blipFill>
        <p:spPr>
          <a:xfrm>
            <a:off x="13902890" y="279302"/>
            <a:ext cx="701974" cy="545980"/>
          </a:xfrm>
          <a:prstGeom prst="rect">
            <a:avLst/>
          </a:prstGeom>
        </p:spPr>
      </p:pic>
      <p:sp>
        <p:nvSpPr>
          <p:cNvPr id="154" name="Textfeld 12 2">
            <a:extLst>
              <a:ext uri="{FF2B5EF4-FFF2-40B4-BE49-F238E27FC236}">
                <a16:creationId xmlns:a16="http://schemas.microsoft.com/office/drawing/2014/main" id="{EB825721-60BC-B75F-4AF4-806A3F414CF6}"/>
              </a:ext>
            </a:extLst>
          </p:cNvPr>
          <p:cNvSpPr txBox="1"/>
          <p:nvPr/>
        </p:nvSpPr>
        <p:spPr>
          <a:xfrm>
            <a:off x="9577509" y="6223976"/>
            <a:ext cx="4992891" cy="3026433"/>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latin typeface="Arial" panose="020B0604020202020204" pitchFamily="34" charset="0"/>
              </a:rPr>
              <a:t>O</a:t>
            </a:r>
            <a:r>
              <a:rPr lang="en-US" sz="1200" b="0" i="0" u="none" strike="noStrike" dirty="0">
                <a:effectLst/>
                <a:latin typeface="Arial" panose="020B0604020202020204" pitchFamily="34" charset="0"/>
              </a:rPr>
              <a:t>bserve that if the importance sampling ratio     </a:t>
            </a:r>
            <a:r>
              <a:rPr lang="en-US" sz="1200" dirty="0">
                <a:latin typeface="Arial" panose="020B0604020202020204" pitchFamily="34" charset="0"/>
              </a:rPr>
              <a:t>       </a:t>
            </a:r>
            <a:r>
              <a:rPr lang="en-US" sz="1200" b="0" i="0" u="none" strike="noStrike" dirty="0">
                <a:effectLst/>
                <a:latin typeface="Arial" panose="020B0604020202020204" pitchFamily="34" charset="0"/>
              </a:rPr>
              <a:t>, then we recover the results for the on-policy case.</a:t>
            </a:r>
            <a:endParaRPr lang="en-US" sz="1200" dirty="0"/>
          </a:p>
          <a:p>
            <a:pPr marL="171450" indent="-171450">
              <a:spcAft>
                <a:spcPts val="600"/>
              </a:spcAft>
              <a:buFont typeface="Arial" panose="020B0604020202020204" pitchFamily="34" charset="0"/>
              <a:buChar char="•"/>
            </a:pPr>
            <a:r>
              <a:rPr lang="en-US" sz="1200" dirty="0"/>
              <a:t>Special case (more on report)</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pic>
        <p:nvPicPr>
          <p:cNvPr id="184" name="Picture 183" descr="\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title="IguanaTex Bitmap Display">
            <a:extLst>
              <a:ext uri="{FF2B5EF4-FFF2-40B4-BE49-F238E27FC236}">
                <a16:creationId xmlns:a16="http://schemas.microsoft.com/office/drawing/2014/main" id="{D6C29C6B-FECA-6E47-1BC0-3EBD56315A3D}"/>
              </a:ext>
            </a:extLst>
          </p:cNvPr>
          <p:cNvPicPr>
            <a:picLocks noChangeAspect="1"/>
          </p:cNvPicPr>
          <p:nvPr>
            <p:custDataLst>
              <p:tags r:id="rId9"/>
            </p:custDataLst>
          </p:nvPr>
        </p:nvPicPr>
        <p:blipFill>
          <a:blip r:embed="rId28">
            <a:extLst>
              <a:ext uri="{28A0092B-C50C-407E-A947-70E740481C1C}">
                <a14:useLocalDpi xmlns:a14="http://schemas.microsoft.com/office/drawing/2010/main" val="0"/>
              </a:ext>
            </a:extLst>
          </a:blip>
          <a:stretch>
            <a:fillRect/>
          </a:stretch>
        </p:blipFill>
        <p:spPr>
          <a:xfrm>
            <a:off x="9623474" y="7007083"/>
            <a:ext cx="4906449" cy="1770968"/>
          </a:xfrm>
          <a:prstGeom prst="rect">
            <a:avLst/>
          </a:prstGeom>
        </p:spPr>
      </p:pic>
      <p:pic>
        <p:nvPicPr>
          <p:cNvPr id="118" name="Picture 11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title="IguanaTex Bitmap Display">
            <a:extLst>
              <a:ext uri="{FF2B5EF4-FFF2-40B4-BE49-F238E27FC236}">
                <a16:creationId xmlns:a16="http://schemas.microsoft.com/office/drawing/2014/main" id="{DED7AD9A-8EFA-894A-4DD2-B2F1824D126A}"/>
              </a:ext>
            </a:extLst>
          </p:cNvPr>
          <p:cNvPicPr>
            <a:picLocks noChangeAspect="1"/>
          </p:cNvPicPr>
          <p:nvPr>
            <p:custDataLst>
              <p:tags r:id="rId10"/>
            </p:custDataLst>
          </p:nvPr>
        </p:nvPicPr>
        <p:blipFill>
          <a:blip r:embed="rId29">
            <a:extLst>
              <a:ext uri="{28A0092B-C50C-407E-A947-70E740481C1C}">
                <a14:useLocalDpi xmlns:a14="http://schemas.microsoft.com/office/drawing/2010/main" val="0"/>
              </a:ext>
            </a:extLst>
          </a:blip>
          <a:stretch>
            <a:fillRect/>
          </a:stretch>
        </p:blipFill>
        <p:spPr>
          <a:xfrm>
            <a:off x="12940138" y="6372638"/>
            <a:ext cx="473480" cy="163897"/>
          </a:xfrm>
          <a:prstGeom prst="rect">
            <a:avLst/>
          </a:prstGeom>
        </p:spPr>
      </p:pic>
      <p:sp>
        <p:nvSpPr>
          <p:cNvPr id="156" name="TextBox 155">
            <a:extLst>
              <a:ext uri="{FF2B5EF4-FFF2-40B4-BE49-F238E27FC236}">
                <a16:creationId xmlns:a16="http://schemas.microsoft.com/office/drawing/2014/main" id="{21228CE6-0850-599B-6424-EE9DE7202F7A}"/>
              </a:ext>
            </a:extLst>
          </p:cNvPr>
          <p:cNvSpPr txBox="1"/>
          <p:nvPr/>
        </p:nvSpPr>
        <p:spPr>
          <a:xfrm>
            <a:off x="15657688" y="10594001"/>
            <a:ext cx="0" cy="0"/>
          </a:xfrm>
          <a:prstGeom prst="rect">
            <a:avLst/>
          </a:prstGeom>
          <a:noFill/>
        </p:spPr>
        <p:txBody>
          <a:bodyPr wrap="none" lIns="0" tIns="0" rIns="0" bIns="0" rtlCol="0">
            <a:noAutofit/>
          </a:bodyPr>
          <a:lstStyle/>
          <a:p>
            <a:pPr algn="l"/>
            <a:endParaRPr lang="en-TR" baseline="30000" dirty="0"/>
          </a:p>
        </p:txBody>
      </p:sp>
      <p:sp>
        <p:nvSpPr>
          <p:cNvPr id="157" name="Textfeld 10 1">
            <a:extLst>
              <a:ext uri="{FF2B5EF4-FFF2-40B4-BE49-F238E27FC236}">
                <a16:creationId xmlns:a16="http://schemas.microsoft.com/office/drawing/2014/main" id="{0D0A9CD0-1551-A3E0-0205-F1F573042881}"/>
              </a:ext>
            </a:extLst>
          </p:cNvPr>
          <p:cNvSpPr txBox="1"/>
          <p:nvPr/>
        </p:nvSpPr>
        <p:spPr>
          <a:xfrm>
            <a:off x="5693525" y="6223976"/>
            <a:ext cx="3685256" cy="3975445"/>
          </a:xfrm>
          <a:prstGeom prst="rect">
            <a:avLst/>
          </a:prstGeom>
          <a:solidFill>
            <a:schemeClr val="bg1"/>
          </a:solidFill>
        </p:spPr>
        <p:txBody>
          <a:bodyPr wrap="square" lIns="127289" tIns="127289" rIns="127289" bIns="127289" rtlCol="0">
            <a:noAutofit/>
          </a:bodyPr>
          <a:lstStyle/>
          <a:p>
            <a:pPr>
              <a:spcAft>
                <a:spcPts val="600"/>
              </a:spcAft>
            </a:pPr>
            <a:endParaRPr lang="en-US" sz="1200" dirty="0"/>
          </a:p>
        </p:txBody>
      </p:sp>
      <p:sp>
        <p:nvSpPr>
          <p:cNvPr id="160" name="Textfeld 15 2">
            <a:extLst>
              <a:ext uri="{FF2B5EF4-FFF2-40B4-BE49-F238E27FC236}">
                <a16:creationId xmlns:a16="http://schemas.microsoft.com/office/drawing/2014/main" id="{8A9F5E11-2F67-A689-03E0-F2790D353251}"/>
              </a:ext>
            </a:extLst>
          </p:cNvPr>
          <p:cNvSpPr txBox="1"/>
          <p:nvPr/>
        </p:nvSpPr>
        <p:spPr>
          <a:xfrm>
            <a:off x="6671277" y="5922149"/>
            <a:ext cx="3504088" cy="428137"/>
          </a:xfrm>
          <a:prstGeom prst="rect">
            <a:avLst/>
          </a:prstGeom>
          <a:noFill/>
        </p:spPr>
        <p:txBody>
          <a:bodyPr wrap="square" lIns="0" tIns="0" rIns="0" bIns="0" rtlCol="0">
            <a:noAutofit/>
          </a:bodyPr>
          <a:lstStyle/>
          <a:p>
            <a:r>
              <a:rPr lang="en-US" sz="1600" dirty="0">
                <a:solidFill>
                  <a:schemeClr val="accent1"/>
                </a:solidFill>
              </a:rPr>
              <a:t>5 Experiments</a:t>
            </a:r>
          </a:p>
          <a:p>
            <a:endParaRPr lang="en-US" sz="1600" dirty="0">
              <a:solidFill>
                <a:schemeClr val="accent1"/>
              </a:solidFill>
            </a:endParaRPr>
          </a:p>
        </p:txBody>
      </p:sp>
      <p:pic>
        <p:nvPicPr>
          <p:cNvPr id="112" name="Picture 111" descr="A graph of different colored lines&#10;&#10;Description automatically generated">
            <a:extLst>
              <a:ext uri="{FF2B5EF4-FFF2-40B4-BE49-F238E27FC236}">
                <a16:creationId xmlns:a16="http://schemas.microsoft.com/office/drawing/2014/main" id="{F04FD0FE-67C7-F1AB-76F2-EC05835FF4B2}"/>
              </a:ext>
            </a:extLst>
          </p:cNvPr>
          <p:cNvPicPr>
            <a:picLocks noChangeAspect="1"/>
          </p:cNvPicPr>
          <p:nvPr/>
        </p:nvPicPr>
        <p:blipFill rotWithShape="1">
          <a:blip r:embed="rId30">
            <a:extLst>
              <a:ext uri="{28A0092B-C50C-407E-A947-70E740481C1C}">
                <a14:useLocalDpi xmlns:a14="http://schemas.microsoft.com/office/drawing/2010/main" val="0"/>
              </a:ext>
            </a:extLst>
          </a:blip>
          <a:srcRect t="1977" b="7188"/>
          <a:stretch/>
        </p:blipFill>
        <p:spPr>
          <a:xfrm>
            <a:off x="6094070" y="7280935"/>
            <a:ext cx="2805380" cy="2167200"/>
          </a:xfrm>
          <a:prstGeom prst="rect">
            <a:avLst/>
          </a:prstGeom>
        </p:spPr>
      </p:pic>
      <p:sp>
        <p:nvSpPr>
          <p:cNvPr id="42" name="Textfeld 41">
            <a:extLst>
              <a:ext uri="{FF2B5EF4-FFF2-40B4-BE49-F238E27FC236}">
                <a16:creationId xmlns:a16="http://schemas.microsoft.com/office/drawing/2014/main" id="{62C86070-65D0-492D-B8A7-416262E7B4D3}"/>
              </a:ext>
            </a:extLst>
          </p:cNvPr>
          <p:cNvSpPr txBox="1"/>
          <p:nvPr/>
        </p:nvSpPr>
        <p:spPr>
          <a:xfrm>
            <a:off x="6037579" y="9587366"/>
            <a:ext cx="2861871" cy="612055"/>
          </a:xfrm>
          <a:prstGeom prst="rect">
            <a:avLst/>
          </a:prstGeom>
          <a:noFill/>
        </p:spPr>
        <p:txBody>
          <a:bodyPr wrap="square" lIns="127289" tIns="0" rIns="127289" bIns="127289" rtlCol="0" anchor="b" anchorCtr="0">
            <a:noAutofit/>
          </a:bodyPr>
          <a:lstStyle/>
          <a:p>
            <a:r>
              <a:rPr lang="en-US" sz="700" dirty="0">
                <a:effectLst/>
              </a:rPr>
              <a:t>Fig: Comparison of different PG estimators in on-policy optimization. Y-axes show the mean of the expected returns of the policies over 150 trials learned by different PG methods. Error bars show double the standard errors, which correspond to 95% confidence intervals. </a:t>
            </a:r>
            <a:endParaRPr lang="en-US" sz="700" dirty="0"/>
          </a:p>
        </p:txBody>
      </p:sp>
      <p:pic>
        <p:nvPicPr>
          <p:cNvPr id="170" name="Picture 16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title="IguanaTex Bitmap Display">
            <a:extLst>
              <a:ext uri="{FF2B5EF4-FFF2-40B4-BE49-F238E27FC236}">
                <a16:creationId xmlns:a16="http://schemas.microsoft.com/office/drawing/2014/main" id="{F36A85D7-4652-81C7-2F27-E024FC5D683E}"/>
              </a:ext>
            </a:extLst>
          </p:cNvPr>
          <p:cNvPicPr>
            <a:picLocks noChangeAspect="1"/>
          </p:cNvPicPr>
          <p:nvPr>
            <p:custDataLst>
              <p:tags r:id="rId11"/>
            </p:custDataLst>
          </p:nvPr>
        </p:nvPicPr>
        <p:blipFill rotWithShape="1">
          <a:blip r:embed="rId31">
            <a:extLst>
              <a:ext uri="{28A0092B-C50C-407E-A947-70E740481C1C}">
                <a14:useLocalDpi xmlns:a14="http://schemas.microsoft.com/office/drawing/2010/main" val="0"/>
              </a:ext>
            </a:extLst>
          </a:blip>
          <a:srcRect r="89767" b="-73292"/>
          <a:stretch/>
        </p:blipFill>
        <p:spPr>
          <a:xfrm>
            <a:off x="11783578" y="5267391"/>
            <a:ext cx="313490" cy="316918"/>
          </a:xfrm>
          <a:prstGeom prst="rect">
            <a:avLst/>
          </a:prstGeom>
        </p:spPr>
      </p:pic>
      <p:pic>
        <p:nvPicPr>
          <p:cNvPr id="174" name="Picture 17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title="IguanaTex Bitmap Display">
            <a:extLst>
              <a:ext uri="{FF2B5EF4-FFF2-40B4-BE49-F238E27FC236}">
                <a16:creationId xmlns:a16="http://schemas.microsoft.com/office/drawing/2014/main" id="{F7FC26AE-0874-1EF2-8A16-2C62D824AE7B}"/>
              </a:ext>
            </a:extLst>
          </p:cNvPr>
          <p:cNvPicPr>
            <a:picLocks noChangeAspect="1"/>
          </p:cNvPicPr>
          <p:nvPr>
            <p:custDataLst>
              <p:tags r:id="rId12"/>
            </p:custDataLst>
          </p:nvPr>
        </p:nvPicPr>
        <p:blipFill rotWithShape="1">
          <a:blip r:embed="rId32">
            <a:extLst>
              <a:ext uri="{28A0092B-C50C-407E-A947-70E740481C1C}">
                <a14:useLocalDpi xmlns:a14="http://schemas.microsoft.com/office/drawing/2010/main" val="0"/>
              </a:ext>
            </a:extLst>
          </a:blip>
          <a:srcRect r="80352" b="-30256"/>
          <a:stretch/>
        </p:blipFill>
        <p:spPr>
          <a:xfrm>
            <a:off x="12437436" y="5268224"/>
            <a:ext cx="532984" cy="238212"/>
          </a:xfrm>
          <a:prstGeom prst="rect">
            <a:avLst/>
          </a:prstGeom>
        </p:spPr>
      </p:pic>
      <p:pic>
        <p:nvPicPr>
          <p:cNvPr id="176" name="Picture 17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title="IguanaTex Bitmap Display">
            <a:extLst>
              <a:ext uri="{FF2B5EF4-FFF2-40B4-BE49-F238E27FC236}">
                <a16:creationId xmlns:a16="http://schemas.microsoft.com/office/drawing/2014/main" id="{8AA979D0-1281-872E-7458-C355A234FC28}"/>
              </a:ext>
            </a:extLst>
          </p:cNvPr>
          <p:cNvPicPr>
            <a:picLocks noChangeAspect="1"/>
          </p:cNvPicPr>
          <p:nvPr>
            <p:custDataLst>
              <p:tags r:id="rId13"/>
            </p:custDataLst>
          </p:nvPr>
        </p:nvPicPr>
        <p:blipFill>
          <a:blip r:embed="rId33">
            <a:extLst>
              <a:ext uri="{28A0092B-C50C-407E-A947-70E740481C1C}">
                <a14:useLocalDpi xmlns:a14="http://schemas.microsoft.com/office/drawing/2010/main" val="0"/>
              </a:ext>
            </a:extLst>
          </a:blip>
          <a:stretch>
            <a:fillRect/>
          </a:stretch>
        </p:blipFill>
        <p:spPr>
          <a:xfrm>
            <a:off x="11753943" y="5455567"/>
            <a:ext cx="792480" cy="167640"/>
          </a:xfrm>
          <a:prstGeom prst="rect">
            <a:avLst/>
          </a:prstGeom>
        </p:spPr>
      </p:pic>
      <p:pic>
        <p:nvPicPr>
          <p:cNvPr id="178" name="Picture 17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title="IguanaTex Bitmap Display">
            <a:extLst>
              <a:ext uri="{FF2B5EF4-FFF2-40B4-BE49-F238E27FC236}">
                <a16:creationId xmlns:a16="http://schemas.microsoft.com/office/drawing/2014/main" id="{345FB519-6757-72E5-E280-ED6736228FD3}"/>
              </a:ext>
            </a:extLst>
          </p:cNvPr>
          <p:cNvPicPr>
            <a:picLocks noChangeAspect="1"/>
          </p:cNvPicPr>
          <p:nvPr>
            <p:custDataLst>
              <p:tags r:id="rId14"/>
            </p:custDataLst>
          </p:nvPr>
        </p:nvPicPr>
        <p:blipFill>
          <a:blip r:embed="rId34">
            <a:extLst>
              <a:ext uri="{28A0092B-C50C-407E-A947-70E740481C1C}">
                <a14:useLocalDpi xmlns:a14="http://schemas.microsoft.com/office/drawing/2010/main" val="0"/>
              </a:ext>
            </a:extLst>
          </a:blip>
          <a:stretch>
            <a:fillRect/>
          </a:stretch>
        </p:blipFill>
        <p:spPr>
          <a:xfrm>
            <a:off x="13004197" y="5461586"/>
            <a:ext cx="1249680" cy="182880"/>
          </a:xfrm>
          <a:prstGeom prst="rect">
            <a:avLst/>
          </a:prstGeom>
        </p:spPr>
      </p:pic>
      <p:pic>
        <p:nvPicPr>
          <p:cNvPr id="180" name="Picture 1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title="IguanaTex Bitmap Display">
            <a:extLst>
              <a:ext uri="{FF2B5EF4-FFF2-40B4-BE49-F238E27FC236}">
                <a16:creationId xmlns:a16="http://schemas.microsoft.com/office/drawing/2014/main" id="{F5765D16-D7E9-04C1-6F93-B26F5575815C}"/>
              </a:ext>
            </a:extLst>
          </p:cNvPr>
          <p:cNvPicPr>
            <a:picLocks noChangeAspect="1"/>
          </p:cNvPicPr>
          <p:nvPr>
            <p:custDataLst>
              <p:tags r:id="rId15"/>
            </p:custDataLst>
          </p:nvPr>
        </p:nvPicPr>
        <p:blipFill>
          <a:blip r:embed="rId35">
            <a:extLst>
              <a:ext uri="{28A0092B-C50C-407E-A947-70E740481C1C}">
                <a14:useLocalDpi xmlns:a14="http://schemas.microsoft.com/office/drawing/2010/main" val="0"/>
              </a:ext>
            </a:extLst>
          </a:blip>
          <a:stretch>
            <a:fillRect/>
          </a:stretch>
        </p:blipFill>
        <p:spPr>
          <a:xfrm>
            <a:off x="9256960" y="5318186"/>
            <a:ext cx="76200" cy="106680"/>
          </a:xfrm>
          <a:prstGeom prst="rect">
            <a:avLst/>
          </a:prstGeom>
        </p:spPr>
      </p:pic>
      <p:pic>
        <p:nvPicPr>
          <p:cNvPr id="182" name="Picture 18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title="IguanaTex Bitmap Display">
            <a:extLst>
              <a:ext uri="{FF2B5EF4-FFF2-40B4-BE49-F238E27FC236}">
                <a16:creationId xmlns:a16="http://schemas.microsoft.com/office/drawing/2014/main" id="{C8ABA9ED-01A2-5CC6-CDE5-6A81DCA1A055}"/>
              </a:ext>
            </a:extLst>
          </p:cNvPr>
          <p:cNvPicPr>
            <a:picLocks noChangeAspect="1"/>
          </p:cNvPicPr>
          <p:nvPr>
            <p:custDataLst>
              <p:tags r:id="rId16"/>
            </p:custDataLst>
          </p:nvPr>
        </p:nvPicPr>
        <p:blipFill>
          <a:blip r:embed="rId36">
            <a:extLst>
              <a:ext uri="{28A0092B-C50C-407E-A947-70E740481C1C}">
                <a14:useLocalDpi xmlns:a14="http://schemas.microsoft.com/office/drawing/2010/main" val="0"/>
              </a:ext>
            </a:extLst>
          </a:blip>
          <a:stretch>
            <a:fillRect/>
          </a:stretch>
        </p:blipFill>
        <p:spPr>
          <a:xfrm>
            <a:off x="1451071" y="6944847"/>
            <a:ext cx="2882718" cy="331123"/>
          </a:xfrm>
          <a:prstGeom prst="rect">
            <a:avLst/>
          </a:prstGeom>
        </p:spPr>
      </p:pic>
      <p:cxnSp>
        <p:nvCxnSpPr>
          <p:cNvPr id="186" name="Straight Connector 185">
            <a:extLst>
              <a:ext uri="{FF2B5EF4-FFF2-40B4-BE49-F238E27FC236}">
                <a16:creationId xmlns:a16="http://schemas.microsoft.com/office/drawing/2014/main" id="{304DAB88-BA6C-4FC3-D206-064E0CD84936}"/>
              </a:ext>
            </a:extLst>
          </p:cNvPr>
          <p:cNvCxnSpPr/>
          <p:nvPr/>
        </p:nvCxnSpPr>
        <p:spPr>
          <a:xfrm>
            <a:off x="306399" y="2814212"/>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DE5DE7E-2EAC-045D-E15F-C7F4432E5778}"/>
              </a:ext>
            </a:extLst>
          </p:cNvPr>
          <p:cNvCxnSpPr/>
          <p:nvPr/>
        </p:nvCxnSpPr>
        <p:spPr>
          <a:xfrm>
            <a:off x="306399" y="4409079"/>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3F9738C-41C1-D1CB-97A2-2AAC66336536}"/>
              </a:ext>
            </a:extLst>
          </p:cNvPr>
          <p:cNvCxnSpPr/>
          <p:nvPr/>
        </p:nvCxnSpPr>
        <p:spPr>
          <a:xfrm>
            <a:off x="306399" y="8284673"/>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A9ECDA-6AAD-9FC0-56C2-F10CDAD11A72}"/>
              </a:ext>
            </a:extLst>
          </p:cNvPr>
          <p:cNvCxnSpPr>
            <a:cxnSpLocks/>
          </p:cNvCxnSpPr>
          <p:nvPr/>
        </p:nvCxnSpPr>
        <p:spPr>
          <a:xfrm flipV="1">
            <a:off x="5679663" y="2789880"/>
            <a:ext cx="8510927" cy="10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D05C6A-5633-4A9F-9E18-F1D702273222}"/>
              </a:ext>
            </a:extLst>
          </p:cNvPr>
          <p:cNvCxnSpPr>
            <a:cxnSpLocks/>
          </p:cNvCxnSpPr>
          <p:nvPr/>
        </p:nvCxnSpPr>
        <p:spPr>
          <a:xfrm>
            <a:off x="5652744" y="6235693"/>
            <a:ext cx="3504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63557A2-126B-63FA-FFE6-802C236341D3}"/>
              </a:ext>
            </a:extLst>
          </p:cNvPr>
          <p:cNvCxnSpPr>
            <a:cxnSpLocks/>
          </p:cNvCxnSpPr>
          <p:nvPr/>
        </p:nvCxnSpPr>
        <p:spPr>
          <a:xfrm>
            <a:off x="9542056" y="6235693"/>
            <a:ext cx="4787545"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loud 203">
            <a:extLst>
              <a:ext uri="{FF2B5EF4-FFF2-40B4-BE49-F238E27FC236}">
                <a16:creationId xmlns:a16="http://schemas.microsoft.com/office/drawing/2014/main" id="{41006CAB-2739-9738-CEF5-7D2634E521D7}"/>
              </a:ext>
            </a:extLst>
          </p:cNvPr>
          <p:cNvSpPr/>
          <p:nvPr/>
        </p:nvSpPr>
        <p:spPr>
          <a:xfrm>
            <a:off x="12546423" y="2908273"/>
            <a:ext cx="1457738" cy="965200"/>
          </a:xfrm>
          <a:prstGeom prst="cloud">
            <a:avLst/>
          </a:prstGeom>
          <a:solidFill>
            <a:srgbClr val="D3DF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1000" dirty="0">
                <a:solidFill>
                  <a:schemeClr val="tx1"/>
                </a:solidFill>
              </a:rPr>
              <a:t>Exponents indicate the inducing distribution</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9577509" y="9160837"/>
            <a:ext cx="5035044" cy="1072654"/>
          </a:xfrm>
          <a:prstGeom prst="rect">
            <a:avLst/>
          </a:prstGeom>
          <a:solidFill>
            <a:schemeClr val="bg1"/>
          </a:solidFill>
        </p:spPr>
        <p:txBody>
          <a:bodyPr wrap="square" lIns="127289" tIns="127289" rIns="127289" bIns="127289" rtlCol="0">
            <a:noAutofit/>
          </a:bodyPr>
          <a:lstStyle/>
          <a:p>
            <a:pPr marL="108000" indent="-108000">
              <a:spcAft>
                <a:spcPts val="300"/>
              </a:spcAft>
              <a:buFont typeface="+mj-lt"/>
              <a:buAutoNum type="arabicPeriod"/>
            </a:pPr>
            <a:r>
              <a:rPr lang="en-US" sz="700" b="0" i="0" u="none" strike="noStrike" dirty="0">
                <a:effectLst/>
                <a:cs typeface="Arial" panose="020B0604020202020204" pitchFamily="34" charset="0"/>
              </a:rPr>
              <a:t>Jiawei Huang and Nan Jiang. From Importance Sampling to Doubly Robust Policy Gradient, June 2020. URL http://</a:t>
            </a:r>
            <a:r>
              <a:rPr lang="en-US" sz="700" b="0" i="0" u="none" strike="noStrike" dirty="0" err="1">
                <a:effectLst/>
                <a:cs typeface="Arial" panose="020B0604020202020204" pitchFamily="34" charset="0"/>
              </a:rPr>
              <a:t>arxiv.org</a:t>
            </a:r>
            <a:r>
              <a:rPr lang="en-US" sz="700" b="0" i="0" u="none" strike="noStrike" dirty="0">
                <a:effectLst/>
                <a:cs typeface="Arial" panose="020B0604020202020204" pitchFamily="34" charset="0"/>
              </a:rPr>
              <a:t>/abs/1910.09066. arXiv:1910.09066</a:t>
            </a:r>
            <a:endParaRPr lang="en-GB" sz="700" b="0" i="0" u="none" strike="noStrike" dirty="0">
              <a:effectLst/>
              <a:cs typeface="Arial" panose="020B0604020202020204" pitchFamily="34" charset="0"/>
            </a:endParaRPr>
          </a:p>
          <a:p>
            <a:pPr marL="108000" indent="-108000">
              <a:spcAft>
                <a:spcPts val="300"/>
              </a:spcAft>
              <a:buFont typeface="+mj-lt"/>
              <a:buAutoNum type="arabicPeriod"/>
            </a:pPr>
            <a:r>
              <a:rPr lang="en-US" sz="700" b="0" i="0" u="none" strike="noStrike" dirty="0">
                <a:effectLst/>
                <a:latin typeface="Arial" panose="020B0604020202020204" pitchFamily="34" charset="0"/>
              </a:rPr>
              <a:t>Nan Jiang and Lihong Li. Doubly Robust Off-policy Value Evaluation for Reinforcement Learning, May 2016. URL </a:t>
            </a:r>
            <a:r>
              <a:rPr lang="en-US" sz="700" b="0" i="0" u="none" strike="noStrike" dirty="0">
                <a:effectLst/>
                <a:latin typeface="Courier New" panose="02070309020205020404" pitchFamily="49" charset="0"/>
              </a:rPr>
              <a:t>http://</a:t>
            </a:r>
            <a:r>
              <a:rPr lang="en-US" sz="700" b="0" i="0" u="none" strike="noStrike" dirty="0" err="1">
                <a:effectLst/>
                <a:latin typeface="Courier New" panose="02070309020205020404" pitchFamily="49" charset="0"/>
              </a:rPr>
              <a:t>arxiv.org</a:t>
            </a:r>
            <a:r>
              <a:rPr lang="en-US" sz="700" b="0" i="0" u="none" strike="noStrike" dirty="0">
                <a:effectLst/>
                <a:latin typeface="Courier New" panose="02070309020205020404" pitchFamily="49" charset="0"/>
              </a:rPr>
              <a:t>/abs/1511.03722</a:t>
            </a:r>
            <a:r>
              <a:rPr lang="en-US" sz="700" b="0" i="0" u="none" strike="noStrike" dirty="0">
                <a:effectLst/>
                <a:latin typeface="Arial" panose="020B0604020202020204" pitchFamily="34" charset="0"/>
              </a:rPr>
              <a:t>. arXiv:1511.03722</a:t>
            </a:r>
          </a:p>
          <a:p>
            <a:pPr marL="108000" indent="-108000">
              <a:spcAft>
                <a:spcPts val="300"/>
              </a:spcAft>
              <a:buFont typeface="+mj-lt"/>
              <a:buAutoNum type="arabicPeriod"/>
            </a:pPr>
            <a:r>
              <a:rPr lang="en-US" sz="700" b="0" i="0" u="none" strike="noStrike" dirty="0">
                <a:effectLst/>
                <a:latin typeface="Arial" panose="020B0604020202020204" pitchFamily="34" charset="0"/>
              </a:rPr>
              <a:t>Ching-An Cheng, </a:t>
            </a:r>
            <a:r>
              <a:rPr lang="en-US" sz="700" b="0" i="0" u="none" strike="noStrike" dirty="0" err="1">
                <a:effectLst/>
                <a:latin typeface="Arial" panose="020B0604020202020204" pitchFamily="34" charset="0"/>
              </a:rPr>
              <a:t>Xinyan</a:t>
            </a:r>
            <a:r>
              <a:rPr lang="en-US" sz="700" b="0" i="0" u="none" strike="noStrike" dirty="0">
                <a:effectLst/>
                <a:latin typeface="Arial" panose="020B0604020202020204" pitchFamily="34" charset="0"/>
              </a:rPr>
              <a:t> Yan, and Byron Boots. Trajectory-wise Control Variates for Variance Reduction in Policy Gradient Methods. In Proceedings of the Conference on Robot Learning, pages 1379–1394. PMLR, May 2020. URL </a:t>
            </a:r>
            <a:r>
              <a:rPr lang="en-US" sz="700" b="0" i="0" u="none" strike="noStrike" dirty="0">
                <a:effectLst/>
                <a:latin typeface="Courier New" panose="02070309020205020404" pitchFamily="49" charset="0"/>
              </a:rPr>
              <a:t>https://</a:t>
            </a:r>
            <a:r>
              <a:rPr lang="en-US" sz="700" b="0" i="0" u="none" strike="noStrike" dirty="0" err="1">
                <a:effectLst/>
                <a:latin typeface="Courier New" panose="02070309020205020404" pitchFamily="49" charset="0"/>
              </a:rPr>
              <a:t>proceedings.mlr.press</a:t>
            </a:r>
            <a:r>
              <a:rPr lang="en-US" sz="700" b="0" i="0" u="none" strike="noStrike" dirty="0">
                <a:effectLst/>
                <a:latin typeface="Courier New" panose="02070309020205020404" pitchFamily="49" charset="0"/>
              </a:rPr>
              <a:t>/v100/</a:t>
            </a:r>
            <a:br>
              <a:rPr lang="en-US" sz="700" dirty="0"/>
            </a:br>
            <a:r>
              <a:rPr lang="en-US" sz="700" b="0" i="0" u="none" strike="noStrike" dirty="0">
                <a:effectLst/>
                <a:latin typeface="Courier New" panose="02070309020205020404" pitchFamily="49" charset="0"/>
              </a:rPr>
              <a:t>cheng20a.html</a:t>
            </a:r>
            <a:r>
              <a:rPr lang="en-US" sz="700" b="0" i="0" u="none" strike="noStrike" dirty="0">
                <a:effectLst/>
                <a:latin typeface="Arial" panose="020B0604020202020204" pitchFamily="34" charset="0"/>
              </a:rPr>
              <a:t>. ISSN: 2640-3498</a:t>
            </a:r>
            <a:endParaRPr lang="en-US" sz="700" dirty="0"/>
          </a:p>
        </p:txBody>
      </p:sp>
      <p:sp>
        <p:nvSpPr>
          <p:cNvPr id="203" name="TextBox 202">
            <a:extLst>
              <a:ext uri="{FF2B5EF4-FFF2-40B4-BE49-F238E27FC236}">
                <a16:creationId xmlns:a16="http://schemas.microsoft.com/office/drawing/2014/main" id="{F82514A3-86E1-4E4C-71DC-CCCA8DEA9EC8}"/>
              </a:ext>
            </a:extLst>
          </p:cNvPr>
          <p:cNvSpPr txBox="1"/>
          <p:nvPr/>
        </p:nvSpPr>
        <p:spPr>
          <a:xfrm>
            <a:off x="9623474" y="9121407"/>
            <a:ext cx="887969" cy="78945"/>
          </a:xfrm>
          <a:prstGeom prst="rect">
            <a:avLst/>
          </a:prstGeom>
          <a:noFill/>
        </p:spPr>
        <p:txBody>
          <a:bodyPr wrap="square" lIns="0" tIns="0" rIns="0" bIns="0" rtlCol="0">
            <a:noAutofit/>
          </a:bodyPr>
          <a:lstStyle/>
          <a:p>
            <a:pPr algn="l"/>
            <a:r>
              <a:rPr lang="en-TR" sz="1200" baseline="30000" dirty="0"/>
              <a:t>References</a:t>
            </a:r>
          </a:p>
        </p:txBody>
      </p:sp>
      <p:pic>
        <p:nvPicPr>
          <p:cNvPr id="206" name="Picture 20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pi,\pi'$&#10;&#10;&#10;\end{document}" title="IguanaTex Bitmap Display">
            <a:extLst>
              <a:ext uri="{FF2B5EF4-FFF2-40B4-BE49-F238E27FC236}">
                <a16:creationId xmlns:a16="http://schemas.microsoft.com/office/drawing/2014/main" id="{12D736C4-FFAE-F5BF-6C70-1E05E099F5C0}"/>
              </a:ext>
            </a:extLst>
          </p:cNvPr>
          <p:cNvPicPr>
            <a:picLocks noChangeAspect="1"/>
          </p:cNvPicPr>
          <p:nvPr>
            <p:custDataLst>
              <p:tags r:id="rId17"/>
            </p:custDataLst>
          </p:nvPr>
        </p:nvPicPr>
        <p:blipFill>
          <a:blip r:embed="rId37">
            <a:extLst>
              <a:ext uri="{28A0092B-C50C-407E-A947-70E740481C1C}">
                <a14:useLocalDpi xmlns:a14="http://schemas.microsoft.com/office/drawing/2010/main" val="0"/>
              </a:ext>
            </a:extLst>
          </a:blip>
          <a:stretch>
            <a:fillRect/>
          </a:stretch>
        </p:blipFill>
        <p:spPr>
          <a:xfrm>
            <a:off x="2710824" y="4921459"/>
            <a:ext cx="289560" cy="152400"/>
          </a:xfrm>
          <a:prstGeom prst="rect">
            <a:avLst/>
          </a:prstGeom>
        </p:spPr>
      </p:pic>
    </p:spTree>
    <p:extLst>
      <p:ext uri="{BB962C8B-B14F-4D97-AF65-F5344CB8AC3E}">
        <p14:creationId xmlns:p14="http://schemas.microsoft.com/office/powerpoint/2010/main" val="6456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66724" y="963148"/>
            <a:ext cx="14184000" cy="1438625"/>
          </a:xfrm>
        </p:spPr>
        <p:txBody>
          <a:bodyPr/>
          <a:lstStyle/>
          <a:p>
            <a:r>
              <a:rPr lang="en-US" dirty="0"/>
              <a:t>Off-Policy Doubly Robust Policy Gradient</a:t>
            </a:r>
          </a:p>
          <a:p>
            <a:pPr lvl="1"/>
            <a:r>
              <a:rPr lang="en-US" dirty="0" err="1"/>
              <a:t>Ömer</a:t>
            </a:r>
            <a:r>
              <a:rPr lang="en-US" dirty="0"/>
              <a:t> </a:t>
            </a:r>
            <a:r>
              <a:rPr lang="en-US" dirty="0" err="1"/>
              <a:t>Doruk</a:t>
            </a:r>
            <a:r>
              <a:rPr lang="en-US" dirty="0"/>
              <a:t> Süder</a:t>
            </a:r>
            <a:r>
              <a:rPr lang="en-US" baseline="30000" dirty="0"/>
              <a:t>1</a:t>
            </a:r>
            <a:r>
              <a:rPr lang="en-US" dirty="0"/>
              <a:t>, Konstantinos Vergopoulos</a:t>
            </a:r>
            <a:r>
              <a:rPr lang="en-US" baseline="30000" dirty="0"/>
              <a:t>2</a:t>
            </a:r>
            <a:r>
              <a:rPr lang="en-US" dirty="0"/>
              <a:t>, Anastasios Vlachos</a:t>
            </a:r>
            <a:r>
              <a:rPr lang="en-US" baseline="30000" dirty="0"/>
              <a:t>2</a:t>
            </a:r>
            <a:endParaRPr lang="en-US" dirty="0"/>
          </a:p>
          <a:p>
            <a:pPr lvl="1"/>
            <a:r>
              <a:rPr lang="en-US" baseline="30000" dirty="0"/>
              <a:t>1</a:t>
            </a:r>
            <a:r>
              <a:rPr lang="en-US" dirty="0"/>
              <a:t>D-MATH, ETH Zurich; </a:t>
            </a:r>
            <a:r>
              <a:rPr lang="en-US" baseline="30000" dirty="0"/>
              <a:t>2</a:t>
            </a:r>
            <a:r>
              <a:rPr lang="en-US" dirty="0"/>
              <a:t>D-ITET, ETH Zurich</a:t>
            </a:r>
          </a:p>
        </p:txBody>
      </p:sp>
      <p:sp>
        <p:nvSpPr>
          <p:cNvPr id="7" name="Textfeld 6">
            <a:extLst>
              <a:ext uri="{FF2B5EF4-FFF2-40B4-BE49-F238E27FC236}">
                <a16:creationId xmlns:a16="http://schemas.microsoft.com/office/drawing/2014/main" id="{817DA120-B4C8-45E1-9AFC-01FF61FE9131}"/>
              </a:ext>
            </a:extLst>
          </p:cNvPr>
          <p:cNvSpPr txBox="1"/>
          <p:nvPr/>
        </p:nvSpPr>
        <p:spPr>
          <a:xfrm>
            <a:off x="428937" y="2814212"/>
            <a:ext cx="5023330" cy="1211190"/>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Policy Gradient (PG) estimators often suffer from high variance.</a:t>
            </a:r>
          </a:p>
          <a:p>
            <a:pPr marL="171450" indent="-171450">
              <a:spcAft>
                <a:spcPts val="600"/>
              </a:spcAft>
              <a:buFont typeface="Arial" panose="020B0604020202020204" pitchFamily="34" charset="0"/>
              <a:buChar char="•"/>
            </a:pPr>
            <a:r>
              <a:rPr lang="en-US" sz="1200" dirty="0"/>
              <a:t>In [1] a general estimator for the on-policy policy gradient was proposed, which can achieve minimum variance. </a:t>
            </a:r>
          </a:p>
          <a:p>
            <a:pPr marL="171450" indent="-171450">
              <a:spcAft>
                <a:spcPts val="600"/>
              </a:spcAft>
              <a:buFont typeface="Arial" panose="020B0604020202020204" pitchFamily="34" charset="0"/>
              <a:buChar char="•"/>
            </a:pPr>
            <a:r>
              <a:rPr lang="en-US" sz="1200" dirty="0"/>
              <a:t>Our goal in this project is to derive the off-policy version of DR-PG. This reduces the variance of the Importance Sampling which gives an unbiased estimate of</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39572" y="4872949"/>
            <a:ext cx="5035045" cy="2296617"/>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DR estimator which is the estimate of the value function, proposed in [2], where          are target/behavior policies and           is an approximate value function  </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Now the </a:t>
            </a:r>
            <a:r>
              <a:rPr lang="en-US" sz="1200" b="1" dirty="0"/>
              <a:t>off-policy </a:t>
            </a:r>
            <a:r>
              <a:rPr lang="en-US" sz="1200" dirty="0"/>
              <a:t>policy gradient can be derived as</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And find a recursive expression for                 . </a:t>
            </a:r>
          </a:p>
          <a:p>
            <a:pPr marL="180000" indent="-180000">
              <a:spcAft>
                <a:spcPts val="600"/>
              </a:spcAft>
              <a:buFont typeface="Arial" panose="020B0604020202020204" pitchFamily="34" charset="0"/>
              <a:buChar char="•"/>
            </a:pPr>
            <a:endParaRPr lang="en-US" sz="1200" dirty="0"/>
          </a:p>
        </p:txBody>
      </p:sp>
      <p:sp>
        <p:nvSpPr>
          <p:cNvPr id="12" name="Textfeld 11">
            <a:extLst>
              <a:ext uri="{FF2B5EF4-FFF2-40B4-BE49-F238E27FC236}">
                <a16:creationId xmlns:a16="http://schemas.microsoft.com/office/drawing/2014/main" id="{A65136F1-4F26-4D14-9FEC-C4BE18ABE7CF}"/>
              </a:ext>
            </a:extLst>
          </p:cNvPr>
          <p:cNvSpPr txBox="1"/>
          <p:nvPr/>
        </p:nvSpPr>
        <p:spPr>
          <a:xfrm>
            <a:off x="439573" y="7559728"/>
            <a:ext cx="5035044" cy="2639695"/>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Off policy DR-PG estimator:</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Where                            is the importance sampling ratio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This estimator is </a:t>
            </a:r>
            <a:r>
              <a:rPr lang="en-US" sz="1200" b="1" dirty="0"/>
              <a:t>unbiased</a:t>
            </a:r>
            <a:r>
              <a:rPr lang="en-US" sz="1200" dirty="0"/>
              <a:t> (shown) by term-by-term analysis</a:t>
            </a:r>
          </a:p>
          <a:p>
            <a:pPr>
              <a:spcAft>
                <a:spcPts val="600"/>
              </a:spcAft>
            </a:pPr>
            <a:r>
              <a:rPr lang="en-US" sz="1200" dirty="0"/>
              <a:t> </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1796097" y="4611976"/>
            <a:ext cx="2362065" cy="288000"/>
          </a:xfrm>
          <a:prstGeom prst="rect">
            <a:avLst/>
          </a:prstGeom>
          <a:noFill/>
        </p:spPr>
        <p:txBody>
          <a:bodyPr wrap="square" lIns="0" tIns="0" rIns="0" bIns="0" rtlCol="0">
            <a:noAutofit/>
          </a:bodyPr>
          <a:lstStyle/>
          <a:p>
            <a:r>
              <a:rPr lang="en-US" sz="1600" dirty="0">
                <a:solidFill>
                  <a:schemeClr val="accent1"/>
                </a:solidFill>
              </a:rPr>
              <a:t>2 Method Overview</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10700197" y="5918144"/>
            <a:ext cx="4608000" cy="288000"/>
          </a:xfrm>
          <a:prstGeom prst="rect">
            <a:avLst/>
          </a:prstGeom>
          <a:noFill/>
        </p:spPr>
        <p:txBody>
          <a:bodyPr wrap="square" lIns="0" tIns="0" rIns="0" bIns="0" rtlCol="0">
            <a:noAutofit/>
          </a:bodyPr>
          <a:lstStyle/>
          <a:p>
            <a:r>
              <a:rPr lang="en-US" sz="1600" dirty="0">
                <a:solidFill>
                  <a:schemeClr val="accent1"/>
                </a:solidFill>
              </a:rPr>
              <a:t>6 Results and Discussion</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1274764" y="7271728"/>
            <a:ext cx="3404729" cy="288000"/>
          </a:xfrm>
          <a:prstGeom prst="rect">
            <a:avLst/>
          </a:prstGeom>
          <a:noFill/>
        </p:spPr>
        <p:txBody>
          <a:bodyPr wrap="square" lIns="0" tIns="0" rIns="0" bIns="0" rtlCol="0">
            <a:noAutofit/>
          </a:bodyPr>
          <a:lstStyle/>
          <a:p>
            <a:r>
              <a:rPr lang="en-US" sz="1600" dirty="0">
                <a:solidFill>
                  <a:schemeClr val="accent1"/>
                </a:solidFill>
              </a:rPr>
              <a:t>3 The DR-PG Estimator (off-policy)</a:t>
            </a:r>
          </a:p>
          <a:p>
            <a:endParaRPr lang="en-US" sz="1600" dirty="0">
              <a:solidFill>
                <a:schemeClr val="accent1"/>
              </a:solidFill>
            </a:endParaRPr>
          </a:p>
        </p:txBody>
      </p:sp>
      <p:sp>
        <p:nvSpPr>
          <p:cNvPr id="64" name="Textfeld 63">
            <a:extLst>
              <a:ext uri="{FF2B5EF4-FFF2-40B4-BE49-F238E27FC236}">
                <a16:creationId xmlns:a16="http://schemas.microsoft.com/office/drawing/2014/main" id="{16F2F553-33F3-48C6-BF49-80A678D93FBD}"/>
              </a:ext>
            </a:extLst>
          </p:cNvPr>
          <p:cNvSpPr txBox="1"/>
          <p:nvPr/>
        </p:nvSpPr>
        <p:spPr>
          <a:xfrm>
            <a:off x="2085527" y="2501880"/>
            <a:ext cx="1611307" cy="288000"/>
          </a:xfrm>
          <a:prstGeom prst="rect">
            <a:avLst/>
          </a:prstGeom>
          <a:noFill/>
        </p:spPr>
        <p:txBody>
          <a:bodyPr wrap="square" lIns="0" tIns="0" rIns="0" bIns="0" rtlCol="0">
            <a:noAutofit/>
          </a:bodyPr>
          <a:lstStyle/>
          <a:p>
            <a:r>
              <a:rPr lang="en-US" sz="1600" dirty="0">
                <a:solidFill>
                  <a:schemeClr val="accent1"/>
                </a:solidFill>
              </a:rPr>
              <a:t>1 Introduction</a:t>
            </a:r>
          </a:p>
        </p:txBody>
      </p:sp>
      <p:sp>
        <p:nvSpPr>
          <p:cNvPr id="25" name="TextBox 24">
            <a:extLst>
              <a:ext uri="{FF2B5EF4-FFF2-40B4-BE49-F238E27FC236}">
                <a16:creationId xmlns:a16="http://schemas.microsoft.com/office/drawing/2014/main" id="{C8FA0023-B96B-BD3A-F3B5-119F35A30B86}"/>
              </a:ext>
            </a:extLst>
          </p:cNvPr>
          <p:cNvSpPr txBox="1"/>
          <p:nvPr/>
        </p:nvSpPr>
        <p:spPr>
          <a:xfrm>
            <a:off x="931025" y="548640"/>
            <a:ext cx="0" cy="0"/>
          </a:xfrm>
          <a:prstGeom prst="rect">
            <a:avLst/>
          </a:prstGeom>
          <a:noFill/>
        </p:spPr>
        <p:txBody>
          <a:bodyPr wrap="none" lIns="0" tIns="0" rIns="0" bIns="0" rtlCol="0">
            <a:noAutofit/>
          </a:bodyPr>
          <a:lstStyle/>
          <a:p>
            <a:pPr algn="l"/>
            <a:endParaRPr lang="en-TR" baseline="30000"/>
          </a:p>
        </p:txBody>
      </p:sp>
      <p:sp>
        <p:nvSpPr>
          <p:cNvPr id="27" name="TextBox 26">
            <a:extLst>
              <a:ext uri="{FF2B5EF4-FFF2-40B4-BE49-F238E27FC236}">
                <a16:creationId xmlns:a16="http://schemas.microsoft.com/office/drawing/2014/main" id="{2A506374-6B5A-BC7E-B5D2-CF51F3DCCF3C}"/>
              </a:ext>
            </a:extLst>
          </p:cNvPr>
          <p:cNvSpPr txBox="1"/>
          <p:nvPr/>
        </p:nvSpPr>
        <p:spPr>
          <a:xfrm>
            <a:off x="1330036" y="1014153"/>
            <a:ext cx="0" cy="0"/>
          </a:xfrm>
          <a:prstGeom prst="rect">
            <a:avLst/>
          </a:prstGeom>
          <a:noFill/>
        </p:spPr>
        <p:txBody>
          <a:bodyPr wrap="none" lIns="0" tIns="0" rIns="0" bIns="0" rtlCol="0">
            <a:noAutofit/>
          </a:bodyPr>
          <a:lstStyle/>
          <a:p>
            <a:pPr algn="l"/>
            <a:endParaRPr lang="en-TR" baseline="30000" dirty="0"/>
          </a:p>
        </p:txBody>
      </p:sp>
      <p:pic>
        <p:nvPicPr>
          <p:cNvPr id="58" name="Picture Placeholder 57" descr="\documentclass{article}&#10;\usepackage{amsmath}&#10;\pagestyle{empty}&#10;\begin{document}&#10;&#10;&#10;$\tilde{Q}_{t}^{\pi_\theta}$ &#10;&#10;\end{document}" title="IguanaTex Bitmap Display">
            <a:extLst>
              <a:ext uri="{FF2B5EF4-FFF2-40B4-BE49-F238E27FC236}">
                <a16:creationId xmlns:a16="http://schemas.microsoft.com/office/drawing/2014/main" id="{761523A0-024A-B323-89D4-53A2A751FF9B}"/>
              </a:ext>
            </a:extLst>
          </p:cNvPr>
          <p:cNvPicPr>
            <a:picLocks noGrp="1" noChangeAspect="1"/>
          </p:cNvPicPr>
          <p:nvPr>
            <p:ph type="pic" sz="quarter" idx="14"/>
            <p:custDataLst>
              <p:tags r:id="rId1"/>
            </p:custDataLst>
          </p:nvPr>
        </p:nvPicPr>
        <p:blipFill rotWithShape="1">
          <a:blip r:embed="rId21">
            <a:extLst>
              <a:ext uri="{28A0092B-C50C-407E-A947-70E740481C1C}">
                <a14:useLocalDpi xmlns:a14="http://schemas.microsoft.com/office/drawing/2010/main" val="0"/>
              </a:ext>
            </a:extLst>
          </a:blip>
          <a:srcRect t="-676" b="-2417"/>
          <a:stretch/>
        </p:blipFill>
        <p:spPr>
          <a:xfrm>
            <a:off x="4837718" y="5183042"/>
            <a:ext cx="221199" cy="182429"/>
          </a:xfrm>
        </p:spPr>
      </p:pic>
      <p:pic>
        <p:nvPicPr>
          <p:cNvPr id="141" name="Picture Placeholder 140" descr="\documentclass{article}&#10;\usepackage{amsmath}&#10;\pagestyle{empty}&#10;\begin{document}&#10;\global\long\def\dr{\widehat{DR}}&#10;&#10;&#10;$\dr_{t}^{\pi'}=\tilde{V}_{t}^{\pi'}+\frac{\pi'_t}{\pi_{t}}\left(r_{t}+\gamma\dr_{t+1}^{\pi'}-\tilde{Q}_{t}^{\pi'}\right)$&#10;&#10;\end{document}" title="IguanaTex Bitmap Display">
            <a:extLst>
              <a:ext uri="{FF2B5EF4-FFF2-40B4-BE49-F238E27FC236}">
                <a16:creationId xmlns:a16="http://schemas.microsoft.com/office/drawing/2014/main" id="{8F0F36B4-DD4E-9391-7A0C-BA098CAA83BC}"/>
              </a:ext>
            </a:extLst>
          </p:cNvPr>
          <p:cNvPicPr>
            <a:picLocks noGrp="1" noChangeAspect="1"/>
          </p:cNvPicPr>
          <p:nvPr>
            <p:ph type="pic" sz="quarter" idx="13"/>
            <p:custDataLst>
              <p:tags r:id="rId2"/>
            </p:custDataLst>
          </p:nvPr>
        </p:nvPicPr>
        <p:blipFill rotWithShape="1">
          <a:blip r:embed="rId22">
            <a:extLst>
              <a:ext uri="{28A0092B-C50C-407E-A947-70E740481C1C}">
                <a14:useLocalDpi xmlns:a14="http://schemas.microsoft.com/office/drawing/2010/main" val="0"/>
              </a:ext>
            </a:extLst>
          </a:blip>
          <a:srcRect l="-4101" r="-3274" b="-4596"/>
          <a:stretch/>
        </p:blipFill>
        <p:spPr>
          <a:xfrm>
            <a:off x="1008086" y="5593652"/>
            <a:ext cx="3898015" cy="491703"/>
          </a:xfrm>
          <a:prstGeom prst="rect">
            <a:avLst/>
          </a:prstGeom>
        </p:spPr>
      </p:pic>
      <p:pic>
        <p:nvPicPr>
          <p:cNvPr id="75" name="Picture Placeholder 74"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title="IguanaTex Bitmap Display">
            <a:extLst>
              <a:ext uri="{FF2B5EF4-FFF2-40B4-BE49-F238E27FC236}">
                <a16:creationId xmlns:a16="http://schemas.microsoft.com/office/drawing/2014/main" id="{D6429894-87A5-24A1-B2F2-B0127CDCFBDB}"/>
              </a:ext>
            </a:extLst>
          </p:cNvPr>
          <p:cNvPicPr>
            <a:picLocks noGrp="1" noChangeAspect="1"/>
          </p:cNvPicPr>
          <p:nvPr>
            <p:ph type="pic" sz="quarter" idx="16"/>
            <p:custDataLst>
              <p:tags r:id="rId3"/>
            </p:custDataLst>
          </p:nvPr>
        </p:nvPicPr>
        <p:blipFill rotWithShape="1">
          <a:blip r:embed="rId23">
            <a:extLst>
              <a:ext uri="{28A0092B-C50C-407E-A947-70E740481C1C}">
                <a14:useLocalDpi xmlns:a14="http://schemas.microsoft.com/office/drawing/2010/main" val="0"/>
              </a:ext>
            </a:extLst>
          </a:blip>
          <a:srcRect l="-42" r="-231"/>
          <a:stretch/>
        </p:blipFill>
        <p:spPr>
          <a:xfrm>
            <a:off x="1448574" y="6397687"/>
            <a:ext cx="2885215" cy="491702"/>
          </a:xfrm>
        </p:spPr>
      </p:pic>
      <p:sp>
        <p:nvSpPr>
          <p:cNvPr id="78" name="TextBox 77">
            <a:extLst>
              <a:ext uri="{FF2B5EF4-FFF2-40B4-BE49-F238E27FC236}">
                <a16:creationId xmlns:a16="http://schemas.microsoft.com/office/drawing/2014/main" id="{45AA3152-8096-B297-8866-8AB74DA1A264}"/>
              </a:ext>
            </a:extLst>
          </p:cNvPr>
          <p:cNvSpPr txBox="1"/>
          <p:nvPr/>
        </p:nvSpPr>
        <p:spPr>
          <a:xfrm>
            <a:off x="14169946" y="7114156"/>
            <a:ext cx="0" cy="0"/>
          </a:xfrm>
          <a:prstGeom prst="rect">
            <a:avLst/>
          </a:prstGeom>
          <a:noFill/>
        </p:spPr>
        <p:txBody>
          <a:bodyPr wrap="none" lIns="0" tIns="0" rIns="0" bIns="0" rtlCol="0">
            <a:noAutofit/>
          </a:bodyPr>
          <a:lstStyle/>
          <a:p>
            <a:pPr algn="l"/>
            <a:endParaRPr lang="en-TR" baseline="30000"/>
          </a:p>
        </p:txBody>
      </p:sp>
      <p:pic>
        <p:nvPicPr>
          <p:cNvPr id="80" name="Picture 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title="IguanaTex Bitmap Display">
            <a:extLst>
              <a:ext uri="{FF2B5EF4-FFF2-40B4-BE49-F238E27FC236}">
                <a16:creationId xmlns:a16="http://schemas.microsoft.com/office/drawing/2014/main" id="{B03285C3-65AD-4BED-9AD6-75397B0DEC4A}"/>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Lst>
          </a:blip>
          <a:stretch>
            <a:fillRect/>
          </a:stretch>
        </p:blipFill>
        <p:spPr>
          <a:xfrm>
            <a:off x="3188982" y="6930419"/>
            <a:ext cx="655320" cy="198120"/>
          </a:xfrm>
          <a:prstGeom prst="rect">
            <a:avLst/>
          </a:prstGeom>
        </p:spPr>
      </p:pic>
      <p:pic>
        <p:nvPicPr>
          <p:cNvPr id="168" name="Picture 167" descr="\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title="IguanaTex Bitmap Display">
            <a:extLst>
              <a:ext uri="{FF2B5EF4-FFF2-40B4-BE49-F238E27FC236}">
                <a16:creationId xmlns:a16="http://schemas.microsoft.com/office/drawing/2014/main" id="{D527E696-94FC-AA60-5A52-753982EF60AF}"/>
              </a:ext>
            </a:extLst>
          </p:cNvPr>
          <p:cNvPicPr>
            <a:picLocks noChangeAspect="1"/>
          </p:cNvPicPr>
          <p:nvPr>
            <p:custDataLst>
              <p:tags r:id="rId5"/>
            </p:custDataLst>
          </p:nvPr>
        </p:nvPicPr>
        <p:blipFill>
          <a:blip r:embed="rId25">
            <a:extLst>
              <a:ext uri="{28A0092B-C50C-407E-A947-70E740481C1C}">
                <a14:useLocalDpi xmlns:a14="http://schemas.microsoft.com/office/drawing/2010/main" val="0"/>
              </a:ext>
            </a:extLst>
          </a:blip>
          <a:stretch>
            <a:fillRect/>
          </a:stretch>
        </p:blipFill>
        <p:spPr>
          <a:xfrm>
            <a:off x="383852" y="7966241"/>
            <a:ext cx="5031210" cy="1018781"/>
          </a:xfrm>
          <a:prstGeom prst="rect">
            <a:avLst/>
          </a:prstGeom>
        </p:spPr>
      </p:pic>
      <p:pic>
        <p:nvPicPr>
          <p:cNvPr id="4" name="Picture 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10;&#10;&#10;\end{document}" title="IguanaTex Bitmap Display">
            <a:extLst>
              <a:ext uri="{FF2B5EF4-FFF2-40B4-BE49-F238E27FC236}">
                <a16:creationId xmlns:a16="http://schemas.microsoft.com/office/drawing/2014/main" id="{1742849D-2550-1DC8-DB93-BD53FD7172BB}"/>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1307009" y="9198578"/>
            <a:ext cx="1013920" cy="279701"/>
          </a:xfrm>
          <a:prstGeom prst="rect">
            <a:avLst/>
          </a:prstGeom>
        </p:spPr>
      </p:pic>
      <p:sp>
        <p:nvSpPr>
          <p:cNvPr id="13" name="Textfeld 12 1">
            <a:extLst>
              <a:ext uri="{FF2B5EF4-FFF2-40B4-BE49-F238E27FC236}">
                <a16:creationId xmlns:a16="http://schemas.microsoft.com/office/drawing/2014/main" id="{C7C04B1D-DC34-4E60-B6E3-5EFA9E0D3DD2}"/>
              </a:ext>
            </a:extLst>
          </p:cNvPr>
          <p:cNvSpPr txBox="1"/>
          <p:nvPr/>
        </p:nvSpPr>
        <p:spPr>
          <a:xfrm>
            <a:off x="5680219" y="2778213"/>
            <a:ext cx="8890181" cy="3064108"/>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covariance matrix of estimator (1) is given by:</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Contrary to the on-policy case, the existence of      in front of the control variate terms         and               prevents us from achieving zero variance in the case when we have perfect side information, i.e. when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r>
              <a:rPr lang="en-US" sz="1200" dirty="0"/>
              <a:t> </a:t>
            </a:r>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sp>
        <p:nvSpPr>
          <p:cNvPr id="16" name="Textfeld 15 1">
            <a:extLst>
              <a:ext uri="{FF2B5EF4-FFF2-40B4-BE49-F238E27FC236}">
                <a16:creationId xmlns:a16="http://schemas.microsoft.com/office/drawing/2014/main" id="{3F1E786A-1735-4425-99CD-33A905F77F28}"/>
              </a:ext>
            </a:extLst>
          </p:cNvPr>
          <p:cNvSpPr txBox="1"/>
          <p:nvPr/>
        </p:nvSpPr>
        <p:spPr>
          <a:xfrm>
            <a:off x="8632378" y="2490208"/>
            <a:ext cx="2480122" cy="299672"/>
          </a:xfrm>
          <a:prstGeom prst="rect">
            <a:avLst/>
          </a:prstGeom>
          <a:noFill/>
        </p:spPr>
        <p:txBody>
          <a:bodyPr wrap="square" lIns="0" tIns="0" rIns="0" bIns="0" rtlCol="0">
            <a:noAutofit/>
          </a:bodyPr>
          <a:lstStyle/>
          <a:p>
            <a:r>
              <a:rPr lang="en-US" sz="1600" dirty="0">
                <a:solidFill>
                  <a:schemeClr val="accent1"/>
                </a:solidFill>
              </a:rPr>
              <a:t>4 Variance Analysis</a:t>
            </a:r>
          </a:p>
        </p:txBody>
      </p:sp>
      <p:pic>
        <p:nvPicPr>
          <p:cNvPr id="166" name="Picture 165" descr="\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title="IguanaTex Bitmap Display">
            <a:extLst>
              <a:ext uri="{FF2B5EF4-FFF2-40B4-BE49-F238E27FC236}">
                <a16:creationId xmlns:a16="http://schemas.microsoft.com/office/drawing/2014/main" id="{0AE7111C-6E02-CDB2-6741-2FC6F218B159}"/>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6040086" y="3242011"/>
            <a:ext cx="8204049" cy="1872663"/>
          </a:xfrm>
          <a:prstGeom prst="rect">
            <a:avLst/>
          </a:prstGeom>
        </p:spPr>
      </p:pic>
      <p:pic>
        <p:nvPicPr>
          <p:cNvPr id="151" name="Picture 150"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title="IguanaTex Bitmap Display">
            <a:extLst>
              <a:ext uri="{FF2B5EF4-FFF2-40B4-BE49-F238E27FC236}">
                <a16:creationId xmlns:a16="http://schemas.microsoft.com/office/drawing/2014/main" id="{25E58D8D-B018-B6A4-C512-8EDA213DEE83}"/>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13902890" y="279302"/>
            <a:ext cx="701974" cy="545980"/>
          </a:xfrm>
          <a:prstGeom prst="rect">
            <a:avLst/>
          </a:prstGeom>
        </p:spPr>
      </p:pic>
      <p:sp>
        <p:nvSpPr>
          <p:cNvPr id="154" name="Textfeld 12 2">
            <a:extLst>
              <a:ext uri="{FF2B5EF4-FFF2-40B4-BE49-F238E27FC236}">
                <a16:creationId xmlns:a16="http://schemas.microsoft.com/office/drawing/2014/main" id="{EB825721-60BC-B75F-4AF4-806A3F414CF6}"/>
              </a:ext>
            </a:extLst>
          </p:cNvPr>
          <p:cNvSpPr txBox="1"/>
          <p:nvPr/>
        </p:nvSpPr>
        <p:spPr>
          <a:xfrm>
            <a:off x="9577509" y="6223976"/>
            <a:ext cx="4992891" cy="3026433"/>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latin typeface="Arial" panose="020B0604020202020204" pitchFamily="34" charset="0"/>
              </a:rPr>
              <a:t>O</a:t>
            </a:r>
            <a:r>
              <a:rPr lang="en-US" sz="1200" b="0" i="0" u="none" strike="noStrike" dirty="0">
                <a:effectLst/>
                <a:latin typeface="Arial" panose="020B0604020202020204" pitchFamily="34" charset="0"/>
              </a:rPr>
              <a:t>bserve that if the importance sampling ratio     </a:t>
            </a:r>
            <a:r>
              <a:rPr lang="en-US" sz="1200" dirty="0">
                <a:latin typeface="Arial" panose="020B0604020202020204" pitchFamily="34" charset="0"/>
              </a:rPr>
              <a:t>       </a:t>
            </a:r>
            <a:r>
              <a:rPr lang="en-US" sz="1200" b="0" i="0" u="none" strike="noStrike" dirty="0">
                <a:effectLst/>
                <a:latin typeface="Arial" panose="020B0604020202020204" pitchFamily="34" charset="0"/>
              </a:rPr>
              <a:t>, then we recover the results for the on-policy case.</a:t>
            </a:r>
            <a:endParaRPr lang="en-US" sz="1200" dirty="0"/>
          </a:p>
          <a:p>
            <a:pPr marL="171450" indent="-171450">
              <a:spcAft>
                <a:spcPts val="600"/>
              </a:spcAft>
              <a:buFont typeface="Arial" panose="020B0604020202020204" pitchFamily="34" charset="0"/>
              <a:buChar char="•"/>
            </a:pPr>
            <a:r>
              <a:rPr lang="en-US" sz="1200" dirty="0"/>
              <a:t>Special case (more on report)</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pic>
        <p:nvPicPr>
          <p:cNvPr id="184" name="Picture 183" descr="\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title="IguanaTex Bitmap Display">
            <a:extLst>
              <a:ext uri="{FF2B5EF4-FFF2-40B4-BE49-F238E27FC236}">
                <a16:creationId xmlns:a16="http://schemas.microsoft.com/office/drawing/2014/main" id="{D6C29C6B-FECA-6E47-1BC0-3EBD56315A3D}"/>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9623474" y="7007083"/>
            <a:ext cx="4906449" cy="1770968"/>
          </a:xfrm>
          <a:prstGeom prst="rect">
            <a:avLst/>
          </a:prstGeom>
        </p:spPr>
      </p:pic>
      <p:pic>
        <p:nvPicPr>
          <p:cNvPr id="118" name="Picture 11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title="IguanaTex Bitmap Display">
            <a:extLst>
              <a:ext uri="{FF2B5EF4-FFF2-40B4-BE49-F238E27FC236}">
                <a16:creationId xmlns:a16="http://schemas.microsoft.com/office/drawing/2014/main" id="{DED7AD9A-8EFA-894A-4DD2-B2F1824D126A}"/>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12940138" y="6372638"/>
            <a:ext cx="473480" cy="163897"/>
          </a:xfrm>
          <a:prstGeom prst="rect">
            <a:avLst/>
          </a:prstGeom>
        </p:spPr>
      </p:pic>
      <p:sp>
        <p:nvSpPr>
          <p:cNvPr id="156" name="TextBox 155">
            <a:extLst>
              <a:ext uri="{FF2B5EF4-FFF2-40B4-BE49-F238E27FC236}">
                <a16:creationId xmlns:a16="http://schemas.microsoft.com/office/drawing/2014/main" id="{21228CE6-0850-599B-6424-EE9DE7202F7A}"/>
              </a:ext>
            </a:extLst>
          </p:cNvPr>
          <p:cNvSpPr txBox="1"/>
          <p:nvPr/>
        </p:nvSpPr>
        <p:spPr>
          <a:xfrm>
            <a:off x="15657688" y="10594001"/>
            <a:ext cx="0" cy="0"/>
          </a:xfrm>
          <a:prstGeom prst="rect">
            <a:avLst/>
          </a:prstGeom>
          <a:noFill/>
        </p:spPr>
        <p:txBody>
          <a:bodyPr wrap="none" lIns="0" tIns="0" rIns="0" bIns="0" rtlCol="0">
            <a:noAutofit/>
          </a:bodyPr>
          <a:lstStyle/>
          <a:p>
            <a:pPr algn="l"/>
            <a:endParaRPr lang="en-TR" baseline="30000" dirty="0"/>
          </a:p>
        </p:txBody>
      </p:sp>
      <p:sp>
        <p:nvSpPr>
          <p:cNvPr id="157" name="Textfeld 10 1">
            <a:extLst>
              <a:ext uri="{FF2B5EF4-FFF2-40B4-BE49-F238E27FC236}">
                <a16:creationId xmlns:a16="http://schemas.microsoft.com/office/drawing/2014/main" id="{0D0A9CD0-1551-A3E0-0205-F1F573042881}"/>
              </a:ext>
            </a:extLst>
          </p:cNvPr>
          <p:cNvSpPr txBox="1"/>
          <p:nvPr/>
        </p:nvSpPr>
        <p:spPr>
          <a:xfrm>
            <a:off x="5693525" y="6223976"/>
            <a:ext cx="3685256" cy="3975445"/>
          </a:xfrm>
          <a:prstGeom prst="rect">
            <a:avLst/>
          </a:prstGeom>
          <a:solidFill>
            <a:schemeClr val="bg1"/>
          </a:solidFill>
        </p:spPr>
        <p:txBody>
          <a:bodyPr wrap="square" lIns="127289" tIns="127289" rIns="127289" bIns="127289" rtlCol="0">
            <a:noAutofit/>
          </a:bodyPr>
          <a:lstStyle/>
          <a:p>
            <a:pPr>
              <a:spcAft>
                <a:spcPts val="600"/>
              </a:spcAft>
            </a:pPr>
            <a:endParaRPr lang="en-US" sz="1200" dirty="0"/>
          </a:p>
        </p:txBody>
      </p:sp>
      <p:sp>
        <p:nvSpPr>
          <p:cNvPr id="160" name="Textfeld 15 2">
            <a:extLst>
              <a:ext uri="{FF2B5EF4-FFF2-40B4-BE49-F238E27FC236}">
                <a16:creationId xmlns:a16="http://schemas.microsoft.com/office/drawing/2014/main" id="{8A9F5E11-2F67-A689-03E0-F2790D353251}"/>
              </a:ext>
            </a:extLst>
          </p:cNvPr>
          <p:cNvSpPr txBox="1"/>
          <p:nvPr/>
        </p:nvSpPr>
        <p:spPr>
          <a:xfrm>
            <a:off x="6671277" y="5922149"/>
            <a:ext cx="3504088" cy="428137"/>
          </a:xfrm>
          <a:prstGeom prst="rect">
            <a:avLst/>
          </a:prstGeom>
          <a:noFill/>
        </p:spPr>
        <p:txBody>
          <a:bodyPr wrap="square" lIns="0" tIns="0" rIns="0" bIns="0" rtlCol="0">
            <a:noAutofit/>
          </a:bodyPr>
          <a:lstStyle/>
          <a:p>
            <a:r>
              <a:rPr lang="en-US" sz="1600" dirty="0">
                <a:solidFill>
                  <a:schemeClr val="accent1"/>
                </a:solidFill>
              </a:rPr>
              <a:t>5 Experiments</a:t>
            </a:r>
          </a:p>
          <a:p>
            <a:endParaRPr lang="en-US" sz="1600" dirty="0">
              <a:solidFill>
                <a:schemeClr val="accent1"/>
              </a:solidFill>
            </a:endParaRPr>
          </a:p>
        </p:txBody>
      </p:sp>
      <p:pic>
        <p:nvPicPr>
          <p:cNvPr id="112" name="Picture 111" descr="A graph of different colored lines&#10;&#10;Description automatically generated">
            <a:extLst>
              <a:ext uri="{FF2B5EF4-FFF2-40B4-BE49-F238E27FC236}">
                <a16:creationId xmlns:a16="http://schemas.microsoft.com/office/drawing/2014/main" id="{F04FD0FE-67C7-F1AB-76F2-EC05835FF4B2}"/>
              </a:ext>
            </a:extLst>
          </p:cNvPr>
          <p:cNvPicPr>
            <a:picLocks noChangeAspect="1"/>
          </p:cNvPicPr>
          <p:nvPr/>
        </p:nvPicPr>
        <p:blipFill rotWithShape="1">
          <a:blip r:embed="rId31">
            <a:extLst>
              <a:ext uri="{28A0092B-C50C-407E-A947-70E740481C1C}">
                <a14:useLocalDpi xmlns:a14="http://schemas.microsoft.com/office/drawing/2010/main" val="0"/>
              </a:ext>
            </a:extLst>
          </a:blip>
          <a:srcRect t="1977" b="7188"/>
          <a:stretch/>
        </p:blipFill>
        <p:spPr>
          <a:xfrm>
            <a:off x="6094070" y="7280935"/>
            <a:ext cx="2805380" cy="2167200"/>
          </a:xfrm>
          <a:prstGeom prst="rect">
            <a:avLst/>
          </a:prstGeom>
        </p:spPr>
      </p:pic>
      <p:sp>
        <p:nvSpPr>
          <p:cNvPr id="42" name="Textfeld 41">
            <a:extLst>
              <a:ext uri="{FF2B5EF4-FFF2-40B4-BE49-F238E27FC236}">
                <a16:creationId xmlns:a16="http://schemas.microsoft.com/office/drawing/2014/main" id="{62C86070-65D0-492D-B8A7-416262E7B4D3}"/>
              </a:ext>
            </a:extLst>
          </p:cNvPr>
          <p:cNvSpPr txBox="1"/>
          <p:nvPr/>
        </p:nvSpPr>
        <p:spPr>
          <a:xfrm>
            <a:off x="6037579" y="9587366"/>
            <a:ext cx="2861871" cy="612055"/>
          </a:xfrm>
          <a:prstGeom prst="rect">
            <a:avLst/>
          </a:prstGeom>
          <a:noFill/>
        </p:spPr>
        <p:txBody>
          <a:bodyPr wrap="square" lIns="127289" tIns="0" rIns="127289" bIns="127289" rtlCol="0" anchor="b" anchorCtr="0">
            <a:noAutofit/>
          </a:bodyPr>
          <a:lstStyle/>
          <a:p>
            <a:r>
              <a:rPr lang="en-US" sz="700" dirty="0">
                <a:effectLst/>
              </a:rPr>
              <a:t>Fig: Comparison of different PG estimators in on-policy optimization. Y-axes show the mean of the expected returns of the policies over 150 trials learned by different PG methods. Error bars show double the standard errors, which correspond to 95% confidence intervals. </a:t>
            </a:r>
            <a:endParaRPr lang="en-US" sz="700" dirty="0"/>
          </a:p>
        </p:txBody>
      </p:sp>
      <p:pic>
        <p:nvPicPr>
          <p:cNvPr id="170" name="Picture 16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title="IguanaTex Bitmap Display">
            <a:extLst>
              <a:ext uri="{FF2B5EF4-FFF2-40B4-BE49-F238E27FC236}">
                <a16:creationId xmlns:a16="http://schemas.microsoft.com/office/drawing/2014/main" id="{F36A85D7-4652-81C7-2F27-E024FC5D683E}"/>
              </a:ext>
            </a:extLst>
          </p:cNvPr>
          <p:cNvPicPr>
            <a:picLocks noChangeAspect="1"/>
          </p:cNvPicPr>
          <p:nvPr>
            <p:custDataLst>
              <p:tags r:id="rId11"/>
            </p:custDataLst>
          </p:nvPr>
        </p:nvPicPr>
        <p:blipFill rotWithShape="1">
          <a:blip r:embed="rId32">
            <a:extLst>
              <a:ext uri="{28A0092B-C50C-407E-A947-70E740481C1C}">
                <a14:useLocalDpi xmlns:a14="http://schemas.microsoft.com/office/drawing/2010/main" val="0"/>
              </a:ext>
            </a:extLst>
          </a:blip>
          <a:srcRect r="89767" b="-73292"/>
          <a:stretch/>
        </p:blipFill>
        <p:spPr>
          <a:xfrm>
            <a:off x="11783578" y="5267391"/>
            <a:ext cx="313490" cy="316918"/>
          </a:xfrm>
          <a:prstGeom prst="rect">
            <a:avLst/>
          </a:prstGeom>
        </p:spPr>
      </p:pic>
      <p:pic>
        <p:nvPicPr>
          <p:cNvPr id="174" name="Picture 17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title="IguanaTex Bitmap Display">
            <a:extLst>
              <a:ext uri="{FF2B5EF4-FFF2-40B4-BE49-F238E27FC236}">
                <a16:creationId xmlns:a16="http://schemas.microsoft.com/office/drawing/2014/main" id="{F7FC26AE-0874-1EF2-8A16-2C62D824AE7B}"/>
              </a:ext>
            </a:extLst>
          </p:cNvPr>
          <p:cNvPicPr>
            <a:picLocks noChangeAspect="1"/>
          </p:cNvPicPr>
          <p:nvPr>
            <p:custDataLst>
              <p:tags r:id="rId12"/>
            </p:custDataLst>
          </p:nvPr>
        </p:nvPicPr>
        <p:blipFill rotWithShape="1">
          <a:blip r:embed="rId33">
            <a:extLst>
              <a:ext uri="{28A0092B-C50C-407E-A947-70E740481C1C}">
                <a14:useLocalDpi xmlns:a14="http://schemas.microsoft.com/office/drawing/2010/main" val="0"/>
              </a:ext>
            </a:extLst>
          </a:blip>
          <a:srcRect r="80352" b="-30256"/>
          <a:stretch/>
        </p:blipFill>
        <p:spPr>
          <a:xfrm>
            <a:off x="12437436" y="5268224"/>
            <a:ext cx="532984" cy="238212"/>
          </a:xfrm>
          <a:prstGeom prst="rect">
            <a:avLst/>
          </a:prstGeom>
        </p:spPr>
      </p:pic>
      <p:pic>
        <p:nvPicPr>
          <p:cNvPr id="176" name="Picture 17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title="IguanaTex Bitmap Display">
            <a:extLst>
              <a:ext uri="{FF2B5EF4-FFF2-40B4-BE49-F238E27FC236}">
                <a16:creationId xmlns:a16="http://schemas.microsoft.com/office/drawing/2014/main" id="{8AA979D0-1281-872E-7458-C355A234FC28}"/>
              </a:ext>
            </a:extLst>
          </p:cNvPr>
          <p:cNvPicPr>
            <a:picLocks noChangeAspect="1"/>
          </p:cNvPicPr>
          <p:nvPr>
            <p:custDataLst>
              <p:tags r:id="rId13"/>
            </p:custDataLst>
          </p:nvPr>
        </p:nvPicPr>
        <p:blipFill>
          <a:blip r:embed="rId34">
            <a:extLst>
              <a:ext uri="{28A0092B-C50C-407E-A947-70E740481C1C}">
                <a14:useLocalDpi xmlns:a14="http://schemas.microsoft.com/office/drawing/2010/main" val="0"/>
              </a:ext>
            </a:extLst>
          </a:blip>
          <a:stretch>
            <a:fillRect/>
          </a:stretch>
        </p:blipFill>
        <p:spPr>
          <a:xfrm>
            <a:off x="11753943" y="5455567"/>
            <a:ext cx="792480" cy="167640"/>
          </a:xfrm>
          <a:prstGeom prst="rect">
            <a:avLst/>
          </a:prstGeom>
        </p:spPr>
      </p:pic>
      <p:pic>
        <p:nvPicPr>
          <p:cNvPr id="178" name="Picture 17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title="IguanaTex Bitmap Display">
            <a:extLst>
              <a:ext uri="{FF2B5EF4-FFF2-40B4-BE49-F238E27FC236}">
                <a16:creationId xmlns:a16="http://schemas.microsoft.com/office/drawing/2014/main" id="{345FB519-6757-72E5-E280-ED6736228FD3}"/>
              </a:ext>
            </a:extLst>
          </p:cNvPr>
          <p:cNvPicPr>
            <a:picLocks noChangeAspect="1"/>
          </p:cNvPicPr>
          <p:nvPr>
            <p:custDataLst>
              <p:tags r:id="rId14"/>
            </p:custDataLst>
          </p:nvPr>
        </p:nvPicPr>
        <p:blipFill>
          <a:blip r:embed="rId35">
            <a:extLst>
              <a:ext uri="{28A0092B-C50C-407E-A947-70E740481C1C}">
                <a14:useLocalDpi xmlns:a14="http://schemas.microsoft.com/office/drawing/2010/main" val="0"/>
              </a:ext>
            </a:extLst>
          </a:blip>
          <a:stretch>
            <a:fillRect/>
          </a:stretch>
        </p:blipFill>
        <p:spPr>
          <a:xfrm>
            <a:off x="13004197" y="5461586"/>
            <a:ext cx="1249680" cy="182880"/>
          </a:xfrm>
          <a:prstGeom prst="rect">
            <a:avLst/>
          </a:prstGeom>
        </p:spPr>
      </p:pic>
      <p:pic>
        <p:nvPicPr>
          <p:cNvPr id="180" name="Picture 1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title="IguanaTex Bitmap Display">
            <a:extLst>
              <a:ext uri="{FF2B5EF4-FFF2-40B4-BE49-F238E27FC236}">
                <a16:creationId xmlns:a16="http://schemas.microsoft.com/office/drawing/2014/main" id="{F5765D16-D7E9-04C1-6F93-B26F5575815C}"/>
              </a:ext>
            </a:extLst>
          </p:cNvPr>
          <p:cNvPicPr>
            <a:picLocks noChangeAspect="1"/>
          </p:cNvPicPr>
          <p:nvPr>
            <p:custDataLst>
              <p:tags r:id="rId15"/>
            </p:custDataLst>
          </p:nvPr>
        </p:nvPicPr>
        <p:blipFill>
          <a:blip r:embed="rId36">
            <a:extLst>
              <a:ext uri="{28A0092B-C50C-407E-A947-70E740481C1C}">
                <a14:useLocalDpi xmlns:a14="http://schemas.microsoft.com/office/drawing/2010/main" val="0"/>
              </a:ext>
            </a:extLst>
          </a:blip>
          <a:stretch>
            <a:fillRect/>
          </a:stretch>
        </p:blipFill>
        <p:spPr>
          <a:xfrm>
            <a:off x="9256960" y="5318186"/>
            <a:ext cx="76200" cy="106680"/>
          </a:xfrm>
          <a:prstGeom prst="rect">
            <a:avLst/>
          </a:prstGeom>
        </p:spPr>
      </p:pic>
      <p:pic>
        <p:nvPicPr>
          <p:cNvPr id="182" name="Picture 18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title="IguanaTex Bitmap Display">
            <a:extLst>
              <a:ext uri="{FF2B5EF4-FFF2-40B4-BE49-F238E27FC236}">
                <a16:creationId xmlns:a16="http://schemas.microsoft.com/office/drawing/2014/main" id="{C8ABA9ED-01A2-5CC6-CDE5-6A81DCA1A055}"/>
              </a:ext>
            </a:extLst>
          </p:cNvPr>
          <p:cNvPicPr>
            <a:picLocks noChangeAspect="1"/>
          </p:cNvPicPr>
          <p:nvPr>
            <p:custDataLst>
              <p:tags r:id="rId16"/>
            </p:custDataLst>
          </p:nvPr>
        </p:nvPicPr>
        <p:blipFill>
          <a:blip r:embed="rId37">
            <a:extLst>
              <a:ext uri="{28A0092B-C50C-407E-A947-70E740481C1C}">
                <a14:useLocalDpi xmlns:a14="http://schemas.microsoft.com/office/drawing/2010/main" val="0"/>
              </a:ext>
            </a:extLst>
          </a:blip>
          <a:stretch>
            <a:fillRect/>
          </a:stretch>
        </p:blipFill>
        <p:spPr>
          <a:xfrm>
            <a:off x="1380726" y="4223686"/>
            <a:ext cx="2882718" cy="331123"/>
          </a:xfrm>
          <a:prstGeom prst="rect">
            <a:avLst/>
          </a:prstGeom>
        </p:spPr>
      </p:pic>
      <p:cxnSp>
        <p:nvCxnSpPr>
          <p:cNvPr id="186" name="Straight Connector 185">
            <a:extLst>
              <a:ext uri="{FF2B5EF4-FFF2-40B4-BE49-F238E27FC236}">
                <a16:creationId xmlns:a16="http://schemas.microsoft.com/office/drawing/2014/main" id="{304DAB88-BA6C-4FC3-D206-064E0CD84936}"/>
              </a:ext>
            </a:extLst>
          </p:cNvPr>
          <p:cNvCxnSpPr/>
          <p:nvPr/>
        </p:nvCxnSpPr>
        <p:spPr>
          <a:xfrm>
            <a:off x="306399" y="2814212"/>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DE5DE7E-2EAC-045D-E15F-C7F4432E5778}"/>
              </a:ext>
            </a:extLst>
          </p:cNvPr>
          <p:cNvCxnSpPr/>
          <p:nvPr/>
        </p:nvCxnSpPr>
        <p:spPr>
          <a:xfrm>
            <a:off x="306399" y="4901444"/>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3F9738C-41C1-D1CB-97A2-2AAC66336536}"/>
              </a:ext>
            </a:extLst>
          </p:cNvPr>
          <p:cNvCxnSpPr/>
          <p:nvPr/>
        </p:nvCxnSpPr>
        <p:spPr>
          <a:xfrm>
            <a:off x="306399" y="7561196"/>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A9ECDA-6AAD-9FC0-56C2-F10CDAD11A72}"/>
              </a:ext>
            </a:extLst>
          </p:cNvPr>
          <p:cNvCxnSpPr>
            <a:cxnSpLocks/>
          </p:cNvCxnSpPr>
          <p:nvPr/>
        </p:nvCxnSpPr>
        <p:spPr>
          <a:xfrm flipV="1">
            <a:off x="5679663" y="2789880"/>
            <a:ext cx="8510927" cy="10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D05C6A-5633-4A9F-9E18-F1D702273222}"/>
              </a:ext>
            </a:extLst>
          </p:cNvPr>
          <p:cNvCxnSpPr>
            <a:cxnSpLocks/>
          </p:cNvCxnSpPr>
          <p:nvPr/>
        </p:nvCxnSpPr>
        <p:spPr>
          <a:xfrm>
            <a:off x="5652744" y="6235693"/>
            <a:ext cx="3504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63557A2-126B-63FA-FFE6-802C236341D3}"/>
              </a:ext>
            </a:extLst>
          </p:cNvPr>
          <p:cNvCxnSpPr>
            <a:cxnSpLocks/>
          </p:cNvCxnSpPr>
          <p:nvPr/>
        </p:nvCxnSpPr>
        <p:spPr>
          <a:xfrm>
            <a:off x="9542056" y="6235693"/>
            <a:ext cx="4787545"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Cloud 203">
            <a:extLst>
              <a:ext uri="{FF2B5EF4-FFF2-40B4-BE49-F238E27FC236}">
                <a16:creationId xmlns:a16="http://schemas.microsoft.com/office/drawing/2014/main" id="{41006CAB-2739-9738-CEF5-7D2634E521D7}"/>
              </a:ext>
            </a:extLst>
          </p:cNvPr>
          <p:cNvSpPr/>
          <p:nvPr/>
        </p:nvSpPr>
        <p:spPr>
          <a:xfrm>
            <a:off x="12546423" y="2908273"/>
            <a:ext cx="1457738" cy="965200"/>
          </a:xfrm>
          <a:prstGeom prst="cloud">
            <a:avLst/>
          </a:prstGeom>
          <a:solidFill>
            <a:srgbClr val="D3DF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1000" dirty="0">
                <a:solidFill>
                  <a:schemeClr val="tx1"/>
                </a:solidFill>
              </a:rPr>
              <a:t>Exponents indicate the inducing distribution</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9577509" y="9160837"/>
            <a:ext cx="5035044" cy="1072654"/>
          </a:xfrm>
          <a:prstGeom prst="rect">
            <a:avLst/>
          </a:prstGeom>
          <a:solidFill>
            <a:schemeClr val="bg1"/>
          </a:solidFill>
        </p:spPr>
        <p:txBody>
          <a:bodyPr wrap="square" lIns="127289" tIns="127289" rIns="127289" bIns="127289" rtlCol="0">
            <a:noAutofit/>
          </a:bodyPr>
          <a:lstStyle/>
          <a:p>
            <a:pPr marL="108000" indent="-108000">
              <a:spcAft>
                <a:spcPts val="300"/>
              </a:spcAft>
              <a:buFont typeface="+mj-lt"/>
              <a:buAutoNum type="arabicPeriod"/>
            </a:pPr>
            <a:r>
              <a:rPr lang="en-US" sz="700" b="0" i="0" u="none" strike="noStrike" dirty="0">
                <a:effectLst/>
                <a:cs typeface="Arial" panose="020B0604020202020204" pitchFamily="34" charset="0"/>
              </a:rPr>
              <a:t>Jiawei Huang and Nan Jiang. From Importance Sampling to Doubly Robust Policy Gradient, June 2020. URL http://</a:t>
            </a:r>
            <a:r>
              <a:rPr lang="en-US" sz="700" b="0" i="0" u="none" strike="noStrike" dirty="0" err="1">
                <a:effectLst/>
                <a:cs typeface="Arial" panose="020B0604020202020204" pitchFamily="34" charset="0"/>
              </a:rPr>
              <a:t>arxiv.org</a:t>
            </a:r>
            <a:r>
              <a:rPr lang="en-US" sz="700" b="0" i="0" u="none" strike="noStrike" dirty="0">
                <a:effectLst/>
                <a:cs typeface="Arial" panose="020B0604020202020204" pitchFamily="34" charset="0"/>
              </a:rPr>
              <a:t>/abs/1910.09066. arXiv:1910.09066</a:t>
            </a:r>
            <a:endParaRPr lang="en-GB" sz="700" b="0" i="0" u="none" strike="noStrike" dirty="0">
              <a:effectLst/>
              <a:cs typeface="Arial" panose="020B0604020202020204" pitchFamily="34" charset="0"/>
            </a:endParaRPr>
          </a:p>
          <a:p>
            <a:pPr marL="108000" indent="-108000">
              <a:spcAft>
                <a:spcPts val="300"/>
              </a:spcAft>
              <a:buFont typeface="+mj-lt"/>
              <a:buAutoNum type="arabicPeriod"/>
            </a:pPr>
            <a:r>
              <a:rPr lang="en-US" sz="700" b="0" i="0" u="none" strike="noStrike" dirty="0">
                <a:effectLst/>
                <a:latin typeface="Arial" panose="020B0604020202020204" pitchFamily="34" charset="0"/>
              </a:rPr>
              <a:t>Nan Jiang and Lihong Li. Doubly Robust Off-policy Value Evaluation for Reinforcement Learning, May 2016. URL </a:t>
            </a:r>
            <a:r>
              <a:rPr lang="en-US" sz="700" b="0" i="0" u="none" strike="noStrike" dirty="0">
                <a:effectLst/>
                <a:latin typeface="Courier New" panose="02070309020205020404" pitchFamily="49" charset="0"/>
              </a:rPr>
              <a:t>http://</a:t>
            </a:r>
            <a:r>
              <a:rPr lang="en-US" sz="700" b="0" i="0" u="none" strike="noStrike" dirty="0" err="1">
                <a:effectLst/>
                <a:latin typeface="Courier New" panose="02070309020205020404" pitchFamily="49" charset="0"/>
              </a:rPr>
              <a:t>arxiv.org</a:t>
            </a:r>
            <a:r>
              <a:rPr lang="en-US" sz="700" b="0" i="0" u="none" strike="noStrike" dirty="0">
                <a:effectLst/>
                <a:latin typeface="Courier New" panose="02070309020205020404" pitchFamily="49" charset="0"/>
              </a:rPr>
              <a:t>/abs/1511.03722</a:t>
            </a:r>
            <a:r>
              <a:rPr lang="en-US" sz="700" b="0" i="0" u="none" strike="noStrike" dirty="0">
                <a:effectLst/>
                <a:latin typeface="Arial" panose="020B0604020202020204" pitchFamily="34" charset="0"/>
              </a:rPr>
              <a:t>. arXiv:1511.03722</a:t>
            </a:r>
          </a:p>
          <a:p>
            <a:pPr marL="108000" indent="-108000">
              <a:spcAft>
                <a:spcPts val="300"/>
              </a:spcAft>
              <a:buFont typeface="+mj-lt"/>
              <a:buAutoNum type="arabicPeriod"/>
            </a:pPr>
            <a:r>
              <a:rPr lang="en-US" sz="700" b="0" i="0" u="none" strike="noStrike" dirty="0">
                <a:effectLst/>
                <a:latin typeface="Arial" panose="020B0604020202020204" pitchFamily="34" charset="0"/>
              </a:rPr>
              <a:t>Ching-An Cheng, </a:t>
            </a:r>
            <a:r>
              <a:rPr lang="en-US" sz="700" b="0" i="0" u="none" strike="noStrike" dirty="0" err="1">
                <a:effectLst/>
                <a:latin typeface="Arial" panose="020B0604020202020204" pitchFamily="34" charset="0"/>
              </a:rPr>
              <a:t>Xinyan</a:t>
            </a:r>
            <a:r>
              <a:rPr lang="en-US" sz="700" b="0" i="0" u="none" strike="noStrike" dirty="0">
                <a:effectLst/>
                <a:latin typeface="Arial" panose="020B0604020202020204" pitchFamily="34" charset="0"/>
              </a:rPr>
              <a:t> Yan, and Byron Boots. Trajectory-wise Control Variates for Variance Reduction in Policy Gradient Methods. In Proceedings of the Conference on Robot Learning, pages 1379–1394. PMLR, May 2020. URL </a:t>
            </a:r>
            <a:r>
              <a:rPr lang="en-US" sz="700" b="0" i="0" u="none" strike="noStrike" dirty="0">
                <a:effectLst/>
                <a:latin typeface="Courier New" panose="02070309020205020404" pitchFamily="49" charset="0"/>
              </a:rPr>
              <a:t>https://</a:t>
            </a:r>
            <a:r>
              <a:rPr lang="en-US" sz="700" b="0" i="0" u="none" strike="noStrike" dirty="0" err="1">
                <a:effectLst/>
                <a:latin typeface="Courier New" panose="02070309020205020404" pitchFamily="49" charset="0"/>
              </a:rPr>
              <a:t>proceedings.mlr.press</a:t>
            </a:r>
            <a:r>
              <a:rPr lang="en-US" sz="700" b="0" i="0" u="none" strike="noStrike" dirty="0">
                <a:effectLst/>
                <a:latin typeface="Courier New" panose="02070309020205020404" pitchFamily="49" charset="0"/>
              </a:rPr>
              <a:t>/v100/</a:t>
            </a:r>
            <a:br>
              <a:rPr lang="en-US" sz="700" dirty="0"/>
            </a:br>
            <a:r>
              <a:rPr lang="en-US" sz="700" b="0" i="0" u="none" strike="noStrike" dirty="0">
                <a:effectLst/>
                <a:latin typeface="Courier New" panose="02070309020205020404" pitchFamily="49" charset="0"/>
              </a:rPr>
              <a:t>cheng20a.html</a:t>
            </a:r>
            <a:r>
              <a:rPr lang="en-US" sz="700" b="0" i="0" u="none" strike="noStrike" dirty="0">
                <a:effectLst/>
                <a:latin typeface="Arial" panose="020B0604020202020204" pitchFamily="34" charset="0"/>
              </a:rPr>
              <a:t>. ISSN: 2640-3498</a:t>
            </a:r>
            <a:endParaRPr lang="en-US" sz="700" dirty="0"/>
          </a:p>
        </p:txBody>
      </p:sp>
      <p:sp>
        <p:nvSpPr>
          <p:cNvPr id="203" name="TextBox 202">
            <a:extLst>
              <a:ext uri="{FF2B5EF4-FFF2-40B4-BE49-F238E27FC236}">
                <a16:creationId xmlns:a16="http://schemas.microsoft.com/office/drawing/2014/main" id="{F82514A3-86E1-4E4C-71DC-CCCA8DEA9EC8}"/>
              </a:ext>
            </a:extLst>
          </p:cNvPr>
          <p:cNvSpPr txBox="1"/>
          <p:nvPr/>
        </p:nvSpPr>
        <p:spPr>
          <a:xfrm>
            <a:off x="9623474" y="9121407"/>
            <a:ext cx="887969" cy="78945"/>
          </a:xfrm>
          <a:prstGeom prst="rect">
            <a:avLst/>
          </a:prstGeom>
          <a:noFill/>
        </p:spPr>
        <p:txBody>
          <a:bodyPr wrap="square" lIns="0" tIns="0" rIns="0" bIns="0" rtlCol="0">
            <a:noAutofit/>
          </a:bodyPr>
          <a:lstStyle/>
          <a:p>
            <a:pPr algn="l"/>
            <a:r>
              <a:rPr lang="en-TR" sz="1200" baseline="30000" dirty="0"/>
              <a:t>References</a:t>
            </a:r>
          </a:p>
        </p:txBody>
      </p:sp>
      <p:pic>
        <p:nvPicPr>
          <p:cNvPr id="206" name="Picture 20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pi,\pi'$&#10;&#10;&#10;\end{document}" title="IguanaTex Bitmap Display">
            <a:extLst>
              <a:ext uri="{FF2B5EF4-FFF2-40B4-BE49-F238E27FC236}">
                <a16:creationId xmlns:a16="http://schemas.microsoft.com/office/drawing/2014/main" id="{12D736C4-FFAE-F5BF-6C70-1E05E099F5C0}"/>
              </a:ext>
            </a:extLst>
          </p:cNvPr>
          <p:cNvPicPr>
            <a:picLocks noChangeAspect="1"/>
          </p:cNvPicPr>
          <p:nvPr>
            <p:custDataLst>
              <p:tags r:id="rId17"/>
            </p:custDataLst>
          </p:nvPr>
        </p:nvPicPr>
        <p:blipFill>
          <a:blip r:embed="rId38">
            <a:extLst>
              <a:ext uri="{28A0092B-C50C-407E-A947-70E740481C1C}">
                <a14:useLocalDpi xmlns:a14="http://schemas.microsoft.com/office/drawing/2010/main" val="0"/>
              </a:ext>
            </a:extLst>
          </a:blip>
          <a:stretch>
            <a:fillRect/>
          </a:stretch>
        </p:blipFill>
        <p:spPr>
          <a:xfrm>
            <a:off x="2318939" y="5213260"/>
            <a:ext cx="289560" cy="152400"/>
          </a:xfrm>
          <a:prstGeom prst="rect">
            <a:avLst/>
          </a:prstGeom>
        </p:spPr>
      </p:pic>
      <p:pic>
        <p:nvPicPr>
          <p:cNvPr id="6" name="Picture 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rho_{t_1:t_2} = \prod_{t'=t_1}^{t_2}\rho_{t'}$&#10;&#10;&#10;\end{document}" title="IguanaTex Bitmap Display">
            <a:extLst>
              <a:ext uri="{FF2B5EF4-FFF2-40B4-BE49-F238E27FC236}">
                <a16:creationId xmlns:a16="http://schemas.microsoft.com/office/drawing/2014/main" id="{97EE8CC1-2123-6D24-5F85-3481CD327187}"/>
              </a:ext>
            </a:extLst>
          </p:cNvPr>
          <p:cNvPicPr>
            <a:picLocks noChangeAspect="1"/>
          </p:cNvPicPr>
          <p:nvPr>
            <p:custDataLst>
              <p:tags r:id="rId18"/>
            </p:custDataLst>
          </p:nvPr>
        </p:nvPicPr>
        <p:blipFill>
          <a:blip r:embed="rId39">
            <a:extLst>
              <a:ext uri="{28A0092B-C50C-407E-A947-70E740481C1C}">
                <a14:useLocalDpi xmlns:a14="http://schemas.microsoft.com/office/drawing/2010/main" val="0"/>
              </a:ext>
            </a:extLst>
          </a:blip>
          <a:stretch>
            <a:fillRect/>
          </a:stretch>
        </p:blipFill>
        <p:spPr>
          <a:xfrm>
            <a:off x="735508" y="9475493"/>
            <a:ext cx="1302445" cy="243123"/>
          </a:xfrm>
          <a:prstGeom prst="rect">
            <a:avLst/>
          </a:prstGeom>
        </p:spPr>
      </p:pic>
    </p:spTree>
    <p:extLst>
      <p:ext uri="{BB962C8B-B14F-4D97-AF65-F5344CB8AC3E}">
        <p14:creationId xmlns:p14="http://schemas.microsoft.com/office/powerpoint/2010/main" val="223789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BF9594CF-6330-4F26-B0C5-56AC5464B5EC}"/>
              </a:ext>
            </a:extLst>
          </p:cNvPr>
          <p:cNvSpPr>
            <a:spLocks noGrp="1"/>
          </p:cNvSpPr>
          <p:nvPr>
            <p:ph type="body" sz="quarter" idx="11"/>
          </p:nvPr>
        </p:nvSpPr>
        <p:spPr>
          <a:xfrm>
            <a:off x="466724" y="1277938"/>
            <a:ext cx="14184000" cy="8370887"/>
          </a:xfrm>
          <a:solidFill>
            <a:schemeClr val="accent1"/>
          </a:solidFill>
        </p:spPr>
        <p:txBody>
          <a:bodyPr vert="horz" lIns="180000" tIns="216000" rIns="180000" bIns="180000" rtlCol="0" anchor="t" anchorCtr="0">
            <a:noAutofit/>
          </a:bodyPr>
          <a:lstStyle/>
          <a:p>
            <a:r>
              <a:rPr lang="en-US" dirty="0"/>
              <a:t>Title for the poster, as brief and concise as possible</a:t>
            </a:r>
          </a:p>
          <a:p>
            <a:pPr lvl="1"/>
            <a:endParaRPr lang="en-US" dirty="0"/>
          </a:p>
          <a:p>
            <a:pPr lvl="1"/>
            <a:r>
              <a:rPr lang="en-US" dirty="0"/>
              <a:t>Author one</a:t>
            </a:r>
            <a:r>
              <a:rPr lang="en-US" baseline="30000" dirty="0"/>
              <a:t>1</a:t>
            </a:r>
            <a:r>
              <a:rPr lang="en-US" dirty="0"/>
              <a:t>, Author two</a:t>
            </a:r>
            <a:r>
              <a:rPr lang="en-US" baseline="30000" dirty="0"/>
              <a:t>2</a:t>
            </a:r>
            <a:r>
              <a:rPr lang="en-US" dirty="0"/>
              <a:t>, Author three</a:t>
            </a:r>
            <a:r>
              <a:rPr lang="en-US" baseline="30000" dirty="0"/>
              <a:t>3</a:t>
            </a:r>
            <a:endParaRPr lang="en-US" dirty="0"/>
          </a:p>
          <a:p>
            <a:pPr lvl="1"/>
            <a:r>
              <a:rPr lang="en-US" baseline="30000" dirty="0"/>
              <a:t>1</a:t>
            </a:r>
            <a:r>
              <a:rPr lang="en-US" dirty="0"/>
              <a:t>Organisational unit, ETH Zurich; </a:t>
            </a:r>
            <a:r>
              <a:rPr lang="en-US" baseline="30000" dirty="0"/>
              <a:t>2</a:t>
            </a:r>
            <a:r>
              <a:rPr lang="en-US" dirty="0"/>
              <a:t>Organisational unit, University X; </a:t>
            </a:r>
            <a:r>
              <a:rPr lang="en-US" baseline="30000" dirty="0"/>
              <a:t>3</a:t>
            </a:r>
            <a:r>
              <a:rPr lang="en-US" dirty="0"/>
              <a:t>Organisational unit, University Y</a:t>
            </a:r>
          </a:p>
        </p:txBody>
      </p:sp>
      <p:sp>
        <p:nvSpPr>
          <p:cNvPr id="2" name="Fußzeilenplatzhalter 1">
            <a:extLst>
              <a:ext uri="{FF2B5EF4-FFF2-40B4-BE49-F238E27FC236}">
                <a16:creationId xmlns:a16="http://schemas.microsoft.com/office/drawing/2014/main" id="{3AF05DCC-C076-4C1D-8205-A9772B78DA8F}"/>
              </a:ext>
            </a:extLst>
          </p:cNvPr>
          <p:cNvSpPr>
            <a:spLocks noGrp="1"/>
          </p:cNvSpPr>
          <p:nvPr>
            <p:ph type="ftr" sz="quarter" idx="23"/>
          </p:nvPr>
        </p:nvSpPr>
        <p:spPr/>
        <p:txBody>
          <a:bodyPr/>
          <a:lstStyle/>
          <a:p>
            <a:r>
              <a:rPr lang="de-DE" dirty="0"/>
              <a:t>Organisationseinheit verbal </a:t>
            </a:r>
            <a:br>
              <a:rPr lang="de-DE" dirty="0"/>
            </a:br>
            <a:r>
              <a:rPr lang="de-DE" dirty="0"/>
              <a:t>optional auf 2 Zeilen</a:t>
            </a:r>
            <a:endParaRPr lang="en-US" dirty="0"/>
          </a:p>
        </p:txBody>
      </p:sp>
      <p:sp>
        <p:nvSpPr>
          <p:cNvPr id="4" name="Bildplatzhalter 3">
            <a:extLst>
              <a:ext uri="{FF2B5EF4-FFF2-40B4-BE49-F238E27FC236}">
                <a16:creationId xmlns:a16="http://schemas.microsoft.com/office/drawing/2014/main" id="{7B309F3B-0149-4727-9499-F2622D4E5EEF}"/>
              </a:ext>
            </a:extLst>
          </p:cNvPr>
          <p:cNvSpPr>
            <a:spLocks noGrp="1"/>
          </p:cNvSpPr>
          <p:nvPr>
            <p:ph type="pic" sz="quarter" idx="14"/>
          </p:nvPr>
        </p:nvSpPr>
        <p:spPr/>
        <p:txBody>
          <a:bodyPr/>
          <a:lstStyle/>
          <a:p>
            <a:endParaRPr lang="en-TR"/>
          </a:p>
        </p:txBody>
      </p:sp>
      <p:sp>
        <p:nvSpPr>
          <p:cNvPr id="5" name="Bildplatzhalter 4">
            <a:extLst>
              <a:ext uri="{FF2B5EF4-FFF2-40B4-BE49-F238E27FC236}">
                <a16:creationId xmlns:a16="http://schemas.microsoft.com/office/drawing/2014/main" id="{66374B12-5282-4CC9-BC46-C21E7FFFCE63}"/>
              </a:ext>
            </a:extLst>
          </p:cNvPr>
          <p:cNvSpPr>
            <a:spLocks noGrp="1"/>
          </p:cNvSpPr>
          <p:nvPr>
            <p:ph type="pic" sz="quarter" idx="15"/>
          </p:nvPr>
        </p:nvSpPr>
        <p:spPr/>
        <p:txBody>
          <a:bodyPr/>
          <a:lstStyle/>
          <a:p>
            <a:endParaRPr lang="en-TR"/>
          </a:p>
        </p:txBody>
      </p:sp>
      <p:sp>
        <p:nvSpPr>
          <p:cNvPr id="6" name="Bildplatzhalter 5">
            <a:extLst>
              <a:ext uri="{FF2B5EF4-FFF2-40B4-BE49-F238E27FC236}">
                <a16:creationId xmlns:a16="http://schemas.microsoft.com/office/drawing/2014/main" id="{D4E4D8E0-4E56-4B42-8002-AEA903272730}"/>
              </a:ext>
            </a:extLst>
          </p:cNvPr>
          <p:cNvSpPr>
            <a:spLocks noGrp="1"/>
          </p:cNvSpPr>
          <p:nvPr>
            <p:ph type="pic" sz="quarter" idx="16"/>
          </p:nvPr>
        </p:nvSpPr>
        <p:spPr/>
        <p:txBody>
          <a:bodyPr/>
          <a:lstStyle/>
          <a:p>
            <a:endParaRPr lang="en-TR"/>
          </a:p>
        </p:txBody>
      </p:sp>
      <p:sp>
        <p:nvSpPr>
          <p:cNvPr id="7" name="Bildplatzhalter 6">
            <a:extLst>
              <a:ext uri="{FF2B5EF4-FFF2-40B4-BE49-F238E27FC236}">
                <a16:creationId xmlns:a16="http://schemas.microsoft.com/office/drawing/2014/main" id="{8F11FBF6-6F18-4AF3-ACEE-7CCC1B6D1EE2}"/>
              </a:ext>
            </a:extLst>
          </p:cNvPr>
          <p:cNvSpPr>
            <a:spLocks noGrp="1"/>
          </p:cNvSpPr>
          <p:nvPr>
            <p:ph type="pic" sz="quarter" idx="17"/>
          </p:nvPr>
        </p:nvSpPr>
        <p:spPr/>
        <p:txBody>
          <a:bodyPr/>
          <a:lstStyle/>
          <a:p>
            <a:endParaRPr lang="en-TR"/>
          </a:p>
        </p:txBody>
      </p:sp>
      <p:sp>
        <p:nvSpPr>
          <p:cNvPr id="8" name="Bildplatzhalter 7">
            <a:extLst>
              <a:ext uri="{FF2B5EF4-FFF2-40B4-BE49-F238E27FC236}">
                <a16:creationId xmlns:a16="http://schemas.microsoft.com/office/drawing/2014/main" id="{55562932-6B9F-4C27-B6E9-485B508FAB8B}"/>
              </a:ext>
            </a:extLst>
          </p:cNvPr>
          <p:cNvSpPr>
            <a:spLocks noGrp="1"/>
          </p:cNvSpPr>
          <p:nvPr>
            <p:ph type="pic" sz="quarter" idx="18"/>
          </p:nvPr>
        </p:nvSpPr>
        <p:spPr/>
        <p:txBody>
          <a:bodyPr/>
          <a:lstStyle/>
          <a:p>
            <a:endParaRPr lang="en-TR"/>
          </a:p>
        </p:txBody>
      </p:sp>
      <p:sp>
        <p:nvSpPr>
          <p:cNvPr id="56" name="Textfeld 55">
            <a:extLst>
              <a:ext uri="{FF2B5EF4-FFF2-40B4-BE49-F238E27FC236}">
                <a16:creationId xmlns:a16="http://schemas.microsoft.com/office/drawing/2014/main" id="{035CAA68-8511-4B07-A170-54264627C5DA}"/>
              </a:ext>
            </a:extLst>
          </p:cNvPr>
          <p:cNvSpPr txBox="1"/>
          <p:nvPr/>
        </p:nvSpPr>
        <p:spPr>
          <a:xfrm>
            <a:off x="648000" y="3564000"/>
            <a:ext cx="4428000" cy="1152000"/>
          </a:xfrm>
          <a:prstGeom prst="rect">
            <a:avLst/>
          </a:prstGeom>
          <a:solidFill>
            <a:schemeClr val="bg1"/>
          </a:solidFill>
        </p:spPr>
        <p:txBody>
          <a:bodyPr wrap="square" lIns="127289" tIns="127289" rIns="127289" bIns="127289" rtlCol="0">
            <a:noAutofit/>
          </a:bodyPr>
          <a:lstStyle/>
          <a:p>
            <a:pPr>
              <a:spcAft>
                <a:spcPts val="600"/>
              </a:spcAft>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there live the blind texts. Separated they live in </a:t>
            </a:r>
            <a:r>
              <a:rPr lang="en-US" sz="1200" dirty="0" err="1"/>
              <a:t>Bookmarksgrove</a:t>
            </a:r>
            <a:r>
              <a:rPr lang="en-US" sz="1200" dirty="0"/>
              <a:t> right at the coast of the Semantics, a large language ocean. </a:t>
            </a:r>
          </a:p>
        </p:txBody>
      </p:sp>
      <p:sp>
        <p:nvSpPr>
          <p:cNvPr id="57" name="Textfeld 56">
            <a:extLst>
              <a:ext uri="{FF2B5EF4-FFF2-40B4-BE49-F238E27FC236}">
                <a16:creationId xmlns:a16="http://schemas.microsoft.com/office/drawing/2014/main" id="{22C06576-C707-4BC6-9F7E-73202B395B43}"/>
              </a:ext>
            </a:extLst>
          </p:cNvPr>
          <p:cNvSpPr txBox="1"/>
          <p:nvPr/>
        </p:nvSpPr>
        <p:spPr>
          <a:xfrm>
            <a:off x="648000" y="5183999"/>
            <a:ext cx="4428000" cy="428400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a:t>
            </a:r>
          </a:p>
          <a:p>
            <a:pPr marL="180000" indent="-180000">
              <a:spcAft>
                <a:spcPts val="600"/>
              </a:spcAft>
              <a:buFont typeface="Arial" panose="020B0604020202020204" pitchFamily="34" charset="0"/>
              <a:buChar char="•"/>
            </a:pPr>
            <a:r>
              <a:rPr lang="en-US" sz="1200" dirty="0"/>
              <a:t>Separated they live in </a:t>
            </a:r>
            <a:r>
              <a:rPr lang="en-US" sz="1200" dirty="0" err="1"/>
              <a:t>Bookmarksgrove</a:t>
            </a:r>
            <a:r>
              <a:rPr lang="en-US" sz="1200" dirty="0"/>
              <a:t> right at the coast of the Semantics, a large language ocean. A small river named </a:t>
            </a:r>
            <a:r>
              <a:rPr lang="en-US" sz="1200" dirty="0" err="1"/>
              <a:t>Duden</a:t>
            </a:r>
            <a:r>
              <a:rPr lang="en-US" sz="1200" dirty="0"/>
              <a:t> flows by their place and supplies it with.</a:t>
            </a:r>
          </a:p>
        </p:txBody>
      </p:sp>
      <p:sp>
        <p:nvSpPr>
          <p:cNvPr id="58" name="Textfeld 57">
            <a:extLst>
              <a:ext uri="{FF2B5EF4-FFF2-40B4-BE49-F238E27FC236}">
                <a16:creationId xmlns:a16="http://schemas.microsoft.com/office/drawing/2014/main" id="{CF9CA6B4-8A05-4373-A982-173CF6440756}"/>
              </a:ext>
            </a:extLst>
          </p:cNvPr>
          <p:cNvSpPr txBox="1"/>
          <p:nvPr/>
        </p:nvSpPr>
        <p:spPr>
          <a:xfrm>
            <a:off x="10044113" y="3564000"/>
            <a:ext cx="4428000" cy="4212000"/>
          </a:xfrm>
          <a:prstGeom prst="rect">
            <a:avLst/>
          </a:prstGeom>
          <a:solidFill>
            <a:schemeClr val="bg1"/>
          </a:solidFill>
        </p:spPr>
        <p:txBody>
          <a:bodyPr wrap="square" lIns="127289" tIns="127289" rIns="127289" bIns="127289" rtlCol="0">
            <a:noAutofit/>
          </a:bodyPr>
          <a:lstStyle/>
          <a:p>
            <a:pPr>
              <a:spcAft>
                <a:spcPts val="600"/>
              </a:spcAft>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there live the blind texts. Separated they live in </a:t>
            </a:r>
            <a:r>
              <a:rPr lang="en-US" sz="1200" dirty="0" err="1"/>
              <a:t>Bookmarksgrove</a:t>
            </a:r>
            <a:r>
              <a:rPr lang="en-US" sz="1200" dirty="0"/>
              <a:t> right at the coast of the Semantics, a large language ocean. </a:t>
            </a:r>
          </a:p>
        </p:txBody>
      </p:sp>
      <p:sp>
        <p:nvSpPr>
          <p:cNvPr id="59" name="Textfeld 58">
            <a:extLst>
              <a:ext uri="{FF2B5EF4-FFF2-40B4-BE49-F238E27FC236}">
                <a16:creationId xmlns:a16="http://schemas.microsoft.com/office/drawing/2014/main" id="{089D9EBF-601E-4CCD-AB99-9F1A75DBD8C1}"/>
              </a:ext>
            </a:extLst>
          </p:cNvPr>
          <p:cNvSpPr txBox="1"/>
          <p:nvPr/>
        </p:nvSpPr>
        <p:spPr>
          <a:xfrm>
            <a:off x="5256735" y="3563999"/>
            <a:ext cx="4608000" cy="277200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A small river named </a:t>
            </a:r>
            <a:r>
              <a:rPr lang="en-US" sz="1200" dirty="0" err="1"/>
              <a:t>Duden</a:t>
            </a:r>
            <a:r>
              <a:rPr lang="en-US" sz="1200" dirty="0"/>
              <a:t> flows by their place and supplies it with the necessary </a:t>
            </a:r>
            <a:r>
              <a:rPr lang="en-US" sz="1200" dirty="0" err="1"/>
              <a:t>regelialia</a:t>
            </a:r>
            <a:r>
              <a:rPr lang="en-US" sz="1200" dirty="0"/>
              <a:t>. It is a </a:t>
            </a:r>
            <a:r>
              <a:rPr lang="en-US" sz="1200" dirty="0" err="1"/>
              <a:t>paradisematic</a:t>
            </a:r>
            <a:r>
              <a:rPr lang="en-US" sz="1200" dirty="0"/>
              <a:t> country. </a:t>
            </a:r>
          </a:p>
        </p:txBody>
      </p:sp>
      <p:sp>
        <p:nvSpPr>
          <p:cNvPr id="60" name="Textfeld 59">
            <a:extLst>
              <a:ext uri="{FF2B5EF4-FFF2-40B4-BE49-F238E27FC236}">
                <a16:creationId xmlns:a16="http://schemas.microsoft.com/office/drawing/2014/main" id="{DD9E937A-A67D-4A9D-80D0-28EA83895C2E}"/>
              </a:ext>
            </a:extLst>
          </p:cNvPr>
          <p:cNvSpPr txBox="1"/>
          <p:nvPr/>
        </p:nvSpPr>
        <p:spPr>
          <a:xfrm>
            <a:off x="5256000" y="6820187"/>
            <a:ext cx="4608000" cy="2647812"/>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This is a dummy text. Far </a:t>
            </a:r>
            <a:r>
              <a:rPr lang="en-US" sz="1200" dirty="0" err="1"/>
              <a:t>far</a:t>
            </a:r>
            <a:r>
              <a:rPr lang="en-US" sz="1200" dirty="0"/>
              <a:t> away, behind the word mountains, far from the countries </a:t>
            </a:r>
            <a:r>
              <a:rPr lang="en-US" sz="1200" dirty="0" err="1"/>
              <a:t>Vokalia</a:t>
            </a:r>
            <a:r>
              <a:rPr lang="en-US" sz="1200" dirty="0"/>
              <a:t> and </a:t>
            </a:r>
            <a:r>
              <a:rPr lang="en-US" sz="1200" dirty="0" err="1"/>
              <a:t>Consonantia</a:t>
            </a:r>
            <a:r>
              <a:rPr lang="en-US" sz="1200" dirty="0"/>
              <a:t>. </a:t>
            </a:r>
          </a:p>
          <a:p>
            <a:pPr marL="180000" indent="-180000">
              <a:spcAft>
                <a:spcPts val="600"/>
              </a:spcAft>
              <a:buFont typeface="Arial" panose="020B0604020202020204" pitchFamily="34" charset="0"/>
              <a:buChar char="•"/>
            </a:pPr>
            <a:r>
              <a:rPr lang="en-US" sz="1200" dirty="0"/>
              <a:t>There live the blind texts. Separated they live in </a:t>
            </a:r>
            <a:r>
              <a:rPr lang="en-US" sz="1200" dirty="0" err="1"/>
              <a:t>Bookmarksgrove</a:t>
            </a:r>
            <a:r>
              <a:rPr lang="en-US" sz="1200" dirty="0"/>
              <a:t> right at the coast of the Semantics, a large language ocean.</a:t>
            </a:r>
          </a:p>
        </p:txBody>
      </p:sp>
      <p:sp>
        <p:nvSpPr>
          <p:cNvPr id="61" name="Textfeld 60">
            <a:extLst>
              <a:ext uri="{FF2B5EF4-FFF2-40B4-BE49-F238E27FC236}">
                <a16:creationId xmlns:a16="http://schemas.microsoft.com/office/drawing/2014/main" id="{6E335452-6ED9-4043-B295-778C3BD0D097}"/>
              </a:ext>
            </a:extLst>
          </p:cNvPr>
          <p:cNvSpPr txBox="1"/>
          <p:nvPr/>
        </p:nvSpPr>
        <p:spPr>
          <a:xfrm>
            <a:off x="648000" y="4842000"/>
            <a:ext cx="4608000" cy="288000"/>
          </a:xfrm>
          <a:prstGeom prst="rect">
            <a:avLst/>
          </a:prstGeom>
          <a:noFill/>
        </p:spPr>
        <p:txBody>
          <a:bodyPr wrap="square" lIns="0" tIns="0" rIns="0" bIns="0" rtlCol="0">
            <a:noAutofit/>
          </a:bodyPr>
          <a:lstStyle/>
          <a:p>
            <a:r>
              <a:rPr lang="en-US" sz="1600" dirty="0">
                <a:solidFill>
                  <a:schemeClr val="bg1"/>
                </a:solidFill>
              </a:rPr>
              <a:t>2 Method Overview</a:t>
            </a:r>
          </a:p>
        </p:txBody>
      </p:sp>
      <p:sp>
        <p:nvSpPr>
          <p:cNvPr id="62" name="Textfeld 61">
            <a:extLst>
              <a:ext uri="{FF2B5EF4-FFF2-40B4-BE49-F238E27FC236}">
                <a16:creationId xmlns:a16="http://schemas.microsoft.com/office/drawing/2014/main" id="{65471086-153F-4B5F-9746-3291B4D848A8}"/>
              </a:ext>
            </a:extLst>
          </p:cNvPr>
          <p:cNvSpPr txBox="1"/>
          <p:nvPr/>
        </p:nvSpPr>
        <p:spPr>
          <a:xfrm>
            <a:off x="10044111" y="3240000"/>
            <a:ext cx="4608000" cy="288000"/>
          </a:xfrm>
          <a:prstGeom prst="rect">
            <a:avLst/>
          </a:prstGeom>
          <a:noFill/>
        </p:spPr>
        <p:txBody>
          <a:bodyPr wrap="square" lIns="0" tIns="0" rIns="0" bIns="0" rtlCol="0">
            <a:noAutofit/>
          </a:bodyPr>
          <a:lstStyle/>
          <a:p>
            <a:r>
              <a:rPr lang="en-US" sz="1600" dirty="0">
                <a:solidFill>
                  <a:schemeClr val="bg1"/>
                </a:solidFill>
              </a:rPr>
              <a:t>5 Results and Discussion</a:t>
            </a:r>
          </a:p>
        </p:txBody>
      </p:sp>
      <p:sp>
        <p:nvSpPr>
          <p:cNvPr id="63" name="Textfeld 62">
            <a:extLst>
              <a:ext uri="{FF2B5EF4-FFF2-40B4-BE49-F238E27FC236}">
                <a16:creationId xmlns:a16="http://schemas.microsoft.com/office/drawing/2014/main" id="{7853CE7C-6CF9-4F4C-8FE4-80359C6CC4F8}"/>
              </a:ext>
            </a:extLst>
          </p:cNvPr>
          <p:cNvSpPr txBox="1"/>
          <p:nvPr/>
        </p:nvSpPr>
        <p:spPr>
          <a:xfrm>
            <a:off x="5257263" y="6462000"/>
            <a:ext cx="4608000" cy="288000"/>
          </a:xfrm>
          <a:prstGeom prst="rect">
            <a:avLst/>
          </a:prstGeom>
          <a:noFill/>
        </p:spPr>
        <p:txBody>
          <a:bodyPr wrap="square" lIns="0" tIns="0" rIns="0" bIns="0" rtlCol="0">
            <a:noAutofit/>
          </a:bodyPr>
          <a:lstStyle/>
          <a:p>
            <a:r>
              <a:rPr lang="en-US" sz="1600" dirty="0">
                <a:solidFill>
                  <a:schemeClr val="bg1"/>
                </a:solidFill>
              </a:rPr>
              <a:t>4 Conclusion</a:t>
            </a:r>
          </a:p>
        </p:txBody>
      </p:sp>
      <p:sp>
        <p:nvSpPr>
          <p:cNvPr id="64" name="Textfeld 63">
            <a:extLst>
              <a:ext uri="{FF2B5EF4-FFF2-40B4-BE49-F238E27FC236}">
                <a16:creationId xmlns:a16="http://schemas.microsoft.com/office/drawing/2014/main" id="{82F66E93-EB53-4CDA-92DB-2A425F421537}"/>
              </a:ext>
            </a:extLst>
          </p:cNvPr>
          <p:cNvSpPr txBox="1"/>
          <p:nvPr/>
        </p:nvSpPr>
        <p:spPr>
          <a:xfrm>
            <a:off x="5256213" y="3240000"/>
            <a:ext cx="4608000" cy="288000"/>
          </a:xfrm>
          <a:prstGeom prst="rect">
            <a:avLst/>
          </a:prstGeom>
          <a:noFill/>
        </p:spPr>
        <p:txBody>
          <a:bodyPr wrap="square" lIns="0" tIns="0" rIns="0" bIns="0" rtlCol="0">
            <a:noAutofit/>
          </a:bodyPr>
          <a:lstStyle/>
          <a:p>
            <a:r>
              <a:rPr lang="en-US" sz="1600" dirty="0">
                <a:solidFill>
                  <a:schemeClr val="bg1"/>
                </a:solidFill>
              </a:rPr>
              <a:t>3 Materials</a:t>
            </a:r>
          </a:p>
        </p:txBody>
      </p:sp>
      <p:sp>
        <p:nvSpPr>
          <p:cNvPr id="65" name="Textfeld 64">
            <a:extLst>
              <a:ext uri="{FF2B5EF4-FFF2-40B4-BE49-F238E27FC236}">
                <a16:creationId xmlns:a16="http://schemas.microsoft.com/office/drawing/2014/main" id="{2C572D4D-EA47-41CE-B798-75362E5779E9}"/>
              </a:ext>
            </a:extLst>
          </p:cNvPr>
          <p:cNvSpPr txBox="1"/>
          <p:nvPr/>
        </p:nvSpPr>
        <p:spPr>
          <a:xfrm>
            <a:off x="10044113" y="8028000"/>
            <a:ext cx="4608000" cy="180000"/>
          </a:xfrm>
          <a:prstGeom prst="rect">
            <a:avLst/>
          </a:prstGeom>
          <a:noFill/>
        </p:spPr>
        <p:txBody>
          <a:bodyPr wrap="square" lIns="0" tIns="0" rIns="0" bIns="0" rtlCol="0">
            <a:noAutofit/>
          </a:bodyPr>
          <a:lstStyle/>
          <a:p>
            <a:pPr>
              <a:lnSpc>
                <a:spcPts val="1096"/>
              </a:lnSpc>
              <a:spcBef>
                <a:spcPts val="141"/>
              </a:spcBef>
            </a:pPr>
            <a:r>
              <a:rPr lang="en-US" sz="1200" dirty="0">
                <a:solidFill>
                  <a:schemeClr val="bg1"/>
                </a:solidFill>
              </a:rPr>
              <a:t>References</a:t>
            </a:r>
          </a:p>
        </p:txBody>
      </p:sp>
      <p:sp>
        <p:nvSpPr>
          <p:cNvPr id="66" name="Textfeld 65">
            <a:extLst>
              <a:ext uri="{FF2B5EF4-FFF2-40B4-BE49-F238E27FC236}">
                <a16:creationId xmlns:a16="http://schemas.microsoft.com/office/drawing/2014/main" id="{79458C23-CFF3-4E32-BD22-2E5E863CAEDC}"/>
              </a:ext>
            </a:extLst>
          </p:cNvPr>
          <p:cNvSpPr txBox="1"/>
          <p:nvPr/>
        </p:nvSpPr>
        <p:spPr>
          <a:xfrm>
            <a:off x="10044210" y="8244000"/>
            <a:ext cx="4428000" cy="1223999"/>
          </a:xfrm>
          <a:prstGeom prst="rect">
            <a:avLst/>
          </a:prstGeom>
          <a:solidFill>
            <a:schemeClr val="bg1"/>
          </a:solidFill>
        </p:spPr>
        <p:txBody>
          <a:bodyPr wrap="square" lIns="127289" tIns="127289" rIns="127289" bIns="127289" rtlCol="0">
            <a:noAutofit/>
          </a:bodyPr>
          <a:lstStyle/>
          <a:p>
            <a:pPr marL="108000" indent="-108000">
              <a:spcAft>
                <a:spcPts val="300"/>
              </a:spcAft>
              <a:buFont typeface="+mj-lt"/>
              <a:buAutoNum type="arabicPeriod"/>
            </a:pPr>
            <a:r>
              <a:rPr lang="en-GB" sz="700" dirty="0"/>
              <a:t>This is a dummy text. Far </a:t>
            </a:r>
            <a:r>
              <a:rPr lang="en-GB" sz="700" dirty="0" err="1"/>
              <a:t>far</a:t>
            </a:r>
            <a:r>
              <a:rPr lang="en-GB" sz="700" dirty="0"/>
              <a:t> away, behind the word mountains, far from the countries </a:t>
            </a:r>
            <a:r>
              <a:rPr lang="en-GB" sz="700" dirty="0" err="1"/>
              <a:t>Vokalia</a:t>
            </a:r>
            <a:r>
              <a:rPr lang="en-GB" sz="700" dirty="0"/>
              <a:t> and </a:t>
            </a:r>
            <a:r>
              <a:rPr lang="en-GB" sz="700" dirty="0" err="1"/>
              <a:t>Consonantia</a:t>
            </a:r>
            <a:r>
              <a:rPr lang="en-GB" sz="700" dirty="0"/>
              <a:t>, there live the blind texts. </a:t>
            </a:r>
          </a:p>
          <a:p>
            <a:pPr marL="108000" indent="-108000">
              <a:spcAft>
                <a:spcPts val="300"/>
              </a:spcAft>
              <a:buFont typeface="+mj-lt"/>
              <a:buAutoNum type="arabicPeriod"/>
            </a:pPr>
            <a:r>
              <a:rPr lang="en-GB" sz="700" dirty="0"/>
              <a:t>Separated they live in </a:t>
            </a:r>
            <a:r>
              <a:rPr lang="en-GB" sz="700" dirty="0" err="1"/>
              <a:t>Bookmarksgrove</a:t>
            </a:r>
            <a:r>
              <a:rPr lang="en-GB" sz="700" dirty="0"/>
              <a:t> right at the coast of the Semantics, a large language ocean.</a:t>
            </a:r>
          </a:p>
          <a:p>
            <a:pPr marL="108000" indent="-108000">
              <a:spcAft>
                <a:spcPts val="300"/>
              </a:spcAft>
              <a:buFont typeface="+mj-lt"/>
              <a:buAutoNum type="arabicPeriod"/>
            </a:pPr>
            <a:r>
              <a:rPr lang="en-GB" sz="700" dirty="0"/>
              <a:t>A small river named </a:t>
            </a:r>
            <a:r>
              <a:rPr lang="en-GB" sz="700" dirty="0" err="1"/>
              <a:t>Duden</a:t>
            </a:r>
            <a:r>
              <a:rPr lang="en-GB" sz="700" dirty="0"/>
              <a:t> flows by their place and supplies it with the necessary </a:t>
            </a:r>
            <a:r>
              <a:rPr lang="en-GB" sz="700" dirty="0" err="1"/>
              <a:t>regelialia</a:t>
            </a:r>
            <a:r>
              <a:rPr lang="en-GB" sz="700" dirty="0"/>
              <a:t>.</a:t>
            </a:r>
          </a:p>
          <a:p>
            <a:pPr marL="108000" indent="-108000">
              <a:spcAft>
                <a:spcPts val="300"/>
              </a:spcAft>
              <a:buFont typeface="+mj-lt"/>
              <a:buAutoNum type="arabicPeriod"/>
            </a:pPr>
            <a:r>
              <a:rPr lang="en-GB" sz="700" dirty="0"/>
              <a:t>It is a </a:t>
            </a:r>
            <a:r>
              <a:rPr lang="en-GB" sz="700" dirty="0" err="1"/>
              <a:t>paradisematic</a:t>
            </a:r>
            <a:r>
              <a:rPr lang="en-GB" sz="700" dirty="0"/>
              <a:t> country, in which roasted parts of sentences fly into your mouth.</a:t>
            </a:r>
          </a:p>
          <a:p>
            <a:pPr marL="108000" indent="-108000">
              <a:spcAft>
                <a:spcPts val="300"/>
              </a:spcAft>
              <a:buFont typeface="+mj-lt"/>
              <a:buAutoNum type="arabicPeriod"/>
            </a:pPr>
            <a:r>
              <a:rPr lang="en-GB" sz="700" dirty="0"/>
              <a:t>This is a dummy text. Far </a:t>
            </a:r>
            <a:r>
              <a:rPr lang="en-GB" sz="700" dirty="0" err="1"/>
              <a:t>far</a:t>
            </a:r>
            <a:r>
              <a:rPr lang="en-GB" sz="700" dirty="0"/>
              <a:t> away, behind the word mountains, far from the countries </a:t>
            </a:r>
            <a:r>
              <a:rPr lang="en-GB" sz="700" dirty="0" err="1"/>
              <a:t>Vokalia</a:t>
            </a:r>
            <a:r>
              <a:rPr lang="en-GB" sz="700" dirty="0"/>
              <a:t> and </a:t>
            </a:r>
            <a:r>
              <a:rPr lang="en-GB" sz="700" dirty="0" err="1"/>
              <a:t>Consonantia</a:t>
            </a:r>
            <a:r>
              <a:rPr lang="en-GB" sz="700" dirty="0"/>
              <a:t>, there live the blind texts.</a:t>
            </a:r>
          </a:p>
        </p:txBody>
      </p:sp>
      <p:pic>
        <p:nvPicPr>
          <p:cNvPr id="67" name="Grafik 66" descr="Ein Bild, das Gerät enthält.&#10;&#10;Automatisch generierte Beschreibung">
            <a:extLst>
              <a:ext uri="{FF2B5EF4-FFF2-40B4-BE49-F238E27FC236}">
                <a16:creationId xmlns:a16="http://schemas.microsoft.com/office/drawing/2014/main" id="{D749E823-1C25-48FC-818D-1ADC407A750B}"/>
              </a:ext>
            </a:extLst>
          </p:cNvPr>
          <p:cNvPicPr>
            <a:picLocks noChangeAspect="1"/>
          </p:cNvPicPr>
          <p:nvPr/>
        </p:nvPicPr>
        <p:blipFill rotWithShape="1">
          <a:blip r:embed="rId2">
            <a:extLst>
              <a:ext uri="{28A0092B-C50C-407E-A947-70E740481C1C}">
                <a14:useLocalDpi xmlns:a14="http://schemas.microsoft.com/office/drawing/2010/main" val="0"/>
              </a:ext>
            </a:extLst>
          </a:blip>
          <a:srcRect l="6405" t="15955" r="15091" b="30559"/>
          <a:stretch/>
        </p:blipFill>
        <p:spPr>
          <a:xfrm>
            <a:off x="10493868" y="4705220"/>
            <a:ext cx="3518656" cy="2397309"/>
          </a:xfrm>
          <a:prstGeom prst="rect">
            <a:avLst/>
          </a:prstGeom>
        </p:spPr>
      </p:pic>
      <p:sp>
        <p:nvSpPr>
          <p:cNvPr id="68" name="Textfeld 67">
            <a:extLst>
              <a:ext uri="{FF2B5EF4-FFF2-40B4-BE49-F238E27FC236}">
                <a16:creationId xmlns:a16="http://schemas.microsoft.com/office/drawing/2014/main" id="{7D343C26-7A3C-42E5-AFA2-14A36E458070}"/>
              </a:ext>
            </a:extLst>
          </p:cNvPr>
          <p:cNvSpPr txBox="1"/>
          <p:nvPr/>
        </p:nvSpPr>
        <p:spPr>
          <a:xfrm>
            <a:off x="648000" y="9143999"/>
            <a:ext cx="4428000" cy="324000"/>
          </a:xfrm>
          <a:prstGeom prst="rect">
            <a:avLst/>
          </a:prstGeom>
          <a:noFill/>
        </p:spPr>
        <p:txBody>
          <a:bodyPr wrap="square" lIns="127289" tIns="0" rIns="127289" bIns="127289" rtlCol="0" anchor="b" anchorCtr="0">
            <a:noAutofit/>
          </a:bodyPr>
          <a:lstStyle/>
          <a:p>
            <a:r>
              <a:rPr lang="en-US" sz="700" dirty="0" err="1"/>
              <a:t>Infotext</a:t>
            </a:r>
            <a:r>
              <a:rPr lang="en-US" sz="700" dirty="0"/>
              <a:t>. Lorem ipsum dolor sit </a:t>
            </a:r>
            <a:r>
              <a:rPr lang="en-US" sz="700" dirty="0" err="1"/>
              <a:t>amet</a:t>
            </a:r>
            <a:r>
              <a:rPr lang="en-US" sz="700" dirty="0"/>
              <a:t>, </a:t>
            </a:r>
            <a:r>
              <a:rPr lang="en-US" sz="700" dirty="0" err="1"/>
              <a:t>consectetur</a:t>
            </a:r>
            <a:r>
              <a:rPr lang="en-US" sz="700" dirty="0"/>
              <a:t> </a:t>
            </a:r>
            <a:r>
              <a:rPr lang="en-US" sz="700" dirty="0" err="1"/>
              <a:t>adipiscing</a:t>
            </a:r>
            <a:r>
              <a:rPr lang="en-US" sz="700" dirty="0"/>
              <a:t> </a:t>
            </a:r>
            <a:r>
              <a:rPr lang="en-US" sz="700" dirty="0" err="1"/>
              <a:t>elit</a:t>
            </a:r>
            <a:r>
              <a:rPr lang="en-US" sz="700" dirty="0"/>
              <a:t>, sed do </a:t>
            </a:r>
            <a:r>
              <a:rPr lang="en-US" sz="700" dirty="0" err="1"/>
              <a:t>eiusmod</a:t>
            </a:r>
            <a:r>
              <a:rPr lang="en-US" sz="700" dirty="0"/>
              <a:t> </a:t>
            </a:r>
            <a:r>
              <a:rPr lang="en-US" sz="700" dirty="0" err="1"/>
              <a:t>tempor</a:t>
            </a:r>
            <a:r>
              <a:rPr lang="en-US" sz="700" dirty="0"/>
              <a:t> </a:t>
            </a:r>
            <a:r>
              <a:rPr lang="en-US" sz="700" dirty="0" err="1"/>
              <a:t>incididunt</a:t>
            </a:r>
            <a:r>
              <a:rPr lang="en-US" sz="700" dirty="0"/>
              <a:t> </a:t>
            </a:r>
            <a:r>
              <a:rPr lang="en-US" sz="700" dirty="0" err="1"/>
              <a:t>ut</a:t>
            </a:r>
            <a:r>
              <a:rPr lang="en-US" sz="700" dirty="0"/>
              <a:t> </a:t>
            </a:r>
            <a:r>
              <a:rPr lang="en-US" sz="700" dirty="0" err="1"/>
              <a:t>labore</a:t>
            </a:r>
            <a:r>
              <a:rPr lang="en-US" sz="700" dirty="0"/>
              <a:t> et dolore magna </a:t>
            </a:r>
            <a:r>
              <a:rPr lang="en-US" sz="700" dirty="0" err="1"/>
              <a:t>aliqua</a:t>
            </a:r>
            <a:r>
              <a:rPr lang="en-US" sz="700" dirty="0"/>
              <a:t>. Ut </a:t>
            </a:r>
            <a:r>
              <a:rPr lang="en-US" sz="700" dirty="0" err="1"/>
              <a:t>enim</a:t>
            </a:r>
            <a:r>
              <a:rPr lang="en-US" sz="700" dirty="0"/>
              <a:t> ad minim </a:t>
            </a:r>
            <a:r>
              <a:rPr lang="en-US" sz="700" dirty="0" err="1"/>
              <a:t>veniam</a:t>
            </a:r>
            <a:r>
              <a:rPr lang="en-US" sz="700" dirty="0"/>
              <a:t>, </a:t>
            </a:r>
            <a:r>
              <a:rPr lang="en-US" sz="700" dirty="0" err="1"/>
              <a:t>quis</a:t>
            </a:r>
            <a:r>
              <a:rPr lang="en-US" sz="700" dirty="0"/>
              <a:t> </a:t>
            </a:r>
            <a:r>
              <a:rPr lang="en-US" sz="700" dirty="0" err="1"/>
              <a:t>nostrud</a:t>
            </a:r>
            <a:r>
              <a:rPr lang="en-US" sz="700" dirty="0"/>
              <a:t> exercitation </a:t>
            </a:r>
            <a:r>
              <a:rPr lang="en-US" sz="700" dirty="0" err="1"/>
              <a:t>ullamco</a:t>
            </a:r>
            <a:r>
              <a:rPr lang="en-US" sz="700" dirty="0"/>
              <a:t> </a:t>
            </a:r>
            <a:r>
              <a:rPr lang="en-US" sz="700" dirty="0" err="1"/>
              <a:t>laboris</a:t>
            </a:r>
            <a:r>
              <a:rPr lang="en-US" sz="700" dirty="0"/>
              <a:t> nisi </a:t>
            </a:r>
            <a:r>
              <a:rPr lang="en-US" sz="700" dirty="0" err="1"/>
              <a:t>ut</a:t>
            </a:r>
            <a:r>
              <a:rPr lang="en-US" sz="700" dirty="0"/>
              <a:t> </a:t>
            </a:r>
            <a:r>
              <a:rPr lang="en-US" sz="700" dirty="0" err="1"/>
              <a:t>aliquip</a:t>
            </a:r>
            <a:r>
              <a:rPr lang="en-US" sz="700" dirty="0"/>
              <a:t> </a:t>
            </a:r>
            <a:r>
              <a:rPr lang="en-US" sz="700" dirty="0" err="1"/>
              <a:t>exter</a:t>
            </a:r>
            <a:r>
              <a:rPr lang="en-US" sz="700" dirty="0"/>
              <a:t>.</a:t>
            </a:r>
          </a:p>
        </p:txBody>
      </p:sp>
      <p:pic>
        <p:nvPicPr>
          <p:cNvPr id="69" name="Grafik 68" descr="Ein Bild, das Gerät enthält.&#10;&#10;Automatisch generierte Beschreibung">
            <a:extLst>
              <a:ext uri="{FF2B5EF4-FFF2-40B4-BE49-F238E27FC236}">
                <a16:creationId xmlns:a16="http://schemas.microsoft.com/office/drawing/2014/main" id="{FFD03599-01C3-49B1-B3E1-5A27B7B7D20D}"/>
              </a:ext>
            </a:extLst>
          </p:cNvPr>
          <p:cNvPicPr>
            <a:picLocks noChangeAspect="1"/>
          </p:cNvPicPr>
          <p:nvPr/>
        </p:nvPicPr>
        <p:blipFill rotWithShape="1">
          <a:blip r:embed="rId3">
            <a:extLst>
              <a:ext uri="{28A0092B-C50C-407E-A947-70E740481C1C}">
                <a14:useLocalDpi xmlns:a14="http://schemas.microsoft.com/office/drawing/2010/main" val="0"/>
              </a:ext>
            </a:extLst>
          </a:blip>
          <a:srcRect t="7417" b="5764"/>
          <a:stretch/>
        </p:blipFill>
        <p:spPr>
          <a:xfrm>
            <a:off x="1229466" y="6647747"/>
            <a:ext cx="3231100" cy="2244152"/>
          </a:xfrm>
          <a:prstGeom prst="rect">
            <a:avLst/>
          </a:prstGeom>
        </p:spPr>
      </p:pic>
      <p:pic>
        <p:nvPicPr>
          <p:cNvPr id="70" name="Grafik 69" descr="Ein Bild, das Fenster, Person, drinnen, suchend enthält.&#10;&#10;Automatisch generierte Beschreibung">
            <a:extLst>
              <a:ext uri="{FF2B5EF4-FFF2-40B4-BE49-F238E27FC236}">
                <a16:creationId xmlns:a16="http://schemas.microsoft.com/office/drawing/2014/main" id="{728D4B0C-A883-4076-8B30-80B4F4023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589" y="4716000"/>
            <a:ext cx="2070151" cy="1489365"/>
          </a:xfrm>
          <a:prstGeom prst="rect">
            <a:avLst/>
          </a:prstGeom>
        </p:spPr>
      </p:pic>
      <p:pic>
        <p:nvPicPr>
          <p:cNvPr id="71" name="Grafik 70" descr="Ein Bild, das Gerät, Stern enthält.&#10;&#10;Automatisch generierte Beschreibung">
            <a:extLst>
              <a:ext uri="{FF2B5EF4-FFF2-40B4-BE49-F238E27FC236}">
                <a16:creationId xmlns:a16="http://schemas.microsoft.com/office/drawing/2014/main" id="{E84BDB13-CFD7-462F-89ED-D3AF8A3D74B2}"/>
              </a:ext>
            </a:extLst>
          </p:cNvPr>
          <p:cNvPicPr>
            <a:picLocks noChangeAspect="1"/>
          </p:cNvPicPr>
          <p:nvPr/>
        </p:nvPicPr>
        <p:blipFill rotWithShape="1">
          <a:blip r:embed="rId5">
            <a:extLst>
              <a:ext uri="{28A0092B-C50C-407E-A947-70E740481C1C}">
                <a14:useLocalDpi xmlns:a14="http://schemas.microsoft.com/office/drawing/2010/main" val="0"/>
              </a:ext>
            </a:extLst>
          </a:blip>
          <a:srcRect l="8944" t="412" r="13954" b="906"/>
          <a:stretch/>
        </p:blipFill>
        <p:spPr>
          <a:xfrm>
            <a:off x="7655740" y="4716000"/>
            <a:ext cx="2070151" cy="1489365"/>
          </a:xfrm>
          <a:prstGeom prst="rect">
            <a:avLst/>
          </a:prstGeom>
        </p:spPr>
      </p:pic>
      <p:graphicFrame>
        <p:nvGraphicFramePr>
          <p:cNvPr id="72" name="Tabelle 39">
            <a:extLst>
              <a:ext uri="{FF2B5EF4-FFF2-40B4-BE49-F238E27FC236}">
                <a16:creationId xmlns:a16="http://schemas.microsoft.com/office/drawing/2014/main" id="{22DCA24E-3C34-4816-B520-D8ED6C753AED}"/>
              </a:ext>
            </a:extLst>
          </p:cNvPr>
          <p:cNvGraphicFramePr>
            <a:graphicFrameLocks noGrp="1"/>
          </p:cNvGraphicFramePr>
          <p:nvPr>
            <p:extLst>
              <p:ext uri="{D42A27DB-BD31-4B8C-83A1-F6EECF244321}">
                <p14:modId xmlns:p14="http://schemas.microsoft.com/office/powerpoint/2010/main" val="2897576669"/>
              </p:ext>
            </p:extLst>
          </p:nvPr>
        </p:nvGraphicFramePr>
        <p:xfrm>
          <a:off x="5550594" y="8351033"/>
          <a:ext cx="4133638" cy="914400"/>
        </p:xfrm>
        <a:graphic>
          <a:graphicData uri="http://schemas.openxmlformats.org/drawingml/2006/table">
            <a:tbl>
              <a:tblPr firstRow="1" bandRow="1">
                <a:tableStyleId>{9D7B26C5-4107-4FEC-AEDC-1716B250A1EF}</a:tableStyleId>
              </a:tblPr>
              <a:tblGrid>
                <a:gridCol w="2280628">
                  <a:extLst>
                    <a:ext uri="{9D8B030D-6E8A-4147-A177-3AD203B41FA5}">
                      <a16:colId xmlns:a16="http://schemas.microsoft.com/office/drawing/2014/main" val="3440365527"/>
                    </a:ext>
                  </a:extLst>
                </a:gridCol>
                <a:gridCol w="926505">
                  <a:extLst>
                    <a:ext uri="{9D8B030D-6E8A-4147-A177-3AD203B41FA5}">
                      <a16:colId xmlns:a16="http://schemas.microsoft.com/office/drawing/2014/main" val="3491390453"/>
                    </a:ext>
                  </a:extLst>
                </a:gridCol>
                <a:gridCol w="926505">
                  <a:extLst>
                    <a:ext uri="{9D8B030D-6E8A-4147-A177-3AD203B41FA5}">
                      <a16:colId xmlns:a16="http://schemas.microsoft.com/office/drawing/2014/main" val="2770859426"/>
                    </a:ext>
                  </a:extLst>
                </a:gridCol>
              </a:tblGrid>
              <a:tr h="152747">
                <a:tc>
                  <a:txBody>
                    <a:bodyPr/>
                    <a:lstStyle/>
                    <a:p>
                      <a:r>
                        <a:rPr lang="de-DE" sz="1200" dirty="0" err="1"/>
                        <a:t>Lorem</a:t>
                      </a:r>
                      <a:r>
                        <a:rPr lang="de-DE" sz="1200" dirty="0"/>
                        <a:t> </a:t>
                      </a:r>
                      <a:r>
                        <a:rPr lang="de-DE" sz="1200" dirty="0" err="1"/>
                        <a:t>ipsum</a:t>
                      </a:r>
                      <a:endParaRPr lang="en-GB" sz="1200" dirty="0"/>
                    </a:p>
                  </a:txBody>
                  <a:tcPr marL="0" marR="0" marT="0" marB="0" anchor="ctr">
                    <a:lnT w="12700" cmpd="sng">
                      <a:noFill/>
                    </a:lnT>
                  </a:tcPr>
                </a:tc>
                <a:tc>
                  <a:txBody>
                    <a:bodyPr/>
                    <a:lstStyle/>
                    <a:p>
                      <a:r>
                        <a:rPr lang="de-DE" sz="1200" b="0" dirty="0" err="1"/>
                        <a:t>dummy</a:t>
                      </a:r>
                      <a:r>
                        <a:rPr lang="de-DE" sz="1200" b="0" dirty="0"/>
                        <a:t> </a:t>
                      </a:r>
                      <a:r>
                        <a:rPr lang="de-DE" sz="1200" b="0" dirty="0" err="1"/>
                        <a:t>text</a:t>
                      </a:r>
                      <a:endParaRPr lang="en-GB" sz="1200" b="0" dirty="0"/>
                    </a:p>
                  </a:txBody>
                  <a:tcPr marL="0" marR="0" marT="0" marB="0" anchor="ctr">
                    <a:lnT w="12700" cmpd="sng">
                      <a:noFill/>
                    </a:lnT>
                  </a:tcPr>
                </a:tc>
                <a:tc>
                  <a:txBody>
                    <a:bodyPr/>
                    <a:lstStyle/>
                    <a:p>
                      <a:r>
                        <a:rPr lang="de-DE" sz="1200" b="0" dirty="0" err="1"/>
                        <a:t>dummy</a:t>
                      </a:r>
                      <a:r>
                        <a:rPr lang="de-DE" sz="1200" b="0" dirty="0"/>
                        <a:t> </a:t>
                      </a:r>
                      <a:r>
                        <a:rPr lang="de-DE" sz="1200" b="0" dirty="0" err="1"/>
                        <a:t>text</a:t>
                      </a:r>
                      <a:endParaRPr lang="en-GB" sz="1200" b="0" dirty="0"/>
                    </a:p>
                  </a:txBody>
                  <a:tcPr marL="0" marR="0" marT="0" marB="0" anchor="ctr">
                    <a:lnT w="12700" cmpd="sng">
                      <a:noFill/>
                    </a:lnT>
                  </a:tcPr>
                </a:tc>
                <a:extLst>
                  <a:ext uri="{0D108BD9-81ED-4DB2-BD59-A6C34878D82A}">
                    <a16:rowId xmlns:a16="http://schemas.microsoft.com/office/drawing/2014/main" val="2746120897"/>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B w="3175" cap="flat" cmpd="sng" algn="ctr">
                      <a:solidFill>
                        <a:schemeClr val="tx1"/>
                      </a:solidFill>
                      <a:prstDash val="solid"/>
                      <a:round/>
                      <a:headEnd type="none" w="med" len="med"/>
                      <a:tailEnd type="none" w="med" len="med"/>
                    </a:lnB>
                    <a:noFill/>
                  </a:tcPr>
                </a:tc>
                <a:tc>
                  <a:txBody>
                    <a:bodyPr/>
                    <a:lstStyle/>
                    <a:p>
                      <a:r>
                        <a:rPr lang="en-GB" sz="1200" dirty="0">
                          <a:latin typeface="Wingdings" panose="05000000000000000000" pitchFamily="2" charset="2"/>
                          <a:sym typeface="Wingdings" panose="05000000000000000000" pitchFamily="2" charset="2"/>
                        </a:rPr>
                        <a:t></a:t>
                      </a:r>
                      <a:endParaRPr lang="en-GB" sz="1200" dirty="0">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4946654"/>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083683"/>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9926018"/>
                  </a:ext>
                </a:extLst>
              </a:tr>
              <a:tr h="152747">
                <a:tc>
                  <a:txBody>
                    <a:bodyPr/>
                    <a:lstStyle/>
                    <a:p>
                      <a:r>
                        <a:rPr lang="de-DE" sz="1200" dirty="0" err="1"/>
                        <a:t>dummy</a:t>
                      </a:r>
                      <a:r>
                        <a:rPr lang="de-DE" sz="1200" dirty="0"/>
                        <a:t> </a:t>
                      </a:r>
                      <a:r>
                        <a:rPr lang="de-DE" sz="1200" dirty="0" err="1"/>
                        <a:t>text</a:t>
                      </a:r>
                      <a:endParaRPr lang="en-GB" sz="12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latin typeface="Wingdings" panose="05000000000000000000" pitchFamily="2" charset="2"/>
                          <a:sym typeface="Wingdings" panose="05000000000000000000" pitchFamily="2" charset="2"/>
                        </a:rPr>
                        <a:t></a:t>
                      </a:r>
                      <a:endParaRPr lang="en-GB" sz="1200" dirty="0">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567048"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Wingdings" panose="05000000000000000000" pitchFamily="2" charset="2"/>
                          <a:sym typeface="Wingdings" panose="05000000000000000000" pitchFamily="2" charset="2"/>
                        </a:rPr>
                        <a:t></a:t>
                      </a:r>
                      <a:endParaRPr lang="en-GB" sz="1200" dirty="0">
                        <a:solidFill>
                          <a:schemeClr val="bg1">
                            <a:lumMod val="50000"/>
                          </a:schemeClr>
                        </a:solidFill>
                        <a:latin typeface="Wingdings" panose="05000000000000000000" pitchFamily="2" charset="2"/>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2757118"/>
                  </a:ext>
                </a:extLst>
              </a:tr>
            </a:tbl>
          </a:graphicData>
        </a:graphic>
      </p:graphicFrame>
      <p:sp>
        <p:nvSpPr>
          <p:cNvPr id="73" name="Textfeld 72">
            <a:extLst>
              <a:ext uri="{FF2B5EF4-FFF2-40B4-BE49-F238E27FC236}">
                <a16:creationId xmlns:a16="http://schemas.microsoft.com/office/drawing/2014/main" id="{754490E0-7499-4B37-9C7F-02B7530A8CEE}"/>
              </a:ext>
            </a:extLst>
          </p:cNvPr>
          <p:cNvSpPr txBox="1"/>
          <p:nvPr/>
        </p:nvSpPr>
        <p:spPr>
          <a:xfrm>
            <a:off x="648000" y="3240000"/>
            <a:ext cx="4608000" cy="288000"/>
          </a:xfrm>
          <a:prstGeom prst="rect">
            <a:avLst/>
          </a:prstGeom>
          <a:noFill/>
        </p:spPr>
        <p:txBody>
          <a:bodyPr wrap="square" lIns="0" tIns="0" rIns="0" bIns="0" rtlCol="0">
            <a:noAutofit/>
          </a:bodyPr>
          <a:lstStyle/>
          <a:p>
            <a:r>
              <a:rPr lang="en-US" sz="1600" dirty="0">
                <a:solidFill>
                  <a:schemeClr val="bg1"/>
                </a:solidFill>
              </a:rPr>
              <a:t>1 Introduction</a:t>
            </a:r>
          </a:p>
        </p:txBody>
      </p:sp>
      <p:sp>
        <p:nvSpPr>
          <p:cNvPr id="74" name="Textfeld 73">
            <a:extLst>
              <a:ext uri="{FF2B5EF4-FFF2-40B4-BE49-F238E27FC236}">
                <a16:creationId xmlns:a16="http://schemas.microsoft.com/office/drawing/2014/main" id="{2070AB68-A95A-4C3B-B60B-F57C0D586245}"/>
              </a:ext>
            </a:extLst>
          </p:cNvPr>
          <p:cNvSpPr txBox="1"/>
          <p:nvPr/>
        </p:nvSpPr>
        <p:spPr>
          <a:xfrm>
            <a:off x="10044625" y="7451875"/>
            <a:ext cx="4428000" cy="324000"/>
          </a:xfrm>
          <a:prstGeom prst="rect">
            <a:avLst/>
          </a:prstGeom>
          <a:noFill/>
        </p:spPr>
        <p:txBody>
          <a:bodyPr wrap="square" lIns="127289" tIns="0" rIns="127289" bIns="127289" rtlCol="0" anchor="b" anchorCtr="0">
            <a:noAutofit/>
          </a:bodyPr>
          <a:lstStyle/>
          <a:p>
            <a:r>
              <a:rPr lang="en-US" sz="700" dirty="0" err="1"/>
              <a:t>Infotext</a:t>
            </a:r>
            <a:r>
              <a:rPr lang="en-US" sz="700" dirty="0"/>
              <a:t>. Lorem ipsum dolor sit </a:t>
            </a:r>
            <a:r>
              <a:rPr lang="en-US" sz="700" dirty="0" err="1"/>
              <a:t>amet</a:t>
            </a:r>
            <a:r>
              <a:rPr lang="en-US" sz="700" dirty="0"/>
              <a:t>, </a:t>
            </a:r>
            <a:r>
              <a:rPr lang="en-US" sz="700" dirty="0" err="1"/>
              <a:t>consectetur</a:t>
            </a:r>
            <a:r>
              <a:rPr lang="en-US" sz="700" dirty="0"/>
              <a:t> </a:t>
            </a:r>
            <a:r>
              <a:rPr lang="en-US" sz="700" dirty="0" err="1"/>
              <a:t>adipiscing</a:t>
            </a:r>
            <a:r>
              <a:rPr lang="en-US" sz="700" dirty="0"/>
              <a:t> </a:t>
            </a:r>
            <a:r>
              <a:rPr lang="en-US" sz="700" dirty="0" err="1"/>
              <a:t>elit</a:t>
            </a:r>
            <a:r>
              <a:rPr lang="en-US" sz="700" dirty="0"/>
              <a:t>, sed do </a:t>
            </a:r>
            <a:r>
              <a:rPr lang="en-US" sz="700" dirty="0" err="1"/>
              <a:t>eiusmod</a:t>
            </a:r>
            <a:r>
              <a:rPr lang="en-US" sz="700" dirty="0"/>
              <a:t> </a:t>
            </a:r>
            <a:r>
              <a:rPr lang="en-US" sz="700" dirty="0" err="1"/>
              <a:t>tempor</a:t>
            </a:r>
            <a:r>
              <a:rPr lang="en-US" sz="700" dirty="0"/>
              <a:t> </a:t>
            </a:r>
            <a:r>
              <a:rPr lang="en-US" sz="700" dirty="0" err="1"/>
              <a:t>incididunt</a:t>
            </a:r>
            <a:r>
              <a:rPr lang="en-US" sz="700" dirty="0"/>
              <a:t> </a:t>
            </a:r>
            <a:r>
              <a:rPr lang="en-US" sz="700" dirty="0" err="1"/>
              <a:t>ut</a:t>
            </a:r>
            <a:r>
              <a:rPr lang="en-US" sz="700" dirty="0"/>
              <a:t> </a:t>
            </a:r>
            <a:r>
              <a:rPr lang="en-US" sz="700" dirty="0" err="1"/>
              <a:t>labore</a:t>
            </a:r>
            <a:r>
              <a:rPr lang="en-US" sz="700" dirty="0"/>
              <a:t> et dolore magna </a:t>
            </a:r>
            <a:r>
              <a:rPr lang="en-US" sz="700" dirty="0" err="1"/>
              <a:t>aliqua</a:t>
            </a:r>
            <a:r>
              <a:rPr lang="en-US" sz="700" dirty="0"/>
              <a:t>. Ut </a:t>
            </a:r>
            <a:r>
              <a:rPr lang="en-US" sz="700" dirty="0" err="1"/>
              <a:t>enim</a:t>
            </a:r>
            <a:r>
              <a:rPr lang="en-US" sz="700" dirty="0"/>
              <a:t> ad minim </a:t>
            </a:r>
            <a:r>
              <a:rPr lang="en-US" sz="700" dirty="0" err="1"/>
              <a:t>veniam</a:t>
            </a:r>
            <a:r>
              <a:rPr lang="en-US" sz="700" dirty="0"/>
              <a:t>, </a:t>
            </a:r>
            <a:r>
              <a:rPr lang="en-US" sz="700" dirty="0" err="1"/>
              <a:t>quis</a:t>
            </a:r>
            <a:r>
              <a:rPr lang="en-US" sz="700" dirty="0"/>
              <a:t> </a:t>
            </a:r>
            <a:r>
              <a:rPr lang="en-US" sz="700" dirty="0" err="1"/>
              <a:t>nostrud</a:t>
            </a:r>
            <a:r>
              <a:rPr lang="en-US" sz="700" dirty="0"/>
              <a:t> exercitation </a:t>
            </a:r>
            <a:r>
              <a:rPr lang="en-US" sz="700" dirty="0" err="1"/>
              <a:t>ullamco</a:t>
            </a:r>
            <a:r>
              <a:rPr lang="en-US" sz="700" dirty="0"/>
              <a:t> </a:t>
            </a:r>
            <a:r>
              <a:rPr lang="en-US" sz="700" dirty="0" err="1"/>
              <a:t>laboris</a:t>
            </a:r>
            <a:r>
              <a:rPr lang="en-US" sz="700" dirty="0"/>
              <a:t> nisi </a:t>
            </a:r>
            <a:r>
              <a:rPr lang="en-US" sz="700" dirty="0" err="1"/>
              <a:t>ut</a:t>
            </a:r>
            <a:r>
              <a:rPr lang="en-US" sz="700" dirty="0"/>
              <a:t> </a:t>
            </a:r>
            <a:r>
              <a:rPr lang="en-US" sz="700" dirty="0" err="1"/>
              <a:t>aliquip</a:t>
            </a:r>
            <a:r>
              <a:rPr lang="en-US" sz="700" dirty="0"/>
              <a:t> </a:t>
            </a:r>
            <a:r>
              <a:rPr lang="en-US" sz="700" dirty="0" err="1"/>
              <a:t>exter</a:t>
            </a:r>
            <a:r>
              <a:rPr lang="en-US" sz="700" dirty="0"/>
              <a:t>.</a:t>
            </a:r>
          </a:p>
        </p:txBody>
      </p:sp>
      <p:sp>
        <p:nvSpPr>
          <p:cNvPr id="21" name="Picture Placeholder 20">
            <a:extLst>
              <a:ext uri="{FF2B5EF4-FFF2-40B4-BE49-F238E27FC236}">
                <a16:creationId xmlns:a16="http://schemas.microsoft.com/office/drawing/2014/main" id="{1B198E6C-864E-4E52-8F21-AD919F4468F7}"/>
              </a:ext>
            </a:extLst>
          </p:cNvPr>
          <p:cNvSpPr>
            <a:spLocks noGrp="1"/>
          </p:cNvSpPr>
          <p:nvPr>
            <p:ph type="pic" sz="quarter" idx="13"/>
          </p:nvPr>
        </p:nvSpPr>
        <p:spPr/>
        <p:txBody>
          <a:bodyPr/>
          <a:lstStyle/>
          <a:p>
            <a:endParaRPr lang="en-TR"/>
          </a:p>
        </p:txBody>
      </p:sp>
      <p:sp>
        <p:nvSpPr>
          <p:cNvPr id="22" name="Textfeld 18">
            <a:extLst>
              <a:ext uri="{FF2B5EF4-FFF2-40B4-BE49-F238E27FC236}">
                <a16:creationId xmlns:a16="http://schemas.microsoft.com/office/drawing/2014/main" id="{7A45EBCC-835C-3E11-DCF9-63EEB7AEFC2F}"/>
              </a:ext>
            </a:extLst>
          </p:cNvPr>
          <p:cNvSpPr txBox="1"/>
          <p:nvPr/>
        </p:nvSpPr>
        <p:spPr>
          <a:xfrm>
            <a:off x="9577509" y="9508422"/>
            <a:ext cx="5118847" cy="690999"/>
          </a:xfrm>
          <a:prstGeom prst="rect">
            <a:avLst/>
          </a:prstGeom>
          <a:solidFill>
            <a:srgbClr val="D3DFEF"/>
          </a:solidFill>
        </p:spPr>
        <p:txBody>
          <a:bodyPr wrap="square" lIns="127289" tIns="127289" rIns="127289" bIns="127289" rtlCol="0">
            <a:noAutofit/>
          </a:bodyPr>
          <a:lstStyle/>
          <a:p>
            <a:pPr marL="108000" indent="-108000">
              <a:spcAft>
                <a:spcPts val="300"/>
              </a:spcAft>
              <a:buFont typeface="+mj-lt"/>
              <a:buAutoNum type="arabicPeriod"/>
            </a:pPr>
            <a:r>
              <a:rPr lang="en-US" sz="700" b="0" i="0" u="none" strike="noStrike" dirty="0">
                <a:effectLst/>
                <a:cs typeface="Arial" panose="020B0604020202020204" pitchFamily="34" charset="0"/>
              </a:rPr>
              <a:t>Jiawei Huang and Nan Jiang. From Importance Sampling to Doubly Robust Policy Gradient,</a:t>
            </a:r>
            <a:br>
              <a:rPr lang="en-US" sz="700" dirty="0">
                <a:cs typeface="Arial" panose="020B0604020202020204" pitchFamily="34" charset="0"/>
              </a:rPr>
            </a:br>
            <a:r>
              <a:rPr lang="en-US" sz="700" b="0" i="0" u="none" strike="noStrike" dirty="0">
                <a:effectLst/>
                <a:cs typeface="Arial" panose="020B0604020202020204" pitchFamily="34" charset="0"/>
              </a:rPr>
              <a:t>June 2020. URL http://</a:t>
            </a:r>
            <a:r>
              <a:rPr lang="en-US" sz="700" b="0" i="0" u="none" strike="noStrike" dirty="0" err="1">
                <a:effectLst/>
                <a:cs typeface="Arial" panose="020B0604020202020204" pitchFamily="34" charset="0"/>
              </a:rPr>
              <a:t>arxiv.org</a:t>
            </a:r>
            <a:r>
              <a:rPr lang="en-US" sz="700" b="0" i="0" u="none" strike="noStrike" dirty="0">
                <a:effectLst/>
                <a:cs typeface="Arial" panose="020B0604020202020204" pitchFamily="34" charset="0"/>
              </a:rPr>
              <a:t>/abs/1910.09066. arXiv:1910.09066</a:t>
            </a:r>
            <a:endParaRPr lang="en-GB" sz="700" b="0" i="0" u="none" strike="noStrike" dirty="0">
              <a:effectLst/>
              <a:cs typeface="Arial" panose="020B0604020202020204" pitchFamily="34" charset="0"/>
            </a:endParaRPr>
          </a:p>
          <a:p>
            <a:pPr marL="108000" indent="-108000">
              <a:spcAft>
                <a:spcPts val="300"/>
              </a:spcAft>
              <a:buFont typeface="+mj-lt"/>
              <a:buAutoNum type="arabicPeriod"/>
            </a:pPr>
            <a:r>
              <a:rPr lang="en-US" sz="700" b="0" i="0" u="none" strike="noStrike" dirty="0">
                <a:effectLst/>
                <a:latin typeface="Arial" panose="020B0604020202020204" pitchFamily="34" charset="0"/>
              </a:rPr>
              <a:t>Nan Jiang and Lihong Li. Doubly Robust Off-policy Value Evaluation for Reinforcement</a:t>
            </a:r>
            <a:br>
              <a:rPr lang="en-US" sz="700" dirty="0"/>
            </a:br>
            <a:r>
              <a:rPr lang="en-US" sz="700" b="0" i="0" u="none" strike="noStrike" dirty="0">
                <a:effectLst/>
                <a:latin typeface="Arial" panose="020B0604020202020204" pitchFamily="34" charset="0"/>
              </a:rPr>
              <a:t>Learning, May 2016. URL </a:t>
            </a:r>
            <a:r>
              <a:rPr lang="en-US" sz="700" b="0" i="0" u="none" strike="noStrike" dirty="0">
                <a:effectLst/>
                <a:latin typeface="Courier New" panose="02070309020205020404" pitchFamily="49" charset="0"/>
              </a:rPr>
              <a:t>http://</a:t>
            </a:r>
            <a:r>
              <a:rPr lang="en-US" sz="700" b="0" i="0" u="none" strike="noStrike" dirty="0" err="1">
                <a:effectLst/>
                <a:latin typeface="Courier New" panose="02070309020205020404" pitchFamily="49" charset="0"/>
              </a:rPr>
              <a:t>arxiv.org</a:t>
            </a:r>
            <a:r>
              <a:rPr lang="en-US" sz="700" b="0" i="0" u="none" strike="noStrike" dirty="0">
                <a:effectLst/>
                <a:latin typeface="Courier New" panose="02070309020205020404" pitchFamily="49" charset="0"/>
              </a:rPr>
              <a:t>/abs/1511.03722</a:t>
            </a:r>
            <a:r>
              <a:rPr lang="en-US" sz="700" b="0" i="0" u="none" strike="noStrike" dirty="0">
                <a:effectLst/>
                <a:latin typeface="Arial" panose="020B0604020202020204" pitchFamily="34" charset="0"/>
              </a:rPr>
              <a:t>. arXiv:1511.03722</a:t>
            </a:r>
            <a:endParaRPr lang="en-US" sz="700" dirty="0"/>
          </a:p>
        </p:txBody>
      </p:sp>
    </p:spTree>
    <p:extLst>
      <p:ext uri="{BB962C8B-B14F-4D97-AF65-F5344CB8AC3E}">
        <p14:creationId xmlns:p14="http://schemas.microsoft.com/office/powerpoint/2010/main" val="438072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015827"/>
  <p:tag name="ORIGINALWIDTH" val="15"/>
  <p:tag name="OUTPUTTYPE" val="PDF"/>
  <p:tag name="IGUANATEXVERSION" val="160"/>
  <p:tag name="LATEXADDIN" val="\documentclass{article}&#10;\usepackage{amsmath}&#10;\pagestyle{empty}&#10;\begin{document}&#10;&#10;&#10;$\tilde{Q}_{t}^{\pi_\theta}$ &#10;&#10;\end{document}"/>
  <p:tag name="IGUANATEXSIZE" val="20"/>
  <p:tag name="IGUANATEXCURSOR" val="108"/>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26"/>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p:tag name="IGUANATEXSIZE" val="12"/>
  <p:tag name="IGUANATEXCURSOR" val="45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0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p:tag name="IGUANATEXSIZE" val="12"/>
  <p:tag name="IGUANATEXCURSOR" val="67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7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p:tag name="IGUANATEXSIZE" val="12"/>
  <p:tag name="IGUANATEXCURSOR" val="44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1"/>
  <p:tag name="ORIGINALWIDTH" val="5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8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p:tag name="IGUANATEXSIZE" val="12"/>
  <p:tag name="IGUANATEXCURSOR" val="44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5"/>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p:tag name="IGUANATEXSIZE" val="12"/>
  <p:tag name="IGUANATEXCURSOR" val="451"/>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7"/>
  <p:tag name="ORIGINALWIDTH" val="14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p:tag name="IGUANATEXSIZE" val="12"/>
  <p:tag name="IGUANATEXCURSOR" val="5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
  <p:tag name="ORIGINALWIDTH" val="1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pi,\pi'$&#10;&#10;&#10;\end{document}"/>
  <p:tag name="IGUANATEXSIZE" val="12"/>
  <p:tag name="IGUANATEXCURSOR" val="45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6,015827"/>
  <p:tag name="ORIGINALWIDTH" val="15"/>
  <p:tag name="OUTPUTTYPE" val="PDF"/>
  <p:tag name="IGUANATEXVERSION" val="160"/>
  <p:tag name="LATEXADDIN" val="\documentclass{article}&#10;\usepackage{amsmath}&#10;\pagestyle{empty}&#10;\begin{document}&#10;&#10;&#10;$\tilde{Q}_{t}^{\pi_\theta}$ &#10;&#10;\end{document}"/>
  <p:tag name="IGUANATEXSIZE" val="20"/>
  <p:tag name="IGUANATEXCURSOR" val="108"/>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4"/>
  <p:tag name="ORIGINALWIDTH" val="167,8926"/>
  <p:tag name="OUTPUTTYPE" val="PDF"/>
  <p:tag name="IGUANATEXVERSION" val="160"/>
  <p:tag name="LATEXADDIN" val="\documentclass{article}&#10;\usepackage{amsmath}&#10;\pagestyle{empty}&#10;\begin{document}&#10;\global\long\def\dr{\widehat{DR}}&#10;&#10;&#10;$\dr_{t}^{\pi'}=\tilde{V}_{t}^{\pi'}+\frac{\pi'_t}{\pi_{t}}\left(r_{t}+\gamma\dr_{t+1}^{\pi'}-\tilde{Q}_{t}^{\pi'}\right)$&#10;&#10;\end{document}"/>
  <p:tag name="IGUANATEXSIZE" val="20"/>
  <p:tag name="IGUANATEXCURSOR" val="16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
  <p:tag name="ORIGINALWIDTH" val="167,8926"/>
  <p:tag name="OUTPUTTYPE" val="PDF"/>
  <p:tag name="IGUANATEXVERSION" val="160"/>
  <p:tag name="LATEXADDIN" val="\documentclass{article}&#10;\usepackage{amsmath}&#10;\pagestyle{empty}&#10;\begin{document}&#10;\global\long\def\dr{\widehat{DR}}&#10;&#10;&#10;$\dr_{t}^{\pi'}=\tilde{V}_{t}^{\pi'}+\frac{\pi'_t}{\pi_{t}}\left(r_{t}+\gamma\dr_{t+1}^{\pi'}-\tilde{Q}_{t}^{\pi'}\right)$&#10;&#10;\end{document}"/>
  <p:tag name="IGUANATEXSIZE" val="20"/>
  <p:tag name="IGUANATEXCURSOR" val="16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7"/>
  <p:tag name="ORIGINALWIDTH" val="67,4407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p:tag name="IGUANATEXSIZE" val="20"/>
  <p:tag name="IGUANATEXCURSOR" val="63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43"/>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p:tag name="IGUANATEXSIZE" val="12"/>
  <p:tag name="IGUANATEXCURSOR" val="490"/>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321"/>
  <p:tag name="OUTPUTTYPE" val="PDF"/>
  <p:tag name="IGUANATEXVERSION" val="160"/>
  <p:tag name="LATEXADDIN" val="\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p:tag name="IGUANATEXSIZE" val="12"/>
  <p:tag name="IGUANATEXCURSOR" val="493"/>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6"/>
  <p:tag name="ORIGINALWIDTH" val="5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10;&#10;&#10;\end{document}"/>
  <p:tag name="IGUANATEXSIZE" val="12"/>
  <p:tag name="IGUANATEXCURSOR" val="511"/>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05"/>
  <p:tag name="ORIGINALWIDTH" val="460"/>
  <p:tag name="OUTPUTTYPE" val="PDF"/>
  <p:tag name="IGUANATEXVERSION" val="160"/>
  <p:tag name="LATEXADDIN" val="\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p:tag name="IGUANATEXSIZE" val="12"/>
  <p:tag name="IGUANATEXCURSOR" val="4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p:tag name="IGUANATEXSIZE" val="40"/>
  <p:tag name="IGUANATEXCURSOR" val="449"/>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2"/>
  <p:tag name="ORIGINALWIDTH" val="338"/>
  <p:tag name="OUTPUTTYPE" val="PDF"/>
  <p:tag name="IGUANATEXVERSION" val="160"/>
  <p:tag name="LATEXADDIN" val="\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p:tag name="IGUANATEXSIZE" val="12"/>
  <p:tag name="IGUANATEXCURSOR" val="77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26"/>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p:tag name="IGUANATEXSIZE" val="12"/>
  <p:tag name="IGUANATEXCURSOR" val="45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0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p:tag name="IGUANATEXSIZE" val="12"/>
  <p:tag name="IGUANATEXCURSOR" val="67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7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p:tag name="IGUANATEXSIZE" val="12"/>
  <p:tag name="IGUANATEXCURSOR" val="44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7"/>
  <p:tag name="ORIGINALWIDTH" val="67,4407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p:tag name="IGUANATEXSIZE" val="20"/>
  <p:tag name="IGUANATEXCURSOR" val="63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
  <p:tag name="ORIGINALWIDTH" val="5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8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p:tag name="IGUANATEXSIZE" val="12"/>
  <p:tag name="IGUANATEXCURSOR" val="44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5"/>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10;&#10;&#10;&#10;\end{document}"/>
  <p:tag name="IGUANATEXSIZE" val="12"/>
  <p:tag name="IGUANATEXCURSOR" val="451"/>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7"/>
  <p:tag name="ORIGINALWIDTH" val="14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p:tag name="IGUANATEXSIZE" val="12"/>
  <p:tag name="IGUANATEXCURSOR" val="5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0"/>
  <p:tag name="ORIGINALWIDTH" val="1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pi,\pi'$&#10;&#10;&#10;\end{document}"/>
  <p:tag name="IGUANATEXSIZE" val="12"/>
  <p:tag name="IGUANATEXCURSOR" val="45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4"/>
  <p:tag name="ORIGINALWIDTH" val="75"/>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rho_{t_1:t_2} = \prod_{t'=t_1}^{t_2}\rho_{t'}$&#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43"/>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p:tag name="IGUANATEXSIZE" val="12"/>
  <p:tag name="IGUANATEXCURSOR" val="490"/>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321"/>
  <p:tag name="OUTPUTTYPE" val="PDF"/>
  <p:tag name="IGUANATEXVERSION" val="160"/>
  <p:tag name="LATEXADDIN" val="\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p:tag name="IGUANATEXSIZE" val="12"/>
  <p:tag name="IGUANATEXCURSOR" val="493"/>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6"/>
  <p:tag name="ORIGINALWIDTH" val="157"/>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p:tag name="IGUANATEXSIZE" val="12"/>
  <p:tag name="IGUANATEXCURSOR" val="514"/>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5"/>
  <p:tag name="ORIGINALWIDTH" val="460"/>
  <p:tag name="OUTPUTTYPE" val="PDF"/>
  <p:tag name="IGUANATEXVERSION" val="160"/>
  <p:tag name="LATEXADDIN" val="\documentclass{article}&#10;\usepackage{amsmath}&#10;&#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10;\end{document}"/>
  <p:tag name="IGUANATEXSIZE" val="12"/>
  <p:tag name="IGUANATEXCURSOR" val="4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p:tag name="IGUANATEXSIZE" val="40"/>
  <p:tag name="IGUANATEXCURSOR" val="449"/>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2"/>
  <p:tag name="ORIGINALWIDTH" val="338"/>
  <p:tag name="OUTPUTTYPE" val="PDF"/>
  <p:tag name="IGUANATEXVERSION" val="160"/>
  <p:tag name="LATEXADDIN" val="\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p:tag name="IGUANATEXSIZE" val="12"/>
  <p:tag name="IGUANATEXCURSOR" val="77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E87326F1-F273-46E0-9E8B-2EB1A48732FB}"/>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FD6F3B0-C17C-4ABF-8E79-B5B0BFE0E2F7}"/>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549AC0F5-EB0A-43AE-955A-1065C4384D8E}"/>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268F5278-CA60-4809-94C4-64190152AD23}"/>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4EB3CB9-500B-4E0B-99D2-3B65F4DDAD37}"/>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BFF344F0-BD1B-43AD-B74F-FA32DDD88BA9}"/>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1430B0B4-40BF-4D41-AC0F-59D556921559}"/>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 Blau</Template>
  <TotalTime>9971</TotalTime>
  <Words>1437</Words>
  <Application>Microsoft Macintosh PowerPoint</Application>
  <PresentationFormat>Custom</PresentationFormat>
  <Paragraphs>177</Paragraphs>
  <Slides>3</Slides>
  <Notes>2</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3</vt:i4>
      </vt:variant>
    </vt:vector>
  </HeadingPairs>
  <TitlesOfParts>
    <vt:vector size="14" baseType="lpstr">
      <vt:lpstr>Arial</vt:lpstr>
      <vt:lpstr>Courier New</vt:lpstr>
      <vt:lpstr>Symbol</vt:lpstr>
      <vt:lpstr>Wingdings</vt:lpstr>
      <vt:lpstr>ETH Blau</vt:lpstr>
      <vt:lpstr>ETH Petrol</vt:lpstr>
      <vt:lpstr>ETH Grün</vt:lpstr>
      <vt:lpstr>ETH Bronze</vt:lpstr>
      <vt:lpstr>ETH Rot</vt:lpstr>
      <vt:lpstr>ETH Purpur</vt:lpstr>
      <vt:lpstr>ETH Grau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 Doruk Suder</dc:creator>
  <cp:lastModifiedBy>Omer Doruk Suder</cp:lastModifiedBy>
  <cp:revision>13</cp:revision>
  <dcterms:created xsi:type="dcterms:W3CDTF">2024-05-17T16:58:20Z</dcterms:created>
  <dcterms:modified xsi:type="dcterms:W3CDTF">2024-05-24T15:10:09Z</dcterms:modified>
</cp:coreProperties>
</file>