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73" r:id="rId2"/>
    <p:sldMasterId id="2147483661" r:id="rId3"/>
    <p:sldMasterId id="2147483676" r:id="rId4"/>
    <p:sldMasterId id="2147483670" r:id="rId5"/>
    <p:sldMasterId id="2147483664" r:id="rId6"/>
    <p:sldMasterId id="2147483667" r:id="rId7"/>
  </p:sldMasterIdLst>
  <p:notesMasterIdLst>
    <p:notesMasterId r:id="rId9"/>
  </p:notesMasterIdLst>
  <p:handoutMasterIdLst>
    <p:handoutMasterId r:id="rId10"/>
  </p:handoutMasterIdLst>
  <p:sldIdLst>
    <p:sldId id="256" r:id="rId8"/>
  </p:sldIdLst>
  <p:sldSz cx="15119350" cy="10691813"/>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FE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74" autoAdjust="0"/>
    <p:restoredTop sz="94660"/>
  </p:normalViewPr>
  <p:slideViewPr>
    <p:cSldViewPr snapToGrid="0" showGuides="1">
      <p:cViewPr>
        <p:scale>
          <a:sx n="100" d="100"/>
          <a:sy n="100" d="100"/>
        </p:scale>
        <p:origin x="1264" y="-1000"/>
      </p:cViewPr>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22.05.24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22.05.24</a:t>
            </a:fld>
            <a:endParaRPr lang="de-CH"/>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 name="Fußzeilenplatzhalter 1">
            <a:extLst>
              <a:ext uri="{FF2B5EF4-FFF2-40B4-BE49-F238E27FC236}">
                <a16:creationId xmlns:a16="http://schemas.microsoft.com/office/drawing/2014/main" id="{00E19A06-1D42-4102-B080-F00C69BA9C2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5EFEB3E2-FFD5-497B-ADC1-6F53AF7ABC2B}"/>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14" name="Bildplatzhalter 10">
            <a:extLst>
              <a:ext uri="{FF2B5EF4-FFF2-40B4-BE49-F238E27FC236}">
                <a16:creationId xmlns:a16="http://schemas.microsoft.com/office/drawing/2014/main" id="{DDBE722E-7E3A-4A92-AB15-6A8CD7DA5721}"/>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8" name="Bildplatzhalter 10">
            <a:extLst>
              <a:ext uri="{FF2B5EF4-FFF2-40B4-BE49-F238E27FC236}">
                <a16:creationId xmlns:a16="http://schemas.microsoft.com/office/drawing/2014/main" id="{A610317A-CEDD-47D4-86F0-5A335B78633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9" name="Bildplatzhalter 10">
            <a:extLst>
              <a:ext uri="{FF2B5EF4-FFF2-40B4-BE49-F238E27FC236}">
                <a16:creationId xmlns:a16="http://schemas.microsoft.com/office/drawing/2014/main" id="{189F4EAD-B82C-4464-ACF5-D6FD5470B54E}"/>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0" name="Bildplatzhalter 10">
            <a:extLst>
              <a:ext uri="{FF2B5EF4-FFF2-40B4-BE49-F238E27FC236}">
                <a16:creationId xmlns:a16="http://schemas.microsoft.com/office/drawing/2014/main" id="{2CF46069-C7AB-422C-8B4E-79F6B838A53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1" name="Bildplatzhalter 10">
            <a:extLst>
              <a:ext uri="{FF2B5EF4-FFF2-40B4-BE49-F238E27FC236}">
                <a16:creationId xmlns:a16="http://schemas.microsoft.com/office/drawing/2014/main" id="{319E2093-F6C6-4470-AFFC-1702EEA6B77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Textfeld 21">
            <a:extLst>
              <a:ext uri="{FF2B5EF4-FFF2-40B4-BE49-F238E27FC236}">
                <a16:creationId xmlns:a16="http://schemas.microsoft.com/office/drawing/2014/main" id="{EB48752B-DE97-4C5B-8B6D-0B4320BC1845}"/>
              </a:ext>
            </a:extLst>
          </p:cNvPr>
          <p:cNvSpPr txBox="1"/>
          <p:nvPr userDrawn="1"/>
        </p:nvSpPr>
        <p:spPr>
          <a:xfrm>
            <a:off x="457199" y="9847585"/>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5015079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2EC72B9-6CB2-414F-8D60-66ED7D616C54}"/>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A3CB538B-8A35-4BDA-8F84-C2867BE9130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E600CE54-5E86-4445-8D7D-B1D57466DD9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E11FB5-1472-41BC-AD63-F08EC0AA3DB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2F67CAD7-1759-46BF-8B16-E05D738CB8E3}"/>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694475B4-3B0C-4B1D-88D8-62AB4914E8C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E7ADB0CB-3B25-476C-ADB8-205B7797BF5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217C85C-D1A1-41DF-8BB3-87655DA4B66F}"/>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85136066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B77DE06-886D-4293-83B8-4A493EF5A97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1F026ED4-2F37-4900-A733-D673E6AB83A0}"/>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CB2036D2-1883-4B36-BC5E-7C1E69E2DE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51DBD45A-4D08-42B8-8645-540BBD10FFFA}"/>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FBEA796A-4550-4496-AE5D-36473F116B0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1A7776BE-11E3-4AD5-A1EF-46CF959DE3E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F9D65A4-7AF7-44DB-85E7-110939E33B07}"/>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F9C2E3F-930D-422C-A03F-10F804E84DDB}"/>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9494486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2C64F97-5889-4FD5-A56B-78A1EEAB8DA8}"/>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3" name="Bildplatzhalter 10">
            <a:extLst>
              <a:ext uri="{FF2B5EF4-FFF2-40B4-BE49-F238E27FC236}">
                <a16:creationId xmlns:a16="http://schemas.microsoft.com/office/drawing/2014/main" id="{754B6939-68D1-4295-B5DD-6B70CEBC770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B6B21AF7-9BBC-47F4-86A7-3B2D9983278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6F6012F5-5CEA-4376-918A-5872FBD52F5F}"/>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223B5BC-4E64-41B3-81BA-7FC219F809B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A792C96-65F1-4C4F-8A22-F1E22294599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AB3FF500-E14D-499B-B2C2-C37116FC0D2F}"/>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459B0CAB-C676-4E9A-9DCA-BCCDC2DDE9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20404117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1D38E34D-A1F0-4DB7-98C3-4EA7999A0C8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7935B67-D8CC-43DF-8A99-0ED55927423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01CEF2E-4A21-4091-9CAD-97C1D7A418D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111AB39-6EAD-4102-B30B-6CBD16F4E74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3BDC5FC5-ADBF-43AE-9473-5D53DE10FFE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2C86256-F72D-4FD2-907F-481A5F37B5A3}"/>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EFE8797A-F305-4B87-AC61-E81C1DA1104B}"/>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71F38DC8-C54B-4049-A56A-9C4D8D6E18D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11881390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762C5CAC-3504-4715-82C6-5CD60C0521C6}"/>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385A4EDE-D8AE-455A-B864-7A9AC8A27751}"/>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DD8890C9-6D3F-4981-B997-26E078ABDCAE}"/>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E2D8A29-4C6B-4F2A-8A4D-CEEA287C687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492D7-D7FC-4CE3-8433-F71D6B3A5B56}"/>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16A541E8-C288-4FBE-AE7C-44CDB3510834}"/>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19C245D7-1468-4A29-BDEE-5F9032F2B90C}"/>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7ABAFE56-6695-43BA-BB7A-3C9EE87D5165}"/>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703777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Fußzeilenplatzhalter 1">
            <a:extLst>
              <a:ext uri="{FF2B5EF4-FFF2-40B4-BE49-F238E27FC236}">
                <a16:creationId xmlns:a16="http://schemas.microsoft.com/office/drawing/2014/main" id="{67F4CB34-3F02-4425-9A18-4792AC98A860}"/>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2A725142-6099-4584-B519-30549D97D1A5}"/>
              </a:ext>
            </a:extLst>
          </p:cNvPr>
          <p:cNvSpPr>
            <a:spLocks noGrp="1"/>
          </p:cNvSpPr>
          <p:nvPr>
            <p:ph type="pic" sz="quarter" idx="13"/>
          </p:nvPr>
        </p:nvSpPr>
        <p:spPr>
          <a:xfrm>
            <a:off x="12130724" y="9919063"/>
            <a:ext cx="2520000" cy="360000"/>
          </a:xfrm>
        </p:spPr>
        <p:txBody>
          <a:bodyPr/>
          <a:lstStyle>
            <a:lvl1pPr marL="0" indent="0">
              <a:buNone/>
              <a:defRPr/>
            </a:lvl1pPr>
          </a:lstStyle>
          <a:p>
            <a:r>
              <a:rPr lang="en-US" noProof="0"/>
              <a:t>Click icon to add picture</a:t>
            </a:r>
          </a:p>
        </p:txBody>
      </p:sp>
      <p:sp>
        <p:nvSpPr>
          <p:cNvPr id="21" name="Bildplatzhalter 10">
            <a:extLst>
              <a:ext uri="{FF2B5EF4-FFF2-40B4-BE49-F238E27FC236}">
                <a16:creationId xmlns:a16="http://schemas.microsoft.com/office/drawing/2014/main" id="{63F0F987-96DC-4DFC-94AD-375E32516D70}"/>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2" name="Bildplatzhalter 10">
            <a:extLst>
              <a:ext uri="{FF2B5EF4-FFF2-40B4-BE49-F238E27FC236}">
                <a16:creationId xmlns:a16="http://schemas.microsoft.com/office/drawing/2014/main" id="{1CAC49D8-06C4-4771-BCFB-EC1E8FA47CB4}"/>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3" name="Bildplatzhalter 10">
            <a:extLst>
              <a:ext uri="{FF2B5EF4-FFF2-40B4-BE49-F238E27FC236}">
                <a16:creationId xmlns:a16="http://schemas.microsoft.com/office/drawing/2014/main" id="{59982832-D8A1-4E1E-82D1-2DFA5DD04D71}"/>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r>
              <a:rPr lang="en-US" noProof="0"/>
              <a:t>Click icon to add picture</a:t>
            </a:r>
          </a:p>
        </p:txBody>
      </p:sp>
      <p:sp>
        <p:nvSpPr>
          <p:cNvPr id="24" name="Bildplatzhalter 10">
            <a:extLst>
              <a:ext uri="{FF2B5EF4-FFF2-40B4-BE49-F238E27FC236}">
                <a16:creationId xmlns:a16="http://schemas.microsoft.com/office/drawing/2014/main" id="{45A7BE15-B88A-488D-B651-61D9B746F681}"/>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5" name="Bildplatzhalter 10">
            <a:extLst>
              <a:ext uri="{FF2B5EF4-FFF2-40B4-BE49-F238E27FC236}">
                <a16:creationId xmlns:a16="http://schemas.microsoft.com/office/drawing/2014/main" id="{56A2EB28-51F3-48BE-8E0D-405E4007DAE2}"/>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6" name="Textfeld 25">
            <a:extLst>
              <a:ext uri="{FF2B5EF4-FFF2-40B4-BE49-F238E27FC236}">
                <a16:creationId xmlns:a16="http://schemas.microsoft.com/office/drawing/2014/main" id="{6E26F8EF-508B-43DD-8AC3-7C201F36C9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3149130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84162523-E6B8-4E34-A53C-56944B02EB05}"/>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61834DF9-F7BB-470F-9FC0-B111CE5DF8E8}"/>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0AA98621-47D7-45AB-A5C8-CE18D0337673}"/>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17BD5594-3E22-4E29-98BB-38ACE9A57483}"/>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19F813B1-E411-4BFE-9970-E24BCA5E7BD9}"/>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C0091DED-5798-4B05-B756-A252F39542D6}"/>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9123FDDD-7BDA-436C-8C55-62848502AD36}"/>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4C890EC-FEA6-4DDA-94A2-E9BDAD4C2A2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0797243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6974701-DC7C-47A4-8871-1490E9052B53}"/>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917C4D9-DFE6-4E74-A3D8-CA6BBC12D90A}"/>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AACDDF9-C18A-4BA7-A21F-7666CBEBDD4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CAAF3D04-2CAB-4956-8280-673FDA4012D0}"/>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8112895-EC52-4362-B333-E2EB1900CE07}"/>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05F1D76E-E613-4EF6-A097-AB04653A24B9}"/>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D766E487-F0A3-4F9A-810A-888764A3C36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ADFE8028-132A-43E9-86D3-1B5D1701325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6206867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04B59551-FA22-4CEF-BB05-1D81141A0AA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0B927EE0-B78F-4FF6-AABC-DB4240F63072}"/>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8BA6702D-07AA-4A4A-9070-6E3DB378FA0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EA55286C-2B53-432F-8809-A96505B11E57}"/>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0C900044-E0A1-4D0B-B6D1-FADBBE342DAA}"/>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4374D3C1-3516-4597-8312-C66CE974B78B}"/>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7C46EF0-716A-4FD1-A6BA-8D4B0A133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2CAB923B-03ED-486D-BA79-9F921C945B2E}"/>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40689028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2A179006-44D6-4659-9166-857C664CDB5F}"/>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0E44B3EF-4A7A-44D3-B301-04593E8C679E}"/>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005E7565-9B0B-4E5C-BFE5-F9F3FC1643B5}"/>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4EE55885-8FC1-48D8-988B-47FED06C3662}"/>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F4A9FEA5-CE38-4C85-8604-FC2DC641AF3F}"/>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8F0AAE0-FD1E-4301-9AF0-3A9AE4EA8DA7}"/>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55CC3C-E83F-4183-B51F-48ACD7E45A9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CCEBD1FB-7437-44B4-9E00-0A5AD5066B84}"/>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403549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FD8C87B3-D1EB-4324-9C41-1E57C71AEF4B}"/>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48808A79-EC58-40C1-BBBA-02A1BAD0BE37}"/>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AA727105-CD79-4CE8-A022-4117096FFE59}"/>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B0F58DC6-484D-4D99-8F7B-0BEFC2E6AE49}"/>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744BAC30-58E5-428C-A81B-37E0FF1D9A40}"/>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7EC62C71-9C20-4232-9E78-CE00C87D75CA}"/>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157CF452-7F20-489F-9FCB-83E0CA801B54}"/>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87916654-6854-4AE7-BFAE-558B8BA18582}"/>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742626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8388000"/>
          </a:xfrm>
          <a:solidFill>
            <a:schemeClr val="accent1"/>
          </a:solidFill>
        </p:spPr>
        <p:txBody>
          <a:bodyPr lIns="180000" tIns="18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ECBFF9AC-E972-4649-B8FA-AD10C1C8D96C}"/>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20" name="Bildplatzhalter 10">
            <a:extLst>
              <a:ext uri="{FF2B5EF4-FFF2-40B4-BE49-F238E27FC236}">
                <a16:creationId xmlns:a16="http://schemas.microsoft.com/office/drawing/2014/main" id="{CDF73621-EC15-4692-903F-98F8819145C3}"/>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21" name="Bildplatzhalter 10">
            <a:extLst>
              <a:ext uri="{FF2B5EF4-FFF2-40B4-BE49-F238E27FC236}">
                <a16:creationId xmlns:a16="http://schemas.microsoft.com/office/drawing/2014/main" id="{22BA4646-FE48-485E-9493-6A93CFC2B852}"/>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26D8B9D-0E44-4B8D-B283-56322FA8350C}"/>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080A6986-F4CB-4270-8345-D48BEDFACE8B}"/>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4" name="Bildplatzhalter 10">
            <a:extLst>
              <a:ext uri="{FF2B5EF4-FFF2-40B4-BE49-F238E27FC236}">
                <a16:creationId xmlns:a16="http://schemas.microsoft.com/office/drawing/2014/main" id="{57171097-7D25-47B3-B9C3-18B8FA83201E}"/>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5" name="Bildplatzhalter 10">
            <a:extLst>
              <a:ext uri="{FF2B5EF4-FFF2-40B4-BE49-F238E27FC236}">
                <a16:creationId xmlns:a16="http://schemas.microsoft.com/office/drawing/2014/main" id="{976E4B41-B142-4B5B-91FF-668D72C45B35}"/>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6" name="Textfeld 25">
            <a:extLst>
              <a:ext uri="{FF2B5EF4-FFF2-40B4-BE49-F238E27FC236}">
                <a16:creationId xmlns:a16="http://schemas.microsoft.com/office/drawing/2014/main" id="{53FFC906-84F1-43FD-BF48-819A8DBBBB6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8756290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66724" y="1277938"/>
            <a:ext cx="14184000" cy="1800000"/>
          </a:xfrm>
          <a:solidFill>
            <a:schemeClr val="accent1"/>
          </a:solidFill>
        </p:spPr>
        <p:txBody>
          <a:bodyPr lIns="360000" tIns="252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2" name="Fußzeilenplatzhalter 1">
            <a:extLst>
              <a:ext uri="{FF2B5EF4-FFF2-40B4-BE49-F238E27FC236}">
                <a16:creationId xmlns:a16="http://schemas.microsoft.com/office/drawing/2014/main" id="{402110B5-A906-446F-9BFB-60533AEFC989}"/>
              </a:ext>
            </a:extLst>
          </p:cNvPr>
          <p:cNvSpPr>
            <a:spLocks noGrp="1"/>
          </p:cNvSpPr>
          <p:nvPr>
            <p:ph type="ftr" sz="quarter" idx="23"/>
          </p:nvPr>
        </p:nvSpPr>
        <p:spPr/>
        <p:txBody>
          <a:bodyPr/>
          <a:lstStyle/>
          <a:p>
            <a:r>
              <a:rPr lang="de-DE"/>
              <a:t>Organisationseinheit verbal </a:t>
            </a:r>
            <a:br>
              <a:rPr lang="de-DE"/>
            </a:br>
            <a:r>
              <a:rPr lang="de-DE"/>
              <a:t>optional auf 2 Zeilen</a:t>
            </a:r>
            <a:endParaRPr lang="en-US" dirty="0"/>
          </a:p>
        </p:txBody>
      </p:sp>
      <p:sp>
        <p:nvSpPr>
          <p:cNvPr id="12" name="Bildplatzhalter 10">
            <a:extLst>
              <a:ext uri="{FF2B5EF4-FFF2-40B4-BE49-F238E27FC236}">
                <a16:creationId xmlns:a16="http://schemas.microsoft.com/office/drawing/2014/main" id="{3DF97E72-F61A-4CE0-81CB-A8F4C0E1F125}"/>
              </a:ext>
            </a:extLst>
          </p:cNvPr>
          <p:cNvSpPr>
            <a:spLocks noGrp="1"/>
          </p:cNvSpPr>
          <p:nvPr>
            <p:ph type="pic" sz="quarter" idx="13"/>
          </p:nvPr>
        </p:nvSpPr>
        <p:spPr>
          <a:xfrm>
            <a:off x="12130724" y="9919063"/>
            <a:ext cx="2520000" cy="360000"/>
          </a:xfrm>
        </p:spPr>
        <p:txBody>
          <a:bodyPr/>
          <a:lstStyle>
            <a:lvl1pPr marL="0" indent="0">
              <a:buNone/>
              <a:defRPr/>
            </a:lvl1pPr>
          </a:lstStyle>
          <a:p>
            <a:endParaRPr lang="en-US" noProof="0"/>
          </a:p>
        </p:txBody>
      </p:sp>
      <p:sp>
        <p:nvSpPr>
          <p:cNvPr id="14" name="Bildplatzhalter 10">
            <a:extLst>
              <a:ext uri="{FF2B5EF4-FFF2-40B4-BE49-F238E27FC236}">
                <a16:creationId xmlns:a16="http://schemas.microsoft.com/office/drawing/2014/main" id="{6876C0E1-1360-435B-B20C-2813381CA847}"/>
              </a:ext>
            </a:extLst>
          </p:cNvPr>
          <p:cNvSpPr>
            <a:spLocks noGrp="1"/>
          </p:cNvSpPr>
          <p:nvPr>
            <p:ph type="pic" sz="quarter" idx="14"/>
          </p:nvPr>
        </p:nvSpPr>
        <p:spPr>
          <a:xfrm>
            <a:off x="3877553" y="9918700"/>
            <a:ext cx="900000" cy="360000"/>
          </a:xfrm>
        </p:spPr>
        <p:txBody>
          <a:bodyPr/>
          <a:lstStyle>
            <a:lvl1pPr marL="0" indent="0" algn="l">
              <a:lnSpc>
                <a:spcPct val="100000"/>
              </a:lnSpc>
              <a:spcBef>
                <a:spcPts val="0"/>
              </a:spcBef>
              <a:buNone/>
              <a:defRPr sz="700"/>
            </a:lvl1pPr>
          </a:lstStyle>
          <a:p>
            <a:endParaRPr lang="en-US" noProof="0" dirty="0"/>
          </a:p>
        </p:txBody>
      </p:sp>
      <p:sp>
        <p:nvSpPr>
          <p:cNvPr id="18" name="Bildplatzhalter 10">
            <a:extLst>
              <a:ext uri="{FF2B5EF4-FFF2-40B4-BE49-F238E27FC236}">
                <a16:creationId xmlns:a16="http://schemas.microsoft.com/office/drawing/2014/main" id="{68EA8237-2316-4AD3-AB66-5C1D85A63B3E}"/>
              </a:ext>
            </a:extLst>
          </p:cNvPr>
          <p:cNvSpPr>
            <a:spLocks noGrp="1"/>
          </p:cNvSpPr>
          <p:nvPr>
            <p:ph type="pic" sz="quarter" idx="15"/>
          </p:nvPr>
        </p:nvSpPr>
        <p:spPr>
          <a:xfrm>
            <a:off x="4927898" y="9918700"/>
            <a:ext cx="900000" cy="360000"/>
          </a:xfrm>
        </p:spPr>
        <p:txBody>
          <a:bodyPr/>
          <a:lstStyle>
            <a:lvl1pPr marL="0" indent="0" algn="l">
              <a:lnSpc>
                <a:spcPct val="100000"/>
              </a:lnSpc>
              <a:spcBef>
                <a:spcPts val="0"/>
              </a:spcBef>
              <a:buNone/>
              <a:defRPr sz="700"/>
            </a:lvl1pPr>
          </a:lstStyle>
          <a:p>
            <a:endParaRPr lang="en-US" noProof="0" dirty="0"/>
          </a:p>
        </p:txBody>
      </p:sp>
      <p:sp>
        <p:nvSpPr>
          <p:cNvPr id="19" name="Bildplatzhalter 10">
            <a:extLst>
              <a:ext uri="{FF2B5EF4-FFF2-40B4-BE49-F238E27FC236}">
                <a16:creationId xmlns:a16="http://schemas.microsoft.com/office/drawing/2014/main" id="{6FBB5B62-CD00-4CB2-93FF-82B753EC62BC}"/>
              </a:ext>
            </a:extLst>
          </p:cNvPr>
          <p:cNvSpPr>
            <a:spLocks noGrp="1"/>
          </p:cNvSpPr>
          <p:nvPr>
            <p:ph type="pic" sz="quarter" idx="16"/>
          </p:nvPr>
        </p:nvSpPr>
        <p:spPr>
          <a:xfrm>
            <a:off x="5978243" y="9918700"/>
            <a:ext cx="900000" cy="360000"/>
          </a:xfrm>
        </p:spPr>
        <p:txBody>
          <a:bodyPr/>
          <a:lstStyle>
            <a:lvl1pPr marL="0" indent="0" algn="l">
              <a:lnSpc>
                <a:spcPct val="100000"/>
              </a:lnSpc>
              <a:spcBef>
                <a:spcPts val="0"/>
              </a:spcBef>
              <a:buNone/>
              <a:defRPr sz="700"/>
            </a:lvl1pPr>
          </a:lstStyle>
          <a:p>
            <a:endParaRPr lang="en-US" noProof="0"/>
          </a:p>
        </p:txBody>
      </p:sp>
      <p:sp>
        <p:nvSpPr>
          <p:cNvPr id="20" name="Bildplatzhalter 10">
            <a:extLst>
              <a:ext uri="{FF2B5EF4-FFF2-40B4-BE49-F238E27FC236}">
                <a16:creationId xmlns:a16="http://schemas.microsoft.com/office/drawing/2014/main" id="{80450C63-6BCE-40F9-8ECE-FD9FCDB672E0}"/>
              </a:ext>
            </a:extLst>
          </p:cNvPr>
          <p:cNvSpPr>
            <a:spLocks noGrp="1"/>
          </p:cNvSpPr>
          <p:nvPr>
            <p:ph type="pic" sz="quarter" idx="17"/>
          </p:nvPr>
        </p:nvSpPr>
        <p:spPr>
          <a:xfrm>
            <a:off x="2827208" y="9918700"/>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3E39A367-7A57-43E3-9665-14DCC0D93F83}"/>
              </a:ext>
            </a:extLst>
          </p:cNvPr>
          <p:cNvSpPr>
            <a:spLocks noGrp="1"/>
          </p:cNvSpPr>
          <p:nvPr>
            <p:ph type="pic" sz="quarter" idx="18"/>
          </p:nvPr>
        </p:nvSpPr>
        <p:spPr>
          <a:xfrm>
            <a:off x="1776863" y="9918700"/>
            <a:ext cx="900000" cy="360000"/>
          </a:xfrm>
        </p:spPr>
        <p:txBody>
          <a:bodyPr/>
          <a:lstStyle>
            <a:lvl1pPr marL="0" indent="0" algn="l">
              <a:lnSpc>
                <a:spcPct val="100000"/>
              </a:lnSpc>
              <a:spcBef>
                <a:spcPts val="0"/>
              </a:spcBef>
              <a:buNone/>
              <a:defRPr sz="700"/>
            </a:lvl1pPr>
          </a:lstStyle>
          <a:p>
            <a:endParaRPr lang="en-US" noProof="0" dirty="0"/>
          </a:p>
        </p:txBody>
      </p:sp>
      <p:sp>
        <p:nvSpPr>
          <p:cNvPr id="22" name="Textfeld 21">
            <a:extLst>
              <a:ext uri="{FF2B5EF4-FFF2-40B4-BE49-F238E27FC236}">
                <a16:creationId xmlns:a16="http://schemas.microsoft.com/office/drawing/2014/main" id="{0B073EA7-4A35-4192-8ECE-7B77CEF64510}"/>
              </a:ext>
            </a:extLst>
          </p:cNvPr>
          <p:cNvSpPr txBox="1"/>
          <p:nvPr userDrawn="1"/>
        </p:nvSpPr>
        <p:spPr>
          <a:xfrm>
            <a:off x="457199" y="9846000"/>
            <a:ext cx="1224000" cy="252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08324148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1A5762E4-5BD8-46A9-9346-5C45AE1045DB}"/>
              </a:ext>
            </a:extLst>
          </p:cNvPr>
          <p:cNvSpPr>
            <a:spLocks noGrp="1"/>
          </p:cNvSpPr>
          <p:nvPr>
            <p:ph type="ftr" sz="quarter" idx="3"/>
          </p:nvPr>
        </p:nvSpPr>
        <p:spPr>
          <a:xfrm>
            <a:off x="12420625"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8820C951-C3B0-4592-8D9D-A9FB344617C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949506915"/>
      </p:ext>
    </p:extLst>
  </p:cSld>
  <p:clrMap bg1="lt1" tx1="dk1" bg2="lt2" tx2="dk2" accent1="accent1" accent2="accent2" accent3="accent3" accent4="accent4" accent5="accent5" accent6="accent6" hlink="hlink" folHlink="folHlink"/>
  <p:sldLayoutIdLst>
    <p:sldLayoutId id="2147483659" r:id="rId1"/>
    <p:sldLayoutId id="2147483660"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520" userDrawn="1">
          <p15:clr>
            <a:srgbClr val="F26B43"/>
          </p15:clr>
        </p15:guide>
        <p15:guide id="16" orient="horz" pos="294" userDrawn="1">
          <p15:clr>
            <a:srgbClr val="F26B43"/>
          </p15:clr>
        </p15:guide>
        <p15:guide id="17" orient="horz" pos="62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CAAF905D-D96C-418F-B3C8-761B8BEBD766}"/>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E2AE623-6C3F-4FA6-942C-28503164FF4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548192187"/>
      </p:ext>
    </p:extLst>
  </p:cSld>
  <p:clrMap bg1="lt1" tx1="dk1" bg2="lt2" tx2="dk2" accent1="accent1" accent2="accent2" accent3="accent3" accent4="accent4" accent5="accent5" accent6="accent6" hlink="hlink" folHlink="folHlink"/>
  <p:sldLayoutIdLst>
    <p:sldLayoutId id="2147483674" r:id="rId1"/>
    <p:sldLayoutId id="2147483675"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D8AD51F-4A05-42F1-BA03-82FBBC93CC6E}"/>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E4767A6B-F38C-482E-BE82-363F9A3ACA6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878054536"/>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E186A42F-A4F8-4C06-BF3D-D614C580204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9569058-A25D-42D1-A9F2-C5E1D1DAD18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55026451"/>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21" userDrawn="1">
          <p15:clr>
            <a:srgbClr val="F26B43"/>
          </p15:clr>
        </p15:guide>
        <p15:guide id="17" orient="horz" pos="29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02813ED2-3436-4FF5-B5EF-C508669DE2F0}"/>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159DF8B8-4559-43E9-9FD8-D7104ADE271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3181572190"/>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3173727F-CF08-48C7-94F4-592888B4BE5D}"/>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F6D37FB9-5EDB-45B9-90F9-63DE487DB9B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643468980"/>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66724" y="1277938"/>
            <a:ext cx="14184000" cy="1800225"/>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66724" y="3276000"/>
            <a:ext cx="14184000" cy="6372000"/>
          </a:xfrm>
          <a:prstGeom prst="rect">
            <a:avLst/>
          </a:prstGeom>
        </p:spPr>
        <p:txBody>
          <a:bodyPr vert="horz" lIns="0" tIns="0" rIns="0" bIns="0" rtlCol="0">
            <a:no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ußzeilenplatzhalter 4">
            <a:extLst>
              <a:ext uri="{FF2B5EF4-FFF2-40B4-BE49-F238E27FC236}">
                <a16:creationId xmlns:a16="http://schemas.microsoft.com/office/drawing/2014/main" id="{9FD3D8BB-C380-4F59-AE49-39CDFA34C7C8}"/>
              </a:ext>
            </a:extLst>
          </p:cNvPr>
          <p:cNvSpPr>
            <a:spLocks noGrp="1"/>
          </p:cNvSpPr>
          <p:nvPr>
            <p:ph type="ftr" sz="quarter" idx="3"/>
          </p:nvPr>
        </p:nvSpPr>
        <p:spPr>
          <a:xfrm>
            <a:off x="12420000" y="432000"/>
            <a:ext cx="2232000" cy="432000"/>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pic>
        <p:nvPicPr>
          <p:cNvPr id="7" name="Grafik 6">
            <a:extLst>
              <a:ext uri="{FF2B5EF4-FFF2-40B4-BE49-F238E27FC236}">
                <a16:creationId xmlns:a16="http://schemas.microsoft.com/office/drawing/2014/main" id="{CEF1DBB5-D889-47B6-B1C1-D995D88C2EF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725" y="469601"/>
            <a:ext cx="2206957" cy="360000"/>
          </a:xfrm>
          <a:prstGeom prst="rect">
            <a:avLst/>
          </a:prstGeom>
        </p:spPr>
      </p:pic>
    </p:spTree>
    <p:extLst>
      <p:ext uri="{BB962C8B-B14F-4D97-AF65-F5344CB8AC3E}">
        <p14:creationId xmlns:p14="http://schemas.microsoft.com/office/powerpoint/2010/main" val="2034076920"/>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p:txStyles>
    <p:titleStyle>
      <a:lvl1pPr algn="l" defTabSz="401058" rtl="0" eaLnBrk="1" latinLnBrk="0" hangingPunct="1">
        <a:lnSpc>
          <a:spcPct val="90000"/>
        </a:lnSpc>
        <a:spcBef>
          <a:spcPct val="0"/>
        </a:spcBef>
        <a:buNone/>
        <a:defRPr sz="2829" kern="1200">
          <a:solidFill>
            <a:schemeClr val="tx1"/>
          </a:solidFill>
          <a:latin typeface="+mj-lt"/>
          <a:ea typeface="+mj-ea"/>
          <a:cs typeface="+mj-cs"/>
        </a:defRPr>
      </a:lvl1pPr>
    </p:titleStyle>
    <p:bodyStyle>
      <a:lvl1pPr marL="127309" indent="-127309" algn="l" defTabSz="401058" rtl="0" eaLnBrk="1" latinLnBrk="0" hangingPunct="1">
        <a:lnSpc>
          <a:spcPts val="1096"/>
        </a:lnSpc>
        <a:spcBef>
          <a:spcPts val="141"/>
        </a:spcBef>
        <a:buFont typeface="Arial" panose="020B0604020202020204" pitchFamily="34" charset="0"/>
        <a:buChar char="•"/>
        <a:defRPr sz="849" kern="1200">
          <a:solidFill>
            <a:schemeClr val="tx1"/>
          </a:solidFill>
          <a:latin typeface="+mn-lt"/>
          <a:ea typeface="+mn-ea"/>
          <a:cs typeface="+mn-cs"/>
        </a:defRPr>
      </a:lvl1pPr>
      <a:lvl2pPr marL="254619"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2pPr>
      <a:lvl3pPr marL="381928"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3pPr>
      <a:lvl4pPr marL="509236"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4pPr>
      <a:lvl5pPr marL="636545" indent="-127309" algn="l" defTabSz="401058" rtl="0" eaLnBrk="1" latinLnBrk="0" hangingPunct="1">
        <a:lnSpc>
          <a:spcPts val="1096"/>
        </a:lnSpc>
        <a:spcBef>
          <a:spcPts val="141"/>
        </a:spcBef>
        <a:buFont typeface="Symbol" panose="05050102010706020507" pitchFamily="18" charset="2"/>
        <a:buChar char="-"/>
        <a:defRPr sz="849" kern="1200">
          <a:solidFill>
            <a:schemeClr val="tx1"/>
          </a:solidFill>
          <a:latin typeface="+mn-lt"/>
          <a:ea typeface="+mn-ea"/>
          <a:cs typeface="+mn-cs"/>
        </a:defRPr>
      </a:lvl5pPr>
      <a:lvl6pPr marL="1102907"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6pPr>
      <a:lvl7pPr marL="1303436"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7pPr>
      <a:lvl8pPr marL="1503965"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8pPr>
      <a:lvl9pPr marL="1704493" indent="-100265" algn="l" defTabSz="401058" rtl="0" eaLnBrk="1" latinLnBrk="0" hangingPunct="1">
        <a:lnSpc>
          <a:spcPct val="90000"/>
        </a:lnSpc>
        <a:spcBef>
          <a:spcPts val="219"/>
        </a:spcBef>
        <a:buFont typeface="Arial" panose="020B0604020202020204" pitchFamily="34" charset="0"/>
        <a:buChar char="•"/>
        <a:defRPr sz="790" kern="1200">
          <a:solidFill>
            <a:schemeClr val="tx1"/>
          </a:solidFill>
          <a:latin typeface="+mn-lt"/>
          <a:ea typeface="+mn-ea"/>
          <a:cs typeface="+mn-cs"/>
        </a:defRPr>
      </a:lvl9pPr>
    </p:bodyStyle>
    <p:otherStyle>
      <a:defPPr>
        <a:defRPr lang="de-DE"/>
      </a:defPPr>
      <a:lvl1pPr marL="0" algn="l" defTabSz="401058" rtl="0" eaLnBrk="1" latinLnBrk="0" hangingPunct="1">
        <a:defRPr sz="790" kern="1200">
          <a:solidFill>
            <a:schemeClr val="tx1"/>
          </a:solidFill>
          <a:latin typeface="+mn-lt"/>
          <a:ea typeface="+mn-ea"/>
          <a:cs typeface="+mn-cs"/>
        </a:defRPr>
      </a:lvl1pPr>
      <a:lvl2pPr marL="200529" algn="l" defTabSz="401058" rtl="0" eaLnBrk="1" latinLnBrk="0" hangingPunct="1">
        <a:defRPr sz="790" kern="1200">
          <a:solidFill>
            <a:schemeClr val="tx1"/>
          </a:solidFill>
          <a:latin typeface="+mn-lt"/>
          <a:ea typeface="+mn-ea"/>
          <a:cs typeface="+mn-cs"/>
        </a:defRPr>
      </a:lvl2pPr>
      <a:lvl3pPr marL="401058" algn="l" defTabSz="401058" rtl="0" eaLnBrk="1" latinLnBrk="0" hangingPunct="1">
        <a:defRPr sz="790" kern="1200">
          <a:solidFill>
            <a:schemeClr val="tx1"/>
          </a:solidFill>
          <a:latin typeface="+mn-lt"/>
          <a:ea typeface="+mn-ea"/>
          <a:cs typeface="+mn-cs"/>
        </a:defRPr>
      </a:lvl3pPr>
      <a:lvl4pPr marL="601586" algn="l" defTabSz="401058" rtl="0" eaLnBrk="1" latinLnBrk="0" hangingPunct="1">
        <a:defRPr sz="790" kern="1200">
          <a:solidFill>
            <a:schemeClr val="tx1"/>
          </a:solidFill>
          <a:latin typeface="+mn-lt"/>
          <a:ea typeface="+mn-ea"/>
          <a:cs typeface="+mn-cs"/>
        </a:defRPr>
      </a:lvl4pPr>
      <a:lvl5pPr marL="802115" algn="l" defTabSz="401058" rtl="0" eaLnBrk="1" latinLnBrk="0" hangingPunct="1">
        <a:defRPr sz="790" kern="1200">
          <a:solidFill>
            <a:schemeClr val="tx1"/>
          </a:solidFill>
          <a:latin typeface="+mn-lt"/>
          <a:ea typeface="+mn-ea"/>
          <a:cs typeface="+mn-cs"/>
        </a:defRPr>
      </a:lvl5pPr>
      <a:lvl6pPr marL="1002643" algn="l" defTabSz="401058" rtl="0" eaLnBrk="1" latinLnBrk="0" hangingPunct="1">
        <a:defRPr sz="790" kern="1200">
          <a:solidFill>
            <a:schemeClr val="tx1"/>
          </a:solidFill>
          <a:latin typeface="+mn-lt"/>
          <a:ea typeface="+mn-ea"/>
          <a:cs typeface="+mn-cs"/>
        </a:defRPr>
      </a:lvl6pPr>
      <a:lvl7pPr marL="1203171" algn="l" defTabSz="401058" rtl="0" eaLnBrk="1" latinLnBrk="0" hangingPunct="1">
        <a:defRPr sz="790" kern="1200">
          <a:solidFill>
            <a:schemeClr val="tx1"/>
          </a:solidFill>
          <a:latin typeface="+mn-lt"/>
          <a:ea typeface="+mn-ea"/>
          <a:cs typeface="+mn-cs"/>
        </a:defRPr>
      </a:lvl7pPr>
      <a:lvl8pPr marL="1403701" algn="l" defTabSz="401058" rtl="0" eaLnBrk="1" latinLnBrk="0" hangingPunct="1">
        <a:defRPr sz="790" kern="1200">
          <a:solidFill>
            <a:schemeClr val="tx1"/>
          </a:solidFill>
          <a:latin typeface="+mn-lt"/>
          <a:ea typeface="+mn-ea"/>
          <a:cs typeface="+mn-cs"/>
        </a:defRPr>
      </a:lvl8pPr>
      <a:lvl9pPr marL="1604229" algn="l" defTabSz="401058" rtl="0" eaLnBrk="1" latinLnBrk="0" hangingPunct="1">
        <a:defRPr sz="79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94">
          <p15:clr>
            <a:srgbClr val="F26B43"/>
          </p15:clr>
        </p15:guide>
        <p15:guide id="3" pos="9230">
          <p15:clr>
            <a:srgbClr val="F26B43"/>
          </p15:clr>
        </p15:guide>
        <p15:guide id="4" orient="horz" pos="805">
          <p15:clr>
            <a:srgbClr val="F26B43"/>
          </p15:clr>
        </p15:guide>
        <p15:guide id="6" orient="horz" pos="6475" userDrawn="1">
          <p15:clr>
            <a:srgbClr val="F26B43"/>
          </p15:clr>
        </p15:guide>
        <p15:guide id="8" orient="horz" pos="6078" userDrawn="1">
          <p15:clr>
            <a:srgbClr val="F26B43"/>
          </p15:clr>
        </p15:guide>
        <p15:guide id="10" pos="3311">
          <p15:clr>
            <a:srgbClr val="F26B43"/>
          </p15:clr>
        </p15:guide>
        <p15:guide id="11" pos="3197">
          <p15:clr>
            <a:srgbClr val="F26B43"/>
          </p15:clr>
        </p15:guide>
        <p15:guide id="13" pos="6214">
          <p15:clr>
            <a:srgbClr val="F26B43"/>
          </p15:clr>
        </p15:guide>
        <p15:guide id="14" pos="6327">
          <p15:clr>
            <a:srgbClr val="F26B43"/>
          </p15:clr>
        </p15:guide>
        <p15:guide id="15" orient="horz" pos="6248" userDrawn="1">
          <p15:clr>
            <a:srgbClr val="F26B43"/>
          </p15:clr>
        </p15:guide>
        <p15:guide id="16" orient="horz" pos="519" userDrawn="1">
          <p15:clr>
            <a:srgbClr val="F26B43"/>
          </p15:clr>
        </p15:guide>
        <p15:guide id="17" orient="horz" pos="294" userDrawn="1">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slideLayout" Target="../slideLayouts/slideLayout1.xml"/><Relationship Id="rId26" Type="http://schemas.openxmlformats.org/officeDocument/2006/relationships/image" Target="../media/image10.emf"/><Relationship Id="rId3" Type="http://schemas.openxmlformats.org/officeDocument/2006/relationships/tags" Target="../tags/tag3.xml"/><Relationship Id="rId21" Type="http://schemas.openxmlformats.org/officeDocument/2006/relationships/image" Target="../media/image5.emf"/><Relationship Id="rId34" Type="http://schemas.openxmlformats.org/officeDocument/2006/relationships/image" Target="../media/image18.emf"/><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9.emf"/><Relationship Id="rId33" Type="http://schemas.openxmlformats.org/officeDocument/2006/relationships/image" Target="../media/image17.emf"/><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4.emf"/><Relationship Id="rId29" Type="http://schemas.openxmlformats.org/officeDocument/2006/relationships/image" Target="../media/image13.emf"/><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emf"/><Relationship Id="rId32" Type="http://schemas.openxmlformats.org/officeDocument/2006/relationships/image" Target="../media/image16.emf"/><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7.emf"/><Relationship Id="rId28" Type="http://schemas.openxmlformats.org/officeDocument/2006/relationships/image" Target="../media/image12.png"/><Relationship Id="rId36" Type="http://schemas.openxmlformats.org/officeDocument/2006/relationships/image" Target="../media/image20.emf"/><Relationship Id="rId10" Type="http://schemas.openxmlformats.org/officeDocument/2006/relationships/tags" Target="../tags/tag10.xml"/><Relationship Id="rId19" Type="http://schemas.openxmlformats.org/officeDocument/2006/relationships/image" Target="../media/image3.emf"/><Relationship Id="rId31" Type="http://schemas.openxmlformats.org/officeDocument/2006/relationships/image" Target="../media/image15.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6.emf"/><Relationship Id="rId27" Type="http://schemas.openxmlformats.org/officeDocument/2006/relationships/image" Target="../media/image11.emf"/><Relationship Id="rId30" Type="http://schemas.openxmlformats.org/officeDocument/2006/relationships/image" Target="../media/image14.emf"/><Relationship Id="rId35" Type="http://schemas.openxmlformats.org/officeDocument/2006/relationships/image" Target="../media/image19.emf"/><Relationship Id="rId8"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66724" y="963148"/>
            <a:ext cx="14184000" cy="1438625"/>
          </a:xfrm>
        </p:spPr>
        <p:txBody>
          <a:bodyPr/>
          <a:lstStyle/>
          <a:p>
            <a:r>
              <a:rPr lang="en-US" dirty="0"/>
              <a:t>Off-Policy Doubly Robust Policy Gradient</a:t>
            </a:r>
          </a:p>
          <a:p>
            <a:pPr lvl="1"/>
            <a:r>
              <a:rPr lang="en-US" dirty="0" err="1"/>
              <a:t>Ömer</a:t>
            </a:r>
            <a:r>
              <a:rPr lang="en-US" dirty="0"/>
              <a:t> </a:t>
            </a:r>
            <a:r>
              <a:rPr lang="en-US" dirty="0" err="1"/>
              <a:t>Doruk</a:t>
            </a:r>
            <a:r>
              <a:rPr lang="en-US" dirty="0"/>
              <a:t> Süder</a:t>
            </a:r>
            <a:r>
              <a:rPr lang="en-US" baseline="30000" dirty="0"/>
              <a:t>1</a:t>
            </a:r>
            <a:r>
              <a:rPr lang="en-US" dirty="0"/>
              <a:t>, Konstantinos Vergopoulos</a:t>
            </a:r>
            <a:r>
              <a:rPr lang="en-US" baseline="30000" dirty="0"/>
              <a:t>2</a:t>
            </a:r>
            <a:r>
              <a:rPr lang="en-US" dirty="0"/>
              <a:t>, Anastasios Vlachos</a:t>
            </a:r>
            <a:r>
              <a:rPr lang="en-US" baseline="30000" dirty="0"/>
              <a:t>2</a:t>
            </a:r>
            <a:endParaRPr lang="en-US" dirty="0"/>
          </a:p>
          <a:p>
            <a:pPr lvl="1"/>
            <a:r>
              <a:rPr lang="en-US" baseline="30000" dirty="0"/>
              <a:t>1</a:t>
            </a:r>
            <a:r>
              <a:rPr lang="en-US" dirty="0"/>
              <a:t>D-MATH, ETH Zurich; </a:t>
            </a:r>
            <a:r>
              <a:rPr lang="en-US" baseline="30000" dirty="0"/>
              <a:t>2</a:t>
            </a:r>
            <a:r>
              <a:rPr lang="en-US" dirty="0"/>
              <a:t>D-ITET, ETH Zurich</a:t>
            </a:r>
          </a:p>
        </p:txBody>
      </p:sp>
      <p:sp>
        <p:nvSpPr>
          <p:cNvPr id="7" name="Textfeld 6">
            <a:extLst>
              <a:ext uri="{FF2B5EF4-FFF2-40B4-BE49-F238E27FC236}">
                <a16:creationId xmlns:a16="http://schemas.microsoft.com/office/drawing/2014/main" id="{817DA120-B4C8-45E1-9AFC-01FF61FE9131}"/>
              </a:ext>
            </a:extLst>
          </p:cNvPr>
          <p:cNvSpPr txBox="1"/>
          <p:nvPr/>
        </p:nvSpPr>
        <p:spPr>
          <a:xfrm>
            <a:off x="428937" y="2814212"/>
            <a:ext cx="5023330" cy="1211190"/>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t>Policy Gradient (PG) estimators often suffer from </a:t>
            </a:r>
            <a:r>
              <a:rPr lang="en-US" sz="1200" i="1" u="sng" dirty="0"/>
              <a:t>high variance</a:t>
            </a:r>
            <a:r>
              <a:rPr lang="en-US" sz="1200" dirty="0"/>
              <a:t>.</a:t>
            </a:r>
          </a:p>
          <a:p>
            <a:pPr marL="171450" indent="-171450">
              <a:spcAft>
                <a:spcPts val="600"/>
              </a:spcAft>
              <a:buFont typeface="Arial" panose="020B0604020202020204" pitchFamily="34" charset="0"/>
              <a:buChar char="•"/>
            </a:pPr>
            <a:r>
              <a:rPr lang="en-US" sz="1200" dirty="0"/>
              <a:t>In [1] a general estimator for the on-policy policy gradient was proposed, which can achieve minimum variance. </a:t>
            </a:r>
          </a:p>
          <a:p>
            <a:pPr marL="171450" indent="-171450">
              <a:spcAft>
                <a:spcPts val="600"/>
              </a:spcAft>
              <a:buFont typeface="Arial" panose="020B0604020202020204" pitchFamily="34" charset="0"/>
              <a:buChar char="•"/>
            </a:pPr>
            <a:r>
              <a:rPr lang="en-US" sz="1200" dirty="0"/>
              <a:t>Our goal in this project is to derive the </a:t>
            </a:r>
            <a:r>
              <a:rPr lang="en-US" sz="1200" b="1" dirty="0"/>
              <a:t>off-policy</a:t>
            </a:r>
            <a:r>
              <a:rPr lang="en-US" sz="1200" dirty="0"/>
              <a:t> version of DR-PG.</a:t>
            </a:r>
          </a:p>
        </p:txBody>
      </p:sp>
      <p:sp>
        <p:nvSpPr>
          <p:cNvPr id="10" name="Textfeld 9">
            <a:extLst>
              <a:ext uri="{FF2B5EF4-FFF2-40B4-BE49-F238E27FC236}">
                <a16:creationId xmlns:a16="http://schemas.microsoft.com/office/drawing/2014/main" id="{6E2E79BC-2BA4-45CB-AE87-2A2CDC697397}"/>
              </a:ext>
            </a:extLst>
          </p:cNvPr>
          <p:cNvSpPr txBox="1"/>
          <p:nvPr/>
        </p:nvSpPr>
        <p:spPr>
          <a:xfrm>
            <a:off x="439572" y="4409079"/>
            <a:ext cx="5035045" cy="3479520"/>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DR estimator, proposed in [2], uses an approximate value function        to reduce the variance of IS via control variates. We use its recursive form: </a:t>
            </a:r>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Now the </a:t>
            </a:r>
            <a:r>
              <a:rPr lang="en-US" sz="1200" b="1" dirty="0"/>
              <a:t>off-policy </a:t>
            </a:r>
            <a:r>
              <a:rPr lang="en-US" sz="1200" dirty="0"/>
              <a:t>policy gradient can be derived as</a:t>
            </a:r>
          </a:p>
          <a:p>
            <a:pPr>
              <a:spcAft>
                <a:spcPts val="600"/>
              </a:spcAft>
            </a:pPr>
            <a:endParaRPr lang="en-US" sz="1200" dirty="0"/>
          </a:p>
          <a:p>
            <a:pPr>
              <a:spcAft>
                <a:spcPts val="600"/>
              </a:spcAft>
            </a:pPr>
            <a:endParaRPr lang="en-US" sz="1200" dirty="0"/>
          </a:p>
          <a:p>
            <a:pPr>
              <a:spcAft>
                <a:spcPts val="600"/>
              </a:spcAft>
            </a:pPr>
            <a:r>
              <a:rPr lang="el-GR" sz="1200" dirty="0"/>
              <a:t>     </a:t>
            </a:r>
            <a:r>
              <a:rPr lang="en-US" sz="1200" dirty="0"/>
              <a:t>and find a recursive expression for                 . </a:t>
            </a:r>
          </a:p>
          <a:p>
            <a:pPr marL="180000" indent="-180000">
              <a:spcAft>
                <a:spcPts val="600"/>
              </a:spcAft>
              <a:buFont typeface="Arial" panose="020B0604020202020204" pitchFamily="34" charset="0"/>
              <a:buChar char="•"/>
            </a:pPr>
            <a:r>
              <a:rPr lang="en-US" sz="1200" dirty="0"/>
              <a:t>Importance sampling (IS) gives an unbiased estimate of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r>
              <a:rPr lang="en-US" sz="1200" dirty="0"/>
              <a:t>The </a:t>
            </a:r>
            <a:r>
              <a:rPr lang="en-US" sz="1200" i="1" dirty="0"/>
              <a:t>Importance Sampling Ratio     </a:t>
            </a:r>
            <a:r>
              <a:rPr lang="en-US" sz="1200" dirty="0"/>
              <a:t>is defined as</a:t>
            </a:r>
          </a:p>
          <a:p>
            <a:pPr marL="180000" indent="-180000">
              <a:spcAft>
                <a:spcPts val="600"/>
              </a:spcAft>
              <a:buFont typeface="Arial" panose="020B0604020202020204" pitchFamily="34" charset="0"/>
              <a:buChar char="•"/>
            </a:pPr>
            <a:endParaRPr lang="en-US" sz="1200" dirty="0"/>
          </a:p>
        </p:txBody>
      </p:sp>
      <p:sp>
        <p:nvSpPr>
          <p:cNvPr id="12" name="Textfeld 11">
            <a:extLst>
              <a:ext uri="{FF2B5EF4-FFF2-40B4-BE49-F238E27FC236}">
                <a16:creationId xmlns:a16="http://schemas.microsoft.com/office/drawing/2014/main" id="{A65136F1-4F26-4D14-9FEC-C4BE18ABE7CF}"/>
              </a:ext>
            </a:extLst>
          </p:cNvPr>
          <p:cNvSpPr txBox="1"/>
          <p:nvPr/>
        </p:nvSpPr>
        <p:spPr>
          <a:xfrm>
            <a:off x="439573" y="8284673"/>
            <a:ext cx="5035044" cy="1914749"/>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b="1" dirty="0"/>
              <a:t>Off policy </a:t>
            </a:r>
            <a:r>
              <a:rPr lang="en-US" sz="1200" dirty="0"/>
              <a:t>DR-PG estimator:</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This estimator is </a:t>
            </a:r>
            <a:r>
              <a:rPr lang="en-US" sz="1200" b="1" dirty="0"/>
              <a:t>unbiased</a:t>
            </a:r>
            <a:r>
              <a:rPr lang="en-US" sz="1200" dirty="0"/>
              <a:t> (shown) by term-by-term analysis. </a:t>
            </a:r>
          </a:p>
        </p:txBody>
      </p:sp>
      <p:sp>
        <p:nvSpPr>
          <p:cNvPr id="14" name="Textfeld 13">
            <a:extLst>
              <a:ext uri="{FF2B5EF4-FFF2-40B4-BE49-F238E27FC236}">
                <a16:creationId xmlns:a16="http://schemas.microsoft.com/office/drawing/2014/main" id="{A118437E-FCCF-42DB-B327-5C471781BFC8}"/>
              </a:ext>
            </a:extLst>
          </p:cNvPr>
          <p:cNvSpPr txBox="1"/>
          <p:nvPr/>
        </p:nvSpPr>
        <p:spPr>
          <a:xfrm>
            <a:off x="1796097" y="4099517"/>
            <a:ext cx="2362065" cy="288000"/>
          </a:xfrm>
          <a:prstGeom prst="rect">
            <a:avLst/>
          </a:prstGeom>
          <a:noFill/>
        </p:spPr>
        <p:txBody>
          <a:bodyPr wrap="square" lIns="0" tIns="0" rIns="0" bIns="0" rtlCol="0">
            <a:noAutofit/>
          </a:bodyPr>
          <a:lstStyle/>
          <a:p>
            <a:r>
              <a:rPr lang="en-US" sz="1600" dirty="0">
                <a:solidFill>
                  <a:schemeClr val="accent1"/>
                </a:solidFill>
              </a:rPr>
              <a:t>2 Method Overview</a:t>
            </a:r>
          </a:p>
        </p:txBody>
      </p:sp>
      <p:sp>
        <p:nvSpPr>
          <p:cNvPr id="15" name="Textfeld 14">
            <a:extLst>
              <a:ext uri="{FF2B5EF4-FFF2-40B4-BE49-F238E27FC236}">
                <a16:creationId xmlns:a16="http://schemas.microsoft.com/office/drawing/2014/main" id="{E3E7D849-0817-4B0F-9763-641771A2054A}"/>
              </a:ext>
            </a:extLst>
          </p:cNvPr>
          <p:cNvSpPr txBox="1"/>
          <p:nvPr/>
        </p:nvSpPr>
        <p:spPr>
          <a:xfrm>
            <a:off x="10700197" y="5918144"/>
            <a:ext cx="4608000" cy="288000"/>
          </a:xfrm>
          <a:prstGeom prst="rect">
            <a:avLst/>
          </a:prstGeom>
          <a:noFill/>
        </p:spPr>
        <p:txBody>
          <a:bodyPr wrap="square" lIns="0" tIns="0" rIns="0" bIns="0" rtlCol="0">
            <a:noAutofit/>
          </a:bodyPr>
          <a:lstStyle/>
          <a:p>
            <a:r>
              <a:rPr lang="en-US" sz="1600" dirty="0">
                <a:solidFill>
                  <a:schemeClr val="accent1"/>
                </a:solidFill>
              </a:rPr>
              <a:t>6 Results and Discussion</a:t>
            </a:r>
          </a:p>
        </p:txBody>
      </p:sp>
      <p:sp>
        <p:nvSpPr>
          <p:cNvPr id="17" name="Textfeld 16">
            <a:extLst>
              <a:ext uri="{FF2B5EF4-FFF2-40B4-BE49-F238E27FC236}">
                <a16:creationId xmlns:a16="http://schemas.microsoft.com/office/drawing/2014/main" id="{380F8438-A7AA-47F0-AE8C-1C69AF9F2031}"/>
              </a:ext>
            </a:extLst>
          </p:cNvPr>
          <p:cNvSpPr txBox="1"/>
          <p:nvPr/>
        </p:nvSpPr>
        <p:spPr>
          <a:xfrm>
            <a:off x="1274764" y="7975110"/>
            <a:ext cx="3404729" cy="288000"/>
          </a:xfrm>
          <a:prstGeom prst="rect">
            <a:avLst/>
          </a:prstGeom>
          <a:noFill/>
        </p:spPr>
        <p:txBody>
          <a:bodyPr wrap="square" lIns="0" tIns="0" rIns="0" bIns="0" rtlCol="0">
            <a:noAutofit/>
          </a:bodyPr>
          <a:lstStyle/>
          <a:p>
            <a:r>
              <a:rPr lang="en-US" sz="1600" dirty="0">
                <a:solidFill>
                  <a:schemeClr val="accent1"/>
                </a:solidFill>
              </a:rPr>
              <a:t>3 The DR-PG Estimator (off-policy)</a:t>
            </a:r>
          </a:p>
          <a:p>
            <a:endParaRPr lang="en-US" sz="1600" dirty="0">
              <a:solidFill>
                <a:schemeClr val="accent1"/>
              </a:solidFill>
            </a:endParaRPr>
          </a:p>
        </p:txBody>
      </p:sp>
      <p:sp>
        <p:nvSpPr>
          <p:cNvPr id="18" name="Textfeld 17">
            <a:extLst>
              <a:ext uri="{FF2B5EF4-FFF2-40B4-BE49-F238E27FC236}">
                <a16:creationId xmlns:a16="http://schemas.microsoft.com/office/drawing/2014/main" id="{ACEFA9A8-BB0B-4C0D-B4D7-F65E05300C07}"/>
              </a:ext>
            </a:extLst>
          </p:cNvPr>
          <p:cNvSpPr txBox="1"/>
          <p:nvPr/>
        </p:nvSpPr>
        <p:spPr>
          <a:xfrm>
            <a:off x="9582590" y="9340452"/>
            <a:ext cx="4608000" cy="193246"/>
          </a:xfrm>
          <a:prstGeom prst="rect">
            <a:avLst/>
          </a:prstGeom>
          <a:noFill/>
        </p:spPr>
        <p:txBody>
          <a:bodyPr wrap="square" lIns="0" tIns="0" rIns="0" bIns="0" rtlCol="0">
            <a:noAutofit/>
          </a:bodyPr>
          <a:lstStyle/>
          <a:p>
            <a:pPr>
              <a:lnSpc>
                <a:spcPts val="1096"/>
              </a:lnSpc>
              <a:spcBef>
                <a:spcPts val="141"/>
              </a:spcBef>
            </a:pPr>
            <a:r>
              <a:rPr lang="en-US" sz="1200" dirty="0">
                <a:solidFill>
                  <a:schemeClr val="accent1"/>
                </a:solidFill>
              </a:rPr>
              <a:t>References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9577509" y="9508422"/>
            <a:ext cx="5118847" cy="745921"/>
          </a:xfrm>
          <a:prstGeom prst="rect">
            <a:avLst/>
          </a:prstGeom>
          <a:solidFill>
            <a:srgbClr val="D3DFEF"/>
          </a:solidFill>
        </p:spPr>
        <p:txBody>
          <a:bodyPr wrap="square" lIns="127289" tIns="127289" rIns="127289" bIns="127289" rtlCol="0">
            <a:noAutofit/>
          </a:bodyPr>
          <a:lstStyle/>
          <a:p>
            <a:pPr marL="108000" indent="-108000">
              <a:spcAft>
                <a:spcPts val="300"/>
              </a:spcAft>
              <a:buFont typeface="+mj-lt"/>
              <a:buAutoNum type="arabicPeriod"/>
            </a:pPr>
            <a:r>
              <a:rPr lang="en-US" sz="800" b="0" i="0" u="none" strike="noStrike" dirty="0">
                <a:effectLst/>
                <a:cs typeface="Arial" panose="020B0604020202020204" pitchFamily="34" charset="0"/>
              </a:rPr>
              <a:t>Jiawei Huang and Nan Jiang. From Importance Sampling to Doubly Robust Policy Gradient,</a:t>
            </a:r>
            <a:br>
              <a:rPr lang="en-US" sz="800" dirty="0">
                <a:cs typeface="Arial" panose="020B0604020202020204" pitchFamily="34" charset="0"/>
              </a:rPr>
            </a:br>
            <a:r>
              <a:rPr lang="en-US" sz="800" b="0" i="0" u="none" strike="noStrike" dirty="0">
                <a:effectLst/>
                <a:cs typeface="Arial" panose="020B0604020202020204" pitchFamily="34" charset="0"/>
              </a:rPr>
              <a:t>June 2020. URL http://</a:t>
            </a:r>
            <a:r>
              <a:rPr lang="en-US" sz="800" b="0" i="0" u="none" strike="noStrike" dirty="0" err="1">
                <a:effectLst/>
                <a:cs typeface="Arial" panose="020B0604020202020204" pitchFamily="34" charset="0"/>
              </a:rPr>
              <a:t>arxiv.org</a:t>
            </a:r>
            <a:r>
              <a:rPr lang="en-US" sz="800" b="0" i="0" u="none" strike="noStrike" dirty="0">
                <a:effectLst/>
                <a:cs typeface="Arial" panose="020B0604020202020204" pitchFamily="34" charset="0"/>
              </a:rPr>
              <a:t>/abs/1910.09066. arXiv:1910.09066</a:t>
            </a:r>
            <a:endParaRPr lang="en-GB" sz="800" b="0" i="0" u="none" strike="noStrike" dirty="0">
              <a:effectLst/>
              <a:cs typeface="Arial" panose="020B0604020202020204" pitchFamily="34" charset="0"/>
            </a:endParaRPr>
          </a:p>
          <a:p>
            <a:pPr marL="108000" indent="-108000">
              <a:spcAft>
                <a:spcPts val="300"/>
              </a:spcAft>
              <a:buFont typeface="+mj-lt"/>
              <a:buAutoNum type="arabicPeriod"/>
            </a:pPr>
            <a:r>
              <a:rPr lang="en-US" sz="800" b="0" i="0" u="none" strike="noStrike" dirty="0">
                <a:effectLst/>
                <a:latin typeface="Arial" panose="020B0604020202020204" pitchFamily="34" charset="0"/>
              </a:rPr>
              <a:t>Nan Jiang and Lihong Li. Doubly Robust Off-policy Value Evaluation for Reinforcement</a:t>
            </a:r>
            <a:br>
              <a:rPr lang="en-US" sz="800" dirty="0"/>
            </a:br>
            <a:r>
              <a:rPr lang="en-US" sz="800" b="0" i="0" u="none" strike="noStrike" dirty="0">
                <a:effectLst/>
                <a:latin typeface="Arial" panose="020B0604020202020204" pitchFamily="34" charset="0"/>
              </a:rPr>
              <a:t>Learning, May 2016. URL </a:t>
            </a:r>
            <a:r>
              <a:rPr lang="en-US" sz="800" b="0" i="0" u="none" strike="noStrike" dirty="0">
                <a:effectLst/>
                <a:latin typeface="Courier New" panose="02070309020205020404" pitchFamily="49" charset="0"/>
              </a:rPr>
              <a:t>http://</a:t>
            </a:r>
            <a:r>
              <a:rPr lang="en-US" sz="800" b="0" i="0" u="none" strike="noStrike" dirty="0" err="1">
                <a:effectLst/>
                <a:latin typeface="Courier New" panose="02070309020205020404" pitchFamily="49" charset="0"/>
              </a:rPr>
              <a:t>arxiv.org</a:t>
            </a:r>
            <a:r>
              <a:rPr lang="en-US" sz="800" b="0" i="0" u="none" strike="noStrike" dirty="0">
                <a:effectLst/>
                <a:latin typeface="Courier New" panose="02070309020205020404" pitchFamily="49" charset="0"/>
              </a:rPr>
              <a:t>/abs/1511.03722</a:t>
            </a:r>
            <a:r>
              <a:rPr lang="en-US" sz="800" b="0" i="0" u="none" strike="noStrike" dirty="0">
                <a:effectLst/>
                <a:latin typeface="Arial" panose="020B0604020202020204" pitchFamily="34" charset="0"/>
              </a:rPr>
              <a:t>. arXiv:1511.03722</a:t>
            </a:r>
          </a:p>
          <a:p>
            <a:pPr marL="108000" indent="-108000">
              <a:spcAft>
                <a:spcPts val="300"/>
              </a:spcAft>
              <a:buFont typeface="+mj-lt"/>
              <a:buAutoNum type="arabicPeriod"/>
            </a:pPr>
            <a:endParaRPr lang="en-US" sz="700" dirty="0"/>
          </a:p>
        </p:txBody>
      </p:sp>
      <p:sp>
        <p:nvSpPr>
          <p:cNvPr id="64" name="Textfeld 63">
            <a:extLst>
              <a:ext uri="{FF2B5EF4-FFF2-40B4-BE49-F238E27FC236}">
                <a16:creationId xmlns:a16="http://schemas.microsoft.com/office/drawing/2014/main" id="{16F2F553-33F3-48C6-BF49-80A678D93FBD}"/>
              </a:ext>
            </a:extLst>
          </p:cNvPr>
          <p:cNvSpPr txBox="1"/>
          <p:nvPr/>
        </p:nvSpPr>
        <p:spPr>
          <a:xfrm>
            <a:off x="2085527" y="2501880"/>
            <a:ext cx="1611307" cy="288000"/>
          </a:xfrm>
          <a:prstGeom prst="rect">
            <a:avLst/>
          </a:prstGeom>
          <a:noFill/>
        </p:spPr>
        <p:txBody>
          <a:bodyPr wrap="square" lIns="0" tIns="0" rIns="0" bIns="0" rtlCol="0">
            <a:noAutofit/>
          </a:bodyPr>
          <a:lstStyle/>
          <a:p>
            <a:r>
              <a:rPr lang="en-US" sz="1600" dirty="0">
                <a:solidFill>
                  <a:schemeClr val="accent1"/>
                </a:solidFill>
              </a:rPr>
              <a:t>1 Introduction</a:t>
            </a:r>
          </a:p>
        </p:txBody>
      </p:sp>
      <p:sp>
        <p:nvSpPr>
          <p:cNvPr id="25" name="TextBox 24">
            <a:extLst>
              <a:ext uri="{FF2B5EF4-FFF2-40B4-BE49-F238E27FC236}">
                <a16:creationId xmlns:a16="http://schemas.microsoft.com/office/drawing/2014/main" id="{C8FA0023-B96B-BD3A-F3B5-119F35A30B86}"/>
              </a:ext>
            </a:extLst>
          </p:cNvPr>
          <p:cNvSpPr txBox="1"/>
          <p:nvPr/>
        </p:nvSpPr>
        <p:spPr>
          <a:xfrm>
            <a:off x="931025" y="548640"/>
            <a:ext cx="0" cy="0"/>
          </a:xfrm>
          <a:prstGeom prst="rect">
            <a:avLst/>
          </a:prstGeom>
          <a:noFill/>
        </p:spPr>
        <p:txBody>
          <a:bodyPr wrap="none" lIns="0" tIns="0" rIns="0" bIns="0" rtlCol="0">
            <a:noAutofit/>
          </a:bodyPr>
          <a:lstStyle/>
          <a:p>
            <a:pPr algn="l"/>
            <a:endParaRPr lang="en-TR" baseline="30000"/>
          </a:p>
        </p:txBody>
      </p:sp>
      <p:sp>
        <p:nvSpPr>
          <p:cNvPr id="27" name="TextBox 26">
            <a:extLst>
              <a:ext uri="{FF2B5EF4-FFF2-40B4-BE49-F238E27FC236}">
                <a16:creationId xmlns:a16="http://schemas.microsoft.com/office/drawing/2014/main" id="{2A506374-6B5A-BC7E-B5D2-CF51F3DCCF3C}"/>
              </a:ext>
            </a:extLst>
          </p:cNvPr>
          <p:cNvSpPr txBox="1"/>
          <p:nvPr/>
        </p:nvSpPr>
        <p:spPr>
          <a:xfrm>
            <a:off x="1330036" y="1014153"/>
            <a:ext cx="0" cy="0"/>
          </a:xfrm>
          <a:prstGeom prst="rect">
            <a:avLst/>
          </a:prstGeom>
          <a:noFill/>
        </p:spPr>
        <p:txBody>
          <a:bodyPr wrap="none" lIns="0" tIns="0" rIns="0" bIns="0" rtlCol="0">
            <a:noAutofit/>
          </a:bodyPr>
          <a:lstStyle/>
          <a:p>
            <a:pPr algn="l"/>
            <a:endParaRPr lang="en-TR" baseline="30000" dirty="0"/>
          </a:p>
        </p:txBody>
      </p:sp>
      <p:pic>
        <p:nvPicPr>
          <p:cNvPr id="58" name="Picture Placeholder 57" descr="\documentclass{article}&#10;\usepackage{amsmath}&#10;\pagestyle{empty}&#10;\begin{document}&#10;&#10;&#10;$\tilde{Q}_{t}^{\pi_\theta}$ &#10;&#10;\end{document}" title="IguanaTex Bitmap Display">
            <a:extLst>
              <a:ext uri="{FF2B5EF4-FFF2-40B4-BE49-F238E27FC236}">
                <a16:creationId xmlns:a16="http://schemas.microsoft.com/office/drawing/2014/main" id="{761523A0-024A-B323-89D4-53A2A751FF9B}"/>
              </a:ext>
            </a:extLst>
          </p:cNvPr>
          <p:cNvPicPr>
            <a:picLocks noGrp="1" noChangeAspect="1"/>
          </p:cNvPicPr>
          <p:nvPr>
            <p:ph type="pic" sz="quarter" idx="14"/>
            <p:custDataLst>
              <p:tags r:id="rId1"/>
            </p:custDataLst>
          </p:nvPr>
        </p:nvPicPr>
        <p:blipFill rotWithShape="1">
          <a:blip r:embed="rId19">
            <a:extLst>
              <a:ext uri="{28A0092B-C50C-407E-A947-70E740481C1C}">
                <a14:useLocalDpi xmlns:a14="http://schemas.microsoft.com/office/drawing/2010/main" val="0"/>
              </a:ext>
            </a:extLst>
          </a:blip>
          <a:srcRect t="-676" b="-2417"/>
          <a:stretch/>
        </p:blipFill>
        <p:spPr>
          <a:xfrm>
            <a:off x="1337975" y="4727355"/>
            <a:ext cx="221199" cy="182429"/>
          </a:xfrm>
        </p:spPr>
      </p:pic>
      <p:pic>
        <p:nvPicPr>
          <p:cNvPr id="141" name="Picture Placeholder 140" descr="\documentclass{article}&#10;\usepackage{amsmath}&#10;\pagestyle{empty}&#10;\begin{document}&#10;\global\long\def\dr{\widehat{DR}}&#10;&#10;&#10;$\dr_{t}^{\pi'}=\tilde{V}_{t}^{\pi'}+\frac{\pi'_t}{\pi_{t}}\left(r_{t}+\gamma\dr_{t+1}^{\pi'}-\tilde{Q}_{t}^{\pi'}\right)$&#10;&#10;\end{document}" title="IguanaTex Bitmap Display">
            <a:extLst>
              <a:ext uri="{FF2B5EF4-FFF2-40B4-BE49-F238E27FC236}">
                <a16:creationId xmlns:a16="http://schemas.microsoft.com/office/drawing/2014/main" id="{8F0F36B4-DD4E-9391-7A0C-BA098CAA83BC}"/>
              </a:ext>
            </a:extLst>
          </p:cNvPr>
          <p:cNvPicPr>
            <a:picLocks noGrp="1" noChangeAspect="1"/>
          </p:cNvPicPr>
          <p:nvPr>
            <p:ph type="pic" sz="quarter" idx="13"/>
            <p:custDataLst>
              <p:tags r:id="rId2"/>
            </p:custDataLst>
          </p:nvPr>
        </p:nvPicPr>
        <p:blipFill rotWithShape="1">
          <a:blip r:embed="rId20">
            <a:extLst>
              <a:ext uri="{28A0092B-C50C-407E-A947-70E740481C1C}">
                <a14:useLocalDpi xmlns:a14="http://schemas.microsoft.com/office/drawing/2010/main" val="0"/>
              </a:ext>
            </a:extLst>
          </a:blip>
          <a:srcRect l="-4101" r="-3274" b="-4596"/>
          <a:stretch/>
        </p:blipFill>
        <p:spPr>
          <a:xfrm>
            <a:off x="1008086" y="5141479"/>
            <a:ext cx="3898015" cy="491703"/>
          </a:xfrm>
          <a:prstGeom prst="rect">
            <a:avLst/>
          </a:prstGeom>
        </p:spPr>
      </p:pic>
      <p:pic>
        <p:nvPicPr>
          <p:cNvPr id="75" name="Picture Placeholder 74"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title="IguanaTex Bitmap Display">
            <a:extLst>
              <a:ext uri="{FF2B5EF4-FFF2-40B4-BE49-F238E27FC236}">
                <a16:creationId xmlns:a16="http://schemas.microsoft.com/office/drawing/2014/main" id="{D6429894-87A5-24A1-B2F2-B0127CDCFBDB}"/>
              </a:ext>
            </a:extLst>
          </p:cNvPr>
          <p:cNvPicPr>
            <a:picLocks noGrp="1" noChangeAspect="1"/>
          </p:cNvPicPr>
          <p:nvPr>
            <p:ph type="pic" sz="quarter" idx="16"/>
            <p:custDataLst>
              <p:tags r:id="rId3"/>
            </p:custDataLst>
          </p:nvPr>
        </p:nvPicPr>
        <p:blipFill rotWithShape="1">
          <a:blip r:embed="rId21">
            <a:extLst>
              <a:ext uri="{28A0092B-C50C-407E-A947-70E740481C1C}">
                <a14:useLocalDpi xmlns:a14="http://schemas.microsoft.com/office/drawing/2010/main" val="0"/>
              </a:ext>
            </a:extLst>
          </a:blip>
          <a:srcRect l="-42" r="-231"/>
          <a:stretch/>
        </p:blipFill>
        <p:spPr>
          <a:xfrm>
            <a:off x="1448574" y="5945514"/>
            <a:ext cx="2885215" cy="491702"/>
          </a:xfrm>
        </p:spPr>
      </p:pic>
      <p:sp>
        <p:nvSpPr>
          <p:cNvPr id="78" name="TextBox 77">
            <a:extLst>
              <a:ext uri="{FF2B5EF4-FFF2-40B4-BE49-F238E27FC236}">
                <a16:creationId xmlns:a16="http://schemas.microsoft.com/office/drawing/2014/main" id="{45AA3152-8096-B297-8866-8AB74DA1A264}"/>
              </a:ext>
            </a:extLst>
          </p:cNvPr>
          <p:cNvSpPr txBox="1"/>
          <p:nvPr/>
        </p:nvSpPr>
        <p:spPr>
          <a:xfrm>
            <a:off x="14169946" y="7114156"/>
            <a:ext cx="0" cy="0"/>
          </a:xfrm>
          <a:prstGeom prst="rect">
            <a:avLst/>
          </a:prstGeom>
          <a:noFill/>
        </p:spPr>
        <p:txBody>
          <a:bodyPr wrap="none" lIns="0" tIns="0" rIns="0" bIns="0" rtlCol="0">
            <a:noAutofit/>
          </a:bodyPr>
          <a:lstStyle/>
          <a:p>
            <a:pPr algn="l"/>
            <a:endParaRPr lang="en-TR" baseline="30000"/>
          </a:p>
        </p:txBody>
      </p:sp>
      <p:pic>
        <p:nvPicPr>
          <p:cNvPr id="80" name="Picture 7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title="IguanaTex Bitmap Display">
            <a:extLst>
              <a:ext uri="{FF2B5EF4-FFF2-40B4-BE49-F238E27FC236}">
                <a16:creationId xmlns:a16="http://schemas.microsoft.com/office/drawing/2014/main" id="{B03285C3-65AD-4BED-9AD6-75397B0DEC4A}"/>
              </a:ext>
            </a:extLst>
          </p:cNvPr>
          <p:cNvPicPr>
            <a:picLocks noChangeAspect="1"/>
          </p:cNvPicPr>
          <p:nvPr>
            <p:custDataLst>
              <p:tags r:id="rId4"/>
            </p:custDataLst>
          </p:nvPr>
        </p:nvPicPr>
        <p:blipFill>
          <a:blip r:embed="rId22">
            <a:extLst>
              <a:ext uri="{28A0092B-C50C-407E-A947-70E740481C1C}">
                <a14:useLocalDpi xmlns:a14="http://schemas.microsoft.com/office/drawing/2010/main" val="0"/>
              </a:ext>
            </a:extLst>
          </a:blip>
          <a:stretch>
            <a:fillRect/>
          </a:stretch>
        </p:blipFill>
        <p:spPr>
          <a:xfrm>
            <a:off x="3188982" y="6438052"/>
            <a:ext cx="655320" cy="198120"/>
          </a:xfrm>
          <a:prstGeom prst="rect">
            <a:avLst/>
          </a:prstGeom>
        </p:spPr>
      </p:pic>
      <p:pic>
        <p:nvPicPr>
          <p:cNvPr id="168" name="Picture 167" descr="\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title="IguanaTex Bitmap Display">
            <a:extLst>
              <a:ext uri="{FF2B5EF4-FFF2-40B4-BE49-F238E27FC236}">
                <a16:creationId xmlns:a16="http://schemas.microsoft.com/office/drawing/2014/main" id="{D527E696-94FC-AA60-5A52-753982EF60AF}"/>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516372" y="8770106"/>
            <a:ext cx="5031210" cy="1018781"/>
          </a:xfrm>
          <a:prstGeom prst="rect">
            <a:avLst/>
          </a:prstGeom>
        </p:spPr>
      </p:pic>
      <p:pic>
        <p:nvPicPr>
          <p:cNvPr id="92" name="Picture 9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title="IguanaTex Bitmap Display">
            <a:extLst>
              <a:ext uri="{FF2B5EF4-FFF2-40B4-BE49-F238E27FC236}">
                <a16:creationId xmlns:a16="http://schemas.microsoft.com/office/drawing/2014/main" id="{3566EF9B-B8D0-0983-792A-53CE3B0E98D3}"/>
              </a:ext>
            </a:extLst>
          </p:cNvPr>
          <p:cNvPicPr>
            <a:picLocks noChangeAspect="1"/>
          </p:cNvPicPr>
          <p:nvPr>
            <p:custDataLst>
              <p:tags r:id="rId6"/>
            </p:custDataLst>
          </p:nvPr>
        </p:nvPicPr>
        <p:blipFill>
          <a:blip r:embed="rId24">
            <a:extLst>
              <a:ext uri="{28A0092B-C50C-407E-A947-70E740481C1C}">
                <a14:useLocalDpi xmlns:a14="http://schemas.microsoft.com/office/drawing/2010/main" val="0"/>
              </a:ext>
            </a:extLst>
          </a:blip>
          <a:stretch>
            <a:fillRect/>
          </a:stretch>
        </p:blipFill>
        <p:spPr>
          <a:xfrm>
            <a:off x="1352555" y="7474926"/>
            <a:ext cx="3249151" cy="331123"/>
          </a:xfrm>
          <a:prstGeom prst="rect">
            <a:avLst/>
          </a:prstGeom>
        </p:spPr>
      </p:pic>
      <p:sp>
        <p:nvSpPr>
          <p:cNvPr id="13" name="Textfeld 12 1">
            <a:extLst>
              <a:ext uri="{FF2B5EF4-FFF2-40B4-BE49-F238E27FC236}">
                <a16:creationId xmlns:a16="http://schemas.microsoft.com/office/drawing/2014/main" id="{C7C04B1D-DC34-4E60-B6E3-5EFA9E0D3DD2}"/>
              </a:ext>
            </a:extLst>
          </p:cNvPr>
          <p:cNvSpPr txBox="1"/>
          <p:nvPr/>
        </p:nvSpPr>
        <p:spPr>
          <a:xfrm>
            <a:off x="5680219" y="2778213"/>
            <a:ext cx="8890181" cy="3064108"/>
          </a:xfrm>
          <a:prstGeom prst="rect">
            <a:avLst/>
          </a:prstGeom>
          <a:solidFill>
            <a:schemeClr val="bg1"/>
          </a:solidFill>
        </p:spPr>
        <p:txBody>
          <a:bodyPr wrap="square" lIns="127289" tIns="127289" rIns="127289" bIns="127289" rtlCol="0">
            <a:noAutofit/>
          </a:bodyPr>
          <a:lstStyle/>
          <a:p>
            <a:pPr marL="180000" indent="-180000">
              <a:spcAft>
                <a:spcPts val="600"/>
              </a:spcAft>
              <a:buFont typeface="Arial" panose="020B0604020202020204" pitchFamily="34" charset="0"/>
              <a:buChar char="•"/>
            </a:pPr>
            <a:r>
              <a:rPr lang="en-US" sz="1200" dirty="0"/>
              <a:t>The covariance matrix of our estimator is given by:</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r>
              <a:rPr lang="en-US" sz="1200" dirty="0"/>
              <a:t>Contrary to the on-policy case, the existence of     in front of the control variate terms        and              prevents us from achieving zero variance in the case when we have perfect side information, i.e. when                      and                              </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r>
              <a:rPr lang="en-US" sz="1200" dirty="0"/>
              <a:t> </a:t>
            </a:r>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sp>
        <p:nvSpPr>
          <p:cNvPr id="16" name="Textfeld 15 1">
            <a:extLst>
              <a:ext uri="{FF2B5EF4-FFF2-40B4-BE49-F238E27FC236}">
                <a16:creationId xmlns:a16="http://schemas.microsoft.com/office/drawing/2014/main" id="{3F1E786A-1735-4425-99CD-33A905F77F28}"/>
              </a:ext>
            </a:extLst>
          </p:cNvPr>
          <p:cNvSpPr txBox="1"/>
          <p:nvPr/>
        </p:nvSpPr>
        <p:spPr>
          <a:xfrm>
            <a:off x="8568878" y="2490208"/>
            <a:ext cx="2480122" cy="299672"/>
          </a:xfrm>
          <a:prstGeom prst="rect">
            <a:avLst/>
          </a:prstGeom>
          <a:noFill/>
        </p:spPr>
        <p:txBody>
          <a:bodyPr wrap="square" lIns="0" tIns="0" rIns="0" bIns="0" rtlCol="0">
            <a:noAutofit/>
          </a:bodyPr>
          <a:lstStyle/>
          <a:p>
            <a:r>
              <a:rPr lang="en-US" sz="1600" dirty="0">
                <a:solidFill>
                  <a:schemeClr val="accent1"/>
                </a:solidFill>
              </a:rPr>
              <a:t>4 Variance Analysis</a:t>
            </a:r>
          </a:p>
        </p:txBody>
      </p:sp>
      <p:pic>
        <p:nvPicPr>
          <p:cNvPr id="151" name="Picture 150"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title="IguanaTex Bitmap Display">
            <a:extLst>
              <a:ext uri="{FF2B5EF4-FFF2-40B4-BE49-F238E27FC236}">
                <a16:creationId xmlns:a16="http://schemas.microsoft.com/office/drawing/2014/main" id="{25E58D8D-B018-B6A4-C512-8EDA213DEE83}"/>
              </a:ext>
            </a:extLst>
          </p:cNvPr>
          <p:cNvPicPr>
            <a:picLocks noChangeAspect="1"/>
          </p:cNvPicPr>
          <p:nvPr>
            <p:custDataLst>
              <p:tags r:id="rId7"/>
            </p:custDataLst>
          </p:nvPr>
        </p:nvPicPr>
        <p:blipFill>
          <a:blip r:embed="rId25">
            <a:extLst>
              <a:ext uri="{28A0092B-C50C-407E-A947-70E740481C1C}">
                <a14:useLocalDpi xmlns:a14="http://schemas.microsoft.com/office/drawing/2010/main" val="0"/>
              </a:ext>
            </a:extLst>
          </a:blip>
          <a:stretch>
            <a:fillRect/>
          </a:stretch>
        </p:blipFill>
        <p:spPr>
          <a:xfrm>
            <a:off x="13902890" y="490790"/>
            <a:ext cx="430061" cy="334492"/>
          </a:xfrm>
          <a:prstGeom prst="rect">
            <a:avLst/>
          </a:prstGeom>
        </p:spPr>
      </p:pic>
      <p:sp>
        <p:nvSpPr>
          <p:cNvPr id="154" name="Textfeld 12 2">
            <a:extLst>
              <a:ext uri="{FF2B5EF4-FFF2-40B4-BE49-F238E27FC236}">
                <a16:creationId xmlns:a16="http://schemas.microsoft.com/office/drawing/2014/main" id="{EB825721-60BC-B75F-4AF4-806A3F414CF6}"/>
              </a:ext>
            </a:extLst>
          </p:cNvPr>
          <p:cNvSpPr txBox="1"/>
          <p:nvPr/>
        </p:nvSpPr>
        <p:spPr>
          <a:xfrm>
            <a:off x="9577509" y="6223976"/>
            <a:ext cx="4992891" cy="3026433"/>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latin typeface="Arial" panose="020B0604020202020204" pitchFamily="34" charset="0"/>
              </a:rPr>
              <a:t>O</a:t>
            </a:r>
            <a:r>
              <a:rPr lang="en-US" sz="1200" b="0" i="0" u="none" strike="noStrike" dirty="0">
                <a:effectLst/>
                <a:latin typeface="Arial" panose="020B0604020202020204" pitchFamily="34" charset="0"/>
              </a:rPr>
              <a:t>bserve that if the importance sampling ratio     </a:t>
            </a:r>
            <a:r>
              <a:rPr lang="en-US" sz="1200" dirty="0">
                <a:latin typeface="Arial" panose="020B0604020202020204" pitchFamily="34" charset="0"/>
              </a:rPr>
              <a:t>       </a:t>
            </a:r>
            <a:r>
              <a:rPr lang="en-US" sz="1200" b="0" i="0" u="none" strike="noStrike" dirty="0">
                <a:effectLst/>
                <a:latin typeface="Arial" panose="020B0604020202020204" pitchFamily="34" charset="0"/>
              </a:rPr>
              <a:t>, then we recover the results for the on-policy case.</a:t>
            </a:r>
            <a:endParaRPr lang="en-US" sz="1200" dirty="0"/>
          </a:p>
          <a:p>
            <a:pPr marL="171450" indent="-171450">
              <a:spcAft>
                <a:spcPts val="600"/>
              </a:spcAft>
              <a:buFont typeface="Arial" panose="020B0604020202020204" pitchFamily="34" charset="0"/>
              <a:buChar char="•"/>
            </a:pPr>
            <a:r>
              <a:rPr lang="en-US" sz="1200" dirty="0"/>
              <a:t>Special case (more on report)</a:t>
            </a:r>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marL="180000" indent="-180000">
              <a:spcAft>
                <a:spcPts val="600"/>
              </a:spcAft>
              <a:buFont typeface="Arial" panose="020B0604020202020204" pitchFamily="34" charset="0"/>
              <a:buChar char="•"/>
            </a:pPr>
            <a:endParaRPr lang="en-US" sz="1200" dirty="0"/>
          </a:p>
          <a:p>
            <a:pPr>
              <a:spcAft>
                <a:spcPts val="600"/>
              </a:spcAft>
            </a:pPr>
            <a:endParaRPr lang="en-US" sz="1200" dirty="0"/>
          </a:p>
        </p:txBody>
      </p:sp>
      <p:pic>
        <p:nvPicPr>
          <p:cNvPr id="184" name="Picture 183" descr="\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title="IguanaTex Bitmap Display">
            <a:extLst>
              <a:ext uri="{FF2B5EF4-FFF2-40B4-BE49-F238E27FC236}">
                <a16:creationId xmlns:a16="http://schemas.microsoft.com/office/drawing/2014/main" id="{D6C29C6B-FECA-6E47-1BC0-3EBD56315A3D}"/>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Lst>
          </a:blip>
          <a:stretch>
            <a:fillRect/>
          </a:stretch>
        </p:blipFill>
        <p:spPr>
          <a:xfrm>
            <a:off x="9623474" y="7135675"/>
            <a:ext cx="4906449" cy="1770968"/>
          </a:xfrm>
          <a:prstGeom prst="rect">
            <a:avLst/>
          </a:prstGeom>
        </p:spPr>
      </p:pic>
      <p:pic>
        <p:nvPicPr>
          <p:cNvPr id="118" name="Picture 11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title="IguanaTex Bitmap Display">
            <a:extLst>
              <a:ext uri="{FF2B5EF4-FFF2-40B4-BE49-F238E27FC236}">
                <a16:creationId xmlns:a16="http://schemas.microsoft.com/office/drawing/2014/main" id="{DED7AD9A-8EFA-894A-4DD2-B2F1824D126A}"/>
              </a:ext>
            </a:extLst>
          </p:cNvPr>
          <p:cNvPicPr>
            <a:picLocks noChangeAspect="1"/>
          </p:cNvPicPr>
          <p:nvPr>
            <p:custDataLst>
              <p:tags r:id="rId9"/>
            </p:custDataLst>
          </p:nvPr>
        </p:nvPicPr>
        <p:blipFill>
          <a:blip r:embed="rId27">
            <a:extLst>
              <a:ext uri="{28A0092B-C50C-407E-A947-70E740481C1C}">
                <a14:useLocalDpi xmlns:a14="http://schemas.microsoft.com/office/drawing/2010/main" val="0"/>
              </a:ext>
            </a:extLst>
          </a:blip>
          <a:stretch>
            <a:fillRect/>
          </a:stretch>
        </p:blipFill>
        <p:spPr>
          <a:xfrm>
            <a:off x="12940138" y="6372638"/>
            <a:ext cx="473480" cy="163897"/>
          </a:xfrm>
          <a:prstGeom prst="rect">
            <a:avLst/>
          </a:prstGeom>
        </p:spPr>
      </p:pic>
      <p:sp>
        <p:nvSpPr>
          <p:cNvPr id="156" name="TextBox 155">
            <a:extLst>
              <a:ext uri="{FF2B5EF4-FFF2-40B4-BE49-F238E27FC236}">
                <a16:creationId xmlns:a16="http://schemas.microsoft.com/office/drawing/2014/main" id="{21228CE6-0850-599B-6424-EE9DE7202F7A}"/>
              </a:ext>
            </a:extLst>
          </p:cNvPr>
          <p:cNvSpPr txBox="1"/>
          <p:nvPr/>
        </p:nvSpPr>
        <p:spPr>
          <a:xfrm>
            <a:off x="15657688" y="10594001"/>
            <a:ext cx="0" cy="0"/>
          </a:xfrm>
          <a:prstGeom prst="rect">
            <a:avLst/>
          </a:prstGeom>
          <a:noFill/>
        </p:spPr>
        <p:txBody>
          <a:bodyPr wrap="none" lIns="0" tIns="0" rIns="0" bIns="0" rtlCol="0">
            <a:noAutofit/>
          </a:bodyPr>
          <a:lstStyle/>
          <a:p>
            <a:pPr algn="l"/>
            <a:endParaRPr lang="en-TR" baseline="30000" dirty="0"/>
          </a:p>
        </p:txBody>
      </p:sp>
      <p:sp>
        <p:nvSpPr>
          <p:cNvPr id="157" name="Textfeld 10 1">
            <a:extLst>
              <a:ext uri="{FF2B5EF4-FFF2-40B4-BE49-F238E27FC236}">
                <a16:creationId xmlns:a16="http://schemas.microsoft.com/office/drawing/2014/main" id="{0D0A9CD0-1551-A3E0-0205-F1F573042881}"/>
              </a:ext>
            </a:extLst>
          </p:cNvPr>
          <p:cNvSpPr txBox="1"/>
          <p:nvPr/>
        </p:nvSpPr>
        <p:spPr>
          <a:xfrm>
            <a:off x="5693525" y="6223976"/>
            <a:ext cx="3685256" cy="3975445"/>
          </a:xfrm>
          <a:prstGeom prst="rect">
            <a:avLst/>
          </a:prstGeom>
          <a:solidFill>
            <a:schemeClr val="bg1"/>
          </a:solidFill>
        </p:spPr>
        <p:txBody>
          <a:bodyPr wrap="square" lIns="127289" tIns="127289" rIns="127289" bIns="127289" rtlCol="0">
            <a:noAutofit/>
          </a:bodyPr>
          <a:lstStyle/>
          <a:p>
            <a:pPr marL="171450" indent="-171450">
              <a:spcAft>
                <a:spcPts val="600"/>
              </a:spcAft>
              <a:buFont typeface="Arial" panose="020B0604020202020204" pitchFamily="34" charset="0"/>
              <a:buChar char="•"/>
            </a:pPr>
            <a:r>
              <a:rPr lang="en-US" sz="1200" dirty="0"/>
              <a:t>Setting: </a:t>
            </a:r>
          </a:p>
        </p:txBody>
      </p:sp>
      <p:sp>
        <p:nvSpPr>
          <p:cNvPr id="160" name="Textfeld 15 2">
            <a:extLst>
              <a:ext uri="{FF2B5EF4-FFF2-40B4-BE49-F238E27FC236}">
                <a16:creationId xmlns:a16="http://schemas.microsoft.com/office/drawing/2014/main" id="{8A9F5E11-2F67-A689-03E0-F2790D353251}"/>
              </a:ext>
            </a:extLst>
          </p:cNvPr>
          <p:cNvSpPr txBox="1"/>
          <p:nvPr/>
        </p:nvSpPr>
        <p:spPr>
          <a:xfrm>
            <a:off x="6483619" y="5940292"/>
            <a:ext cx="3504088" cy="428137"/>
          </a:xfrm>
          <a:prstGeom prst="rect">
            <a:avLst/>
          </a:prstGeom>
          <a:noFill/>
        </p:spPr>
        <p:txBody>
          <a:bodyPr wrap="square" lIns="0" tIns="0" rIns="0" bIns="0" rtlCol="0">
            <a:noAutofit/>
          </a:bodyPr>
          <a:lstStyle/>
          <a:p>
            <a:r>
              <a:rPr lang="en-US" sz="1600" dirty="0">
                <a:solidFill>
                  <a:schemeClr val="accent1"/>
                </a:solidFill>
              </a:rPr>
              <a:t>5 Simulation Results</a:t>
            </a:r>
          </a:p>
          <a:p>
            <a:endParaRPr lang="en-US" sz="1600" dirty="0">
              <a:solidFill>
                <a:schemeClr val="accent1"/>
              </a:solidFill>
            </a:endParaRPr>
          </a:p>
        </p:txBody>
      </p:sp>
      <p:pic>
        <p:nvPicPr>
          <p:cNvPr id="112" name="Picture 111" descr="A graph of different colored lines&#10;&#10;Description automatically generated">
            <a:extLst>
              <a:ext uri="{FF2B5EF4-FFF2-40B4-BE49-F238E27FC236}">
                <a16:creationId xmlns:a16="http://schemas.microsoft.com/office/drawing/2014/main" id="{F04FD0FE-67C7-F1AB-76F2-EC05835FF4B2}"/>
              </a:ext>
            </a:extLst>
          </p:cNvPr>
          <p:cNvPicPr>
            <a:picLocks noChangeAspect="1"/>
          </p:cNvPicPr>
          <p:nvPr/>
        </p:nvPicPr>
        <p:blipFill rotWithShape="1">
          <a:blip r:embed="rId28">
            <a:extLst>
              <a:ext uri="{28A0092B-C50C-407E-A947-70E740481C1C}">
                <a14:useLocalDpi xmlns:a14="http://schemas.microsoft.com/office/drawing/2010/main" val="0"/>
              </a:ext>
            </a:extLst>
          </a:blip>
          <a:srcRect t="1977" b="7188"/>
          <a:stretch/>
        </p:blipFill>
        <p:spPr>
          <a:xfrm>
            <a:off x="6094070" y="7280935"/>
            <a:ext cx="2805380" cy="2167200"/>
          </a:xfrm>
          <a:prstGeom prst="rect">
            <a:avLst/>
          </a:prstGeom>
        </p:spPr>
      </p:pic>
      <p:sp>
        <p:nvSpPr>
          <p:cNvPr id="42" name="Textfeld 41">
            <a:extLst>
              <a:ext uri="{FF2B5EF4-FFF2-40B4-BE49-F238E27FC236}">
                <a16:creationId xmlns:a16="http://schemas.microsoft.com/office/drawing/2014/main" id="{62C86070-65D0-492D-B8A7-416262E7B4D3}"/>
              </a:ext>
            </a:extLst>
          </p:cNvPr>
          <p:cNvSpPr txBox="1"/>
          <p:nvPr/>
        </p:nvSpPr>
        <p:spPr>
          <a:xfrm>
            <a:off x="6037579" y="9587366"/>
            <a:ext cx="2861871" cy="612055"/>
          </a:xfrm>
          <a:prstGeom prst="rect">
            <a:avLst/>
          </a:prstGeom>
          <a:noFill/>
        </p:spPr>
        <p:txBody>
          <a:bodyPr wrap="square" lIns="127289" tIns="0" rIns="127289" bIns="127289" rtlCol="0" anchor="b" anchorCtr="0">
            <a:noAutofit/>
          </a:bodyPr>
          <a:lstStyle/>
          <a:p>
            <a:r>
              <a:rPr lang="en-US" sz="700" dirty="0">
                <a:effectLst/>
              </a:rPr>
              <a:t>Fig: Comparison of different PG estimators in on-policy optimization. Y-axes show the mean of the expected returns of the policies over 150 trials learned by different PG methods. Error bars show double the standard errors, which correspond to 95% confidence intervals. </a:t>
            </a:r>
            <a:endParaRPr lang="en-US" sz="700" dirty="0"/>
          </a:p>
        </p:txBody>
      </p:sp>
      <p:pic>
        <p:nvPicPr>
          <p:cNvPr id="170" name="Picture 169"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title="IguanaTex Bitmap Display">
            <a:extLst>
              <a:ext uri="{FF2B5EF4-FFF2-40B4-BE49-F238E27FC236}">
                <a16:creationId xmlns:a16="http://schemas.microsoft.com/office/drawing/2014/main" id="{F36A85D7-4652-81C7-2F27-E024FC5D683E}"/>
              </a:ext>
            </a:extLst>
          </p:cNvPr>
          <p:cNvPicPr>
            <a:picLocks noChangeAspect="1"/>
          </p:cNvPicPr>
          <p:nvPr>
            <p:custDataLst>
              <p:tags r:id="rId10"/>
            </p:custDataLst>
          </p:nvPr>
        </p:nvPicPr>
        <p:blipFill rotWithShape="1">
          <a:blip r:embed="rId29">
            <a:extLst>
              <a:ext uri="{28A0092B-C50C-407E-A947-70E740481C1C}">
                <a14:useLocalDpi xmlns:a14="http://schemas.microsoft.com/office/drawing/2010/main" val="0"/>
              </a:ext>
            </a:extLst>
          </a:blip>
          <a:srcRect r="89767" b="-73292"/>
          <a:stretch/>
        </p:blipFill>
        <p:spPr>
          <a:xfrm>
            <a:off x="11728397" y="5243742"/>
            <a:ext cx="313490" cy="316918"/>
          </a:xfrm>
          <a:prstGeom prst="rect">
            <a:avLst/>
          </a:prstGeom>
        </p:spPr>
      </p:pic>
      <p:pic>
        <p:nvPicPr>
          <p:cNvPr id="174" name="Picture 173"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title="IguanaTex Bitmap Display">
            <a:extLst>
              <a:ext uri="{FF2B5EF4-FFF2-40B4-BE49-F238E27FC236}">
                <a16:creationId xmlns:a16="http://schemas.microsoft.com/office/drawing/2014/main" id="{F7FC26AE-0874-1EF2-8A16-2C62D824AE7B}"/>
              </a:ext>
            </a:extLst>
          </p:cNvPr>
          <p:cNvPicPr>
            <a:picLocks noChangeAspect="1"/>
          </p:cNvPicPr>
          <p:nvPr>
            <p:custDataLst>
              <p:tags r:id="rId11"/>
            </p:custDataLst>
          </p:nvPr>
        </p:nvPicPr>
        <p:blipFill rotWithShape="1">
          <a:blip r:embed="rId30">
            <a:extLst>
              <a:ext uri="{28A0092B-C50C-407E-A947-70E740481C1C}">
                <a14:useLocalDpi xmlns:a14="http://schemas.microsoft.com/office/drawing/2010/main" val="0"/>
              </a:ext>
            </a:extLst>
          </a:blip>
          <a:srcRect r="80352" b="-30256"/>
          <a:stretch/>
        </p:blipFill>
        <p:spPr>
          <a:xfrm>
            <a:off x="12309062" y="5243057"/>
            <a:ext cx="532984" cy="238212"/>
          </a:xfrm>
          <a:prstGeom prst="rect">
            <a:avLst/>
          </a:prstGeom>
        </p:spPr>
      </p:pic>
      <p:pic>
        <p:nvPicPr>
          <p:cNvPr id="176" name="Picture 175"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title="IguanaTex Bitmap Display">
            <a:extLst>
              <a:ext uri="{FF2B5EF4-FFF2-40B4-BE49-F238E27FC236}">
                <a16:creationId xmlns:a16="http://schemas.microsoft.com/office/drawing/2014/main" id="{8AA979D0-1281-872E-7458-C355A234FC28}"/>
              </a:ext>
            </a:extLst>
          </p:cNvPr>
          <p:cNvPicPr>
            <a:picLocks noChangeAspect="1"/>
          </p:cNvPicPr>
          <p:nvPr>
            <p:custDataLst>
              <p:tags r:id="rId12"/>
            </p:custDataLst>
          </p:nvPr>
        </p:nvPicPr>
        <p:blipFill>
          <a:blip r:embed="rId31">
            <a:extLst>
              <a:ext uri="{28A0092B-C50C-407E-A947-70E740481C1C}">
                <a14:useLocalDpi xmlns:a14="http://schemas.microsoft.com/office/drawing/2010/main" val="0"/>
              </a:ext>
            </a:extLst>
          </a:blip>
          <a:stretch>
            <a:fillRect/>
          </a:stretch>
        </p:blipFill>
        <p:spPr>
          <a:xfrm>
            <a:off x="11753943" y="5435974"/>
            <a:ext cx="792480" cy="167640"/>
          </a:xfrm>
          <a:prstGeom prst="rect">
            <a:avLst/>
          </a:prstGeom>
        </p:spPr>
      </p:pic>
      <p:pic>
        <p:nvPicPr>
          <p:cNvPr id="178" name="Picture 177"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title="IguanaTex Bitmap Display">
            <a:extLst>
              <a:ext uri="{FF2B5EF4-FFF2-40B4-BE49-F238E27FC236}">
                <a16:creationId xmlns:a16="http://schemas.microsoft.com/office/drawing/2014/main" id="{345FB519-6757-72E5-E280-ED6736228FD3}"/>
              </a:ext>
            </a:extLst>
          </p:cNvPr>
          <p:cNvPicPr>
            <a:picLocks noChangeAspect="1"/>
          </p:cNvPicPr>
          <p:nvPr>
            <p:custDataLst>
              <p:tags r:id="rId13"/>
            </p:custDataLst>
          </p:nvPr>
        </p:nvPicPr>
        <p:blipFill>
          <a:blip r:embed="rId32">
            <a:extLst>
              <a:ext uri="{28A0092B-C50C-407E-A947-70E740481C1C}">
                <a14:useLocalDpi xmlns:a14="http://schemas.microsoft.com/office/drawing/2010/main" val="0"/>
              </a:ext>
            </a:extLst>
          </a:blip>
          <a:stretch>
            <a:fillRect/>
          </a:stretch>
        </p:blipFill>
        <p:spPr>
          <a:xfrm>
            <a:off x="12919289" y="5409338"/>
            <a:ext cx="1249680" cy="182880"/>
          </a:xfrm>
          <a:prstGeom prst="rect">
            <a:avLst/>
          </a:prstGeom>
        </p:spPr>
      </p:pic>
      <p:pic>
        <p:nvPicPr>
          <p:cNvPr id="182" name="Picture 181" descr="\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title="IguanaTex Bitmap Display">
            <a:extLst>
              <a:ext uri="{FF2B5EF4-FFF2-40B4-BE49-F238E27FC236}">
                <a16:creationId xmlns:a16="http://schemas.microsoft.com/office/drawing/2014/main" id="{C8ABA9ED-01A2-5CC6-CDE5-6A81DCA1A055}"/>
              </a:ext>
            </a:extLst>
          </p:cNvPr>
          <p:cNvPicPr>
            <a:picLocks noChangeAspect="1"/>
          </p:cNvPicPr>
          <p:nvPr>
            <p:custDataLst>
              <p:tags r:id="rId14"/>
            </p:custDataLst>
          </p:nvPr>
        </p:nvPicPr>
        <p:blipFill>
          <a:blip r:embed="rId33">
            <a:extLst>
              <a:ext uri="{28A0092B-C50C-407E-A947-70E740481C1C}">
                <a14:useLocalDpi xmlns:a14="http://schemas.microsoft.com/office/drawing/2010/main" val="0"/>
              </a:ext>
            </a:extLst>
          </a:blip>
          <a:stretch>
            <a:fillRect/>
          </a:stretch>
        </p:blipFill>
        <p:spPr>
          <a:xfrm>
            <a:off x="1451071" y="6915351"/>
            <a:ext cx="2882718" cy="331123"/>
          </a:xfrm>
          <a:prstGeom prst="rect">
            <a:avLst/>
          </a:prstGeom>
        </p:spPr>
      </p:pic>
      <p:cxnSp>
        <p:nvCxnSpPr>
          <p:cNvPr id="186" name="Straight Connector 185">
            <a:extLst>
              <a:ext uri="{FF2B5EF4-FFF2-40B4-BE49-F238E27FC236}">
                <a16:creationId xmlns:a16="http://schemas.microsoft.com/office/drawing/2014/main" id="{304DAB88-BA6C-4FC3-D206-064E0CD84936}"/>
              </a:ext>
            </a:extLst>
          </p:cNvPr>
          <p:cNvCxnSpPr/>
          <p:nvPr/>
        </p:nvCxnSpPr>
        <p:spPr>
          <a:xfrm>
            <a:off x="306399" y="2814212"/>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DE5DE7E-2EAC-045D-E15F-C7F4432E5778}"/>
              </a:ext>
            </a:extLst>
          </p:cNvPr>
          <p:cNvCxnSpPr/>
          <p:nvPr/>
        </p:nvCxnSpPr>
        <p:spPr>
          <a:xfrm>
            <a:off x="306399" y="4409079"/>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3F9738C-41C1-D1CB-97A2-2AAC66336536}"/>
              </a:ext>
            </a:extLst>
          </p:cNvPr>
          <p:cNvCxnSpPr/>
          <p:nvPr/>
        </p:nvCxnSpPr>
        <p:spPr>
          <a:xfrm>
            <a:off x="306399" y="8284673"/>
            <a:ext cx="4931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A9ECDA-6AAD-9FC0-56C2-F10CDAD11A72}"/>
              </a:ext>
            </a:extLst>
          </p:cNvPr>
          <p:cNvCxnSpPr>
            <a:cxnSpLocks/>
          </p:cNvCxnSpPr>
          <p:nvPr/>
        </p:nvCxnSpPr>
        <p:spPr>
          <a:xfrm>
            <a:off x="5679663" y="2800345"/>
            <a:ext cx="7760874" cy="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D05C6A-5633-4A9F-9E18-F1D702273222}"/>
              </a:ext>
            </a:extLst>
          </p:cNvPr>
          <p:cNvCxnSpPr>
            <a:cxnSpLocks/>
          </p:cNvCxnSpPr>
          <p:nvPr/>
        </p:nvCxnSpPr>
        <p:spPr>
          <a:xfrm>
            <a:off x="5652744" y="6235693"/>
            <a:ext cx="3504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63557A2-126B-63FA-FFE6-802C236341D3}"/>
              </a:ext>
            </a:extLst>
          </p:cNvPr>
          <p:cNvCxnSpPr>
            <a:cxnSpLocks/>
          </p:cNvCxnSpPr>
          <p:nvPr/>
        </p:nvCxnSpPr>
        <p:spPr>
          <a:xfrm>
            <a:off x="9542056" y="6235693"/>
            <a:ext cx="478754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descr="\documentclass{article}&#10;\usepackage{amsmath}&#10;\pagestyle{empty}&#10;\begin{document}&#10;&#10;$\rho_t$&#10;&#10;&#10;&#10;&#10;\end{document}" title="IguanaTex Bitmap Display">
            <a:extLst>
              <a:ext uri="{FF2B5EF4-FFF2-40B4-BE49-F238E27FC236}">
                <a16:creationId xmlns:a16="http://schemas.microsoft.com/office/drawing/2014/main" id="{C9E5C2A9-5790-27F8-57DC-7A16D3324C45}"/>
              </a:ext>
            </a:extLst>
          </p:cNvPr>
          <p:cNvPicPr>
            <a:picLocks noChangeAspect="1"/>
          </p:cNvPicPr>
          <p:nvPr>
            <p:custDataLst>
              <p:tags r:id="rId15"/>
            </p:custDataLst>
          </p:nvPr>
        </p:nvPicPr>
        <p:blipFill>
          <a:blip r:embed="rId34">
            <a:extLst>
              <a:ext uri="{28A0092B-C50C-407E-A947-70E740481C1C}">
                <a14:useLocalDpi xmlns:a14="http://schemas.microsoft.com/office/drawing/2010/main" val="0"/>
              </a:ext>
            </a:extLst>
          </a:blip>
          <a:stretch>
            <a:fillRect/>
          </a:stretch>
        </p:blipFill>
        <p:spPr>
          <a:xfrm>
            <a:off x="2914158" y="7284458"/>
            <a:ext cx="137927" cy="120686"/>
          </a:xfrm>
          <a:prstGeom prst="rect">
            <a:avLst/>
          </a:prstGeom>
        </p:spPr>
      </p:pic>
      <p:pic>
        <p:nvPicPr>
          <p:cNvPr id="6" name="Picture 5" descr="\documentclass{article}&#10;\usepackage{amsmath}&#10;\pagestyle{empty}&#10;\begin{document}&#10;&#10;&#10;$\rho$&#10;&#10;\end{document}" title="IguanaTex Bitmap Display">
            <a:extLst>
              <a:ext uri="{FF2B5EF4-FFF2-40B4-BE49-F238E27FC236}">
                <a16:creationId xmlns:a16="http://schemas.microsoft.com/office/drawing/2014/main" id="{B2EDEDE8-6735-F74D-307E-6424DEC99DA0}"/>
              </a:ext>
            </a:extLst>
          </p:cNvPr>
          <p:cNvPicPr>
            <a:picLocks noChangeAspect="1"/>
          </p:cNvPicPr>
          <p:nvPr>
            <p:custDataLst>
              <p:tags r:id="rId16"/>
            </p:custDataLst>
          </p:nvPr>
        </p:nvPicPr>
        <p:blipFill>
          <a:blip r:embed="rId35">
            <a:extLst>
              <a:ext uri="{28A0092B-C50C-407E-A947-70E740481C1C}">
                <a14:useLocalDpi xmlns:a14="http://schemas.microsoft.com/office/drawing/2010/main" val="0"/>
              </a:ext>
            </a:extLst>
          </a:blip>
          <a:stretch>
            <a:fillRect/>
          </a:stretch>
        </p:blipFill>
        <p:spPr>
          <a:xfrm>
            <a:off x="9222498" y="5280140"/>
            <a:ext cx="93951" cy="131531"/>
          </a:xfrm>
          <a:prstGeom prst="rect">
            <a:avLst/>
          </a:prstGeom>
        </p:spPr>
      </p:pic>
      <p:pic>
        <p:nvPicPr>
          <p:cNvPr id="24" name="Picture 23" descr="\documentclass{article}&#10;\usepackage{amsmath,amssymb,amsfonts}&#10;\usepackage{xcolor}&#10;\pagestyle{empty}&#10;&#10;\begin{document}&#10;\global\long\def\ttheta{\boldsymbol{\theta}}&#10;&#10;\begin{align*}&#10;\begin{split}&#10;&amp;\mathbb{E}^{\pi_{\theta}}\left[\sum_{n=0}^{T}\gamma^{2n}\left(\textcolor{red}{\rho_{0:n}^{2}}\mathbb{V}_{n+1}^{\pi_{\ttheta}}[r_{n}]\left(\sum_{t=0}^{n}\nabla_{\ttheta'}\log\pi_{\ttheta'}^{t}\right)\left(\sum_{t=0}^{n}\nabla_{\ttheta'}\log\pi_{\ttheta'}^{t}\right)^{\top}\right)\right.\\&#10;&amp;+\mathrm{Cov}_{n}^{\pi_{\ttheta}}\left[\nabla_{\ttheta'}Q_{n}^{\pi_{\ttheta'}}-\textcolor{red}{\rho_{n}}\nabla_{\ttheta'}\Tilde{Q}_{n}^{\pi_{\ttheta'}}+\left(\sum_{t=0}^{n}\nabla_{\ttheta'}\log\pi_{\ttheta'}^{t}\right)\left(Q_{n}^{\pi_{\ttheta'}}-\textcolor{red}{\rho_{0:n}}\Tilde{Q_{n}^{\pi_{\ttheta'}}}\right)+\textcolor{red}{\Tilde{V}_{n}^{\pi_{\ttheta'}}\nabla_{\ttheta'}\log\pi_{\ttheta'}^{n}(\rho_{0:n-1}-1)}|s_{n}\right]\\&#10;&amp;+\left.\mathrm{Cov}^{\pi_{\theta}}_{n}\left[\nabla_{\ttheta'}V_{n}^{\pi_{\ttheta'}}+\left(\sum_{t=0}^{n-1}\nabla_{\ttheta'}\log\pi_{\ttheta'}^{t}\right)V_{n}^{\pi_{\ttheta'}}\right]\right]&#10;\end{split}&#10;\end{align*}&#10;&#10;\end{document}" title="IguanaTex Bitmap Display">
            <a:extLst>
              <a:ext uri="{FF2B5EF4-FFF2-40B4-BE49-F238E27FC236}">
                <a16:creationId xmlns:a16="http://schemas.microsoft.com/office/drawing/2014/main" id="{AEB07A0A-23F2-3146-1FB8-661746D4030B}"/>
              </a:ext>
            </a:extLst>
          </p:cNvPr>
          <p:cNvPicPr>
            <a:picLocks noChangeAspect="1"/>
          </p:cNvPicPr>
          <p:nvPr>
            <p:custDataLst>
              <p:tags r:id="rId17"/>
            </p:custDataLst>
          </p:nvPr>
        </p:nvPicPr>
        <p:blipFill>
          <a:blip r:embed="rId36">
            <a:extLst>
              <a:ext uri="{28A0092B-C50C-407E-A947-70E740481C1C}">
                <a14:useLocalDpi xmlns:a14="http://schemas.microsoft.com/office/drawing/2010/main" val="0"/>
              </a:ext>
            </a:extLst>
          </a:blip>
          <a:stretch>
            <a:fillRect/>
          </a:stretch>
        </p:blipFill>
        <p:spPr>
          <a:xfrm>
            <a:off x="6094070" y="3146980"/>
            <a:ext cx="8273917" cy="1884515"/>
          </a:xfrm>
          <a:prstGeom prst="rect">
            <a:avLst/>
          </a:prstGeom>
        </p:spPr>
      </p:pic>
      <p:sp>
        <p:nvSpPr>
          <p:cNvPr id="28" name="Cloud 27">
            <a:extLst>
              <a:ext uri="{FF2B5EF4-FFF2-40B4-BE49-F238E27FC236}">
                <a16:creationId xmlns:a16="http://schemas.microsoft.com/office/drawing/2014/main" id="{0DD6D323-1916-B029-6E71-A1B042381040}"/>
              </a:ext>
            </a:extLst>
          </p:cNvPr>
          <p:cNvSpPr/>
          <p:nvPr/>
        </p:nvSpPr>
        <p:spPr>
          <a:xfrm>
            <a:off x="12546423" y="2908273"/>
            <a:ext cx="1457738" cy="965200"/>
          </a:xfrm>
          <a:prstGeom prst="cloud">
            <a:avLst/>
          </a:prstGeom>
          <a:solidFill>
            <a:srgbClr val="D3DF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1000" dirty="0">
                <a:solidFill>
                  <a:schemeClr val="tx1"/>
                </a:solidFill>
              </a:rPr>
              <a:t>Exponents indicate the inducing distribution</a:t>
            </a:r>
          </a:p>
        </p:txBody>
      </p:sp>
    </p:spTree>
    <p:extLst>
      <p:ext uri="{BB962C8B-B14F-4D97-AF65-F5344CB8AC3E}">
        <p14:creationId xmlns:p14="http://schemas.microsoft.com/office/powerpoint/2010/main" val="64562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6,015827"/>
  <p:tag name="ORIGINALWIDTH" val="15"/>
  <p:tag name="OUTPUTTYPE" val="PDF"/>
  <p:tag name="IGUANATEXVERSION" val="160"/>
  <p:tag name="LATEXADDIN" val="\documentclass{article}&#10;\usepackage{amsmath}&#10;\pagestyle{empty}&#10;\begin{document}&#10;&#10;&#10;$\tilde{Q}_{t}^{\pi_\theta}$ &#10;&#10;\end{document}"/>
  <p:tag name="IGUANATEXSIZE" val="20"/>
  <p:tag name="IGUANATEXCURSOR" val="108"/>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20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Tilde{Q}_{n}^{\pi_{\ttheta'}}$ $\nabla_{\ttheta'}\Tilde{Q}_{n}^{\pi_{\ttheta'}}$  $Q^{\pi_{\ttheta'}} \approx \Tilde{Q}^{\pi_{\ttheta'}}$ $\nabla_{\ttheta'}Q^{\pi_{\ttheta'}}\approx \nabla_{\ttheta'}\Tilde{Q}^{\pi_{\ttheta}'} $&#10;&#10;&#10;&#10;\end{document}"/>
  <p:tag name="IGUANATEXSIZE" val="12"/>
  <p:tag name="IGUANATEXCURSOR" val="67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17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nabla_{\ttheta'}\Tilde{Q}_{n}^{\pi_{\ttheta'}}$  $Q^{\pi_{\ttheta'}} \approx \Tilde{Q}^{\pi_{\ttheta'}}$ $\nabla_{\ttheta'}Q^{\pi_{\ttheta'}}\approx \nabla_{\ttheta'}\Tilde{Q}^{\pi_{\ttheta}'} $&#10;&#10;&#10;\end{document}"/>
  <p:tag name="IGUANATEXSIZE" val="12"/>
  <p:tag name="IGUANATEXCURSOR" val="44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
  <p:tag name="ORIGINALWIDTH" val="5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Q^{\pi_{\ttheta'}} \approx \Tilde{Q}^{\pi_{\ttheta'}}$ &#10;&#10;&#10;&#10;\end{document}"/>
  <p:tag name="IGUANATEXSIZE" val="12"/>
  <p:tag name="IGUANATEXCURSOR" val="446"/>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82"/>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 $\nabla_{\ttheta'}Q^{\pi_{\ttheta'}}\approx \nabla_{\ttheta'}\Tilde{Q}^{\pi_{\ttheta}'} $&#10;&#10;&#10;&#10;&#10;\end{document}"/>
  <p:tag name="IGUANATEXSIZE" val="12"/>
  <p:tag name="IGUANATEXCURSOR" val="44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7"/>
  <p:tag name="ORIGINALWIDTH" val="148"/>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hat{J}(\pi_{\theta'})=\sum_{t=0}^T\gamma^t\prod_{t'=0}^t  \frac{\pi_{\theta'}(a_t'|s_t')}{\pi_{\theta}(a_t'|s_t')} r_t$&#10;&#10;&#10;&#10;&#10;\end{document}"/>
  <p:tag name="IGUANATEXSIZE" val="12"/>
  <p:tag name="IGUANATEXCURSOR" val="567"/>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8"/>
  <p:tag name="OUTPUTTYPE" val="PDF"/>
  <p:tag name="IGUANATEXVERSION" val="160"/>
  <p:tag name="LATEXADDIN" val="\documentclass{article}&#10;\usepackage{amsmath}&#10;\pagestyle{empty}&#10;\begin{document}&#10;&#10;$\rho_t$&#10;&#10;&#10;&#10;&#10;\end{document}"/>
  <p:tag name="IGUANATEXSIZE" val="12"/>
  <p:tag name="IGUANATEXCURSOR" val="88"/>
  <p:tag name="TRANSPARENCY" val="True"/>
  <p:tag name="LATEXENGINEID" val="0"/>
  <p:tag name="TEMPFOLDER" val="/Users/avlachos/Library/Containers/com.microsoft.Powerpoint/Data/tmp/TemporaryItems/"/>
  <p:tag name="LATEXFORMHEIGHT" val="426.65"/>
  <p:tag name="LATEXFORMWIDTH" val="513.3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5"/>
  <p:tag name="OUTPUTTYPE" val="PDF"/>
  <p:tag name="IGUANATEXVERSION" val="160"/>
  <p:tag name="LATEXADDIN" val="\documentclass{article}&#10;\usepackage{amsmath}&#10;\pagestyle{empty}&#10;\begin{document}&#10;&#10;&#10;$\rho$&#10;&#10;\end{document}"/>
  <p:tag name="IGUANATEXSIZE" val="20"/>
  <p:tag name="IGUANATEXCURSOR" val="87"/>
  <p:tag name="TRANSPARENCY" val="True"/>
  <p:tag name="LATEXENGINEID" val="0"/>
  <p:tag name="TEMPFOLDER" val="/Users/avlachos/Library/Containers/com.microsoft.Powerpoint/Data/tmp/TemporaryItems/"/>
  <p:tag name="LATEXFORMHEIGHT" val="426.65"/>
  <p:tag name="LATEXFORMWIDTH" val="513.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5"/>
  <p:tag name="ORIGINALWIDTH" val="461"/>
  <p:tag name="OUTPUTTYPE" val="PDF"/>
  <p:tag name="IGUANATEXVERSION" val="160"/>
  <p:tag name="LATEXADDIN" val="\documentclass{article}&#10;\usepackage{amsmath,amssymb,amsfonts}&#10;\usepackage{xcolor}&#10;\pagestyle{empty}&#10;&#10;\begin{document}&#10;\global\long\def\ttheta{\boldsymbol{\theta}}&#10;&#10;\begin{align*}&#10;\begin{split}&#10;&amp;\mathbb{E}^{\pi_{\theta}}\left[\sum_{n=0}^{T}\gamma^{2n}\left(\textcolor{red}{\rho_{0:n}^{2}}\mathbb{V}_{n+1}^{\pi_{\ttheta}}[r_{n}]\left(\sum_{t=0}^{n}\nabla_{\ttheta'}\log\pi_{\ttheta'}^{t}\right)\left(\sum_{t=0}^{n}\nabla_{\ttheta'}\log\pi_{\ttheta'}^{t}\right)^{\top}\right)\right.\\&#10;&amp;+\mathrm{Cov}_{n}^{\pi_{\ttheta}}\left[\nabla_{\ttheta'}Q_{n}^{\pi_{\ttheta'}}-\textcolor{red}{\rho_{n}}\nabla_{\ttheta'}\Tilde{Q}_{n}^{\pi_{\ttheta'}}+\left(\sum_{t=0}^{n}\nabla_{\ttheta'}\log\pi_{\ttheta'}^{t}\right)\left(Q_{n}^{\pi_{\ttheta'}}-\textcolor{red}{\rho_{0:n}}\Tilde{Q_{n}^{\pi_{\ttheta'}}}\right)+\textcolor{red}{\Tilde{V}_{n}^{\pi_{\ttheta'}}\nabla_{\ttheta'}\log\pi_{\ttheta'}^{n}(\rho_{0:n-1}-1)}|s_{n}\right]\\&#10;&amp;+\left.\mathrm{Cov}^{\pi_{\theta}}_{n}\left[\nabla_{\ttheta'}V_{n}^{\pi_{\ttheta'}}+\left(\sum_{t=0}^{n-1}\nabla_{\ttheta'}\log\pi_{\ttheta'}^{t}\right)V_{n}^{\pi_{\ttheta'}}\right]\right]&#10;\end{split}&#10;\end{align*}&#10;&#10;\end{document}"/>
  <p:tag name="IGUANATEXSIZE" val="20"/>
  <p:tag name="IGUANATEXCURSOR" val="1126"/>
  <p:tag name="TRANSPARENCY" val="True"/>
  <p:tag name="LATEXENGINEID" val="0"/>
  <p:tag name="TEMPFOLDER" val="/Users/avlachos/Library/Containers/com.microsoft.Powerpoint/Data/tmp/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4"/>
  <p:tag name="ORIGINALWIDTH" val="167,8926"/>
  <p:tag name="OUTPUTTYPE" val="PDF"/>
  <p:tag name="IGUANATEXVERSION" val="160"/>
  <p:tag name="LATEXADDIN" val="\documentclass{article}&#10;\usepackage{amsmath}&#10;\pagestyle{empty}&#10;\begin{document}&#10;\global\long\def\dr{\widehat{DR}}&#10;&#10;&#10;$\dr_{t}^{\pi'}=\tilde{V}_{t}^{\pi'}+\frac{\pi'_t}{\pi_{t}}\left(r_{t}+\gamma\dr_{t+1}^{\pi'}-\tilde{Q}_{t}^{\pi'}\right)$&#10;&#10;\end{document}"/>
  <p:tag name="IGUANATEXSIZE" val="20"/>
  <p:tag name="IGUANATEXCURSOR" val="16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7"/>
  <p:tag name="ORIGINALWIDTH" val="67,44071"/>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frac{\partial\dr_t^{\pipthet}}{\partial\theta'_{i}}  =\lim_{\varepsilon_{i}\rightarrow0}\frac{\dr_{t}^{\pi_{\ttheta'+\varepsilon_{i}e_{i}}}-\dr_{t}^{\pi_{\ttheta'}}}{\varepsilon_{i}}$$&#10;&#10;&#10;&#10;\end{document}"/>
  <p:tag name="IGUANATEXSIZE" val="20"/>
  <p:tag name="IGUANATEXCURSOR" val="63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
  <p:tag name="ORIGINALWIDTH" val="43"/>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nabla_{\ttheta'}\widehat{DR}_t^{\pipthet}$&#10;&#10;&#10;\end{document}"/>
  <p:tag name="IGUANATEXSIZE" val="12"/>
  <p:tag name="IGUANATEXCURSOR" val="490"/>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65"/>
  <p:tag name="ORIGINALWIDTH" val="321"/>
  <p:tag name="OUTPUTTYPE" val="PDF"/>
  <p:tag name="IGUANATEXVERSION" val="160"/>
  <p:tag name="LATEXADDIN" val="\documentclass{article}&#10;\usepackage{amsmath}&#10;\usepackage{xcolor}&#10;&#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10;\begin{multline}\nonumber&#10;     \sum_{t=0}^{T}\biggl\{\gamma^{t}\left(\textcolor{red}{\rho_{0:t-1}}\nabla_{\ttheta'}\tilde{V}_{t}^{\pipthet}-\textcolor{red}{\rho_{0:t}}\nabla_{\ttheta'}\tilde{Q}_{t}^{\pipthet}-\textcolor{red}{\rho_{0:t}}\nabla_{\ttheta'}\log\pi_{\ttheta'}^{t}\tilde{Q}_{t}^{\pipthet}\right)\\&#10; +\nabla_{\ttheta'}\log\pi_{\ttheta'}^{t}\left(\sum_{t_{1}=t}^{T}\gamma^{t_{1}}\textcolor{red}{\textcolor{red}{\rho_{0:t_{1}}}}r_{t_{1}}+\sum_{t_{2}=t+1}^{T}\gamma^{t_{2}}(\textcolor{red}{\rho_{0:t_{2}-1}}\tilde{V}_{t_{2}}^{\pipthet}-\textcolor{red}{\rho_{0:t_{2}}}\tilde{Q}_{t_{2}}^{\pipthet})\right)&#10; \biggl\}&#10;\end{multline}&#10;&#10;\end{document}"/>
  <p:tag name="IGUANATEXSIZE" val="12"/>
  <p:tag name="IGUANATEXCURSOR" val="493"/>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6"/>
  <p:tag name="ORIGINALWIDTH" val="157"/>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0; $\rho_t = \frac{\pi_{\theta'}(a_t|s_t)}{\pi_{\theta}(a_t|s_t)}$&#10;and $\rho_{t_1:t_2} = \prod_{t'=t_1}^{t_2}\rho_{t'}$&#10;&#10;&#10;\end{document}"/>
  <p:tag name="IGUANATEXSIZE" val="12"/>
  <p:tag name="IGUANATEXCURSOR" val="514"/>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7"/>
  <p:tag name="ORIGINALWIDTH" val="9"/>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17$&#10;&#10;&#10;&#10;\end{document}"/>
  <p:tag name="IGUANATEXSIZE" val="40"/>
  <p:tag name="IGUANATEXCURSOR" val="449"/>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2"/>
  <p:tag name="ORIGINALWIDTH" val="338"/>
  <p:tag name="OUTPUTTYPE" val="PDF"/>
  <p:tag name="IGUANATEXVERSION" val="160"/>
  <p:tag name="LATEXADDIN" val="\documentclass[14]{article}&#10;\usepackage{amsmath}&#10;\usepackage{helvet}&#10;\renewcommand{\familydefault}{\sfdefault}&#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begin{flushleft}&#10;&#10;$\tilde{Q}^{\pi_{\theta'}}$ is not a function of $\theta'$. Then $\nabla_{\theta'}\tilde{Q}^{\pi_{\theta'}}=0$ and $\nabla_{\theta'}\tilde{V}^{\pi_{\theta'}} = \sum_{a}\tilde{Q}^{\pi_{\theta'}}\nabla_{\theta'}\pi_{\theta'}$ and our estimator becomes&#10;    \begin{multline*}&#10;        \sum_{t=0}^T\left\{  \nabla_{\theta'}\log \pi_{\theta'}^t \left[\sum_{t_1=t}^T \rho_{0:t_1}\gamma^{t_1}r_{t_1} + \sum_{t_2=t+1}^T \rho_{0:t_2-1}\gamma^{t_2}\left(\Tilde{V}_{t_2}^{\pi_{\theta'}}-\rho_{t_2}\Tilde{Q}_{t_2}^{\pi_{\theta'}}\right)\right]&#10;        \right. \\&#10;        + \left.\gamma^t\left(\rho_{0:t-1}\nabla_{\theta'}\Tilde{V}_t^{\pi_{\theta'}} - \rho_{0:t}\Tilde{Q}_t^{\pi_{\theta'}}\nabla_{\theta'}\log \pi_{\theta'}^t\right)\right\}&#10;            \end{multline*}&#10;    which is the off-policy version of the trajectory-wise control variates estimator of [3].&#10;&#10;\end{flushleft}&#10;&#10;\end{document}"/>
  <p:tag name="IGUANATEXSIZE" val="12"/>
  <p:tag name="IGUANATEXCURSOR" val="772"/>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
  <p:tag name="ORIGINALWIDTH" val="26"/>
  <p:tag name="OUTPUTTYPE" val="PDF"/>
  <p:tag name="IGUANATEXVERSION" val="160"/>
  <p:tag name="LATEXADDIN" val="\documentclass{article}&#10;\usepackage{amsmath}&#10;\pagestyle{empty}&#10;\begin{document}&#10;&#10;\global\long\def\pithet{\mathbf{\pi_{\boldsymbol{\theta}}}}%&#10;&#10;\global\long\def\pipthet{\pi_{\boldsymbol{\theta'}}}%&#10;&#10;\global\long\def\ee{\mathbb{E}}%&#10;&#10;\global\long\def\dr{\widehat{DR}}%&#10;&#10;\global\long\def\ttheta{\boldsymbol{\theta}}%&#10;&#10;\global\long\def\cov{\mathrm{Cov}}&#10;&#10;\global\long\def\vthet{\tilde{V}^{\pipthet}}%&#10;&#10;\global\long\def\qthet{\tilde{Q}^{\pipthet}}%&#10;&#10;$\rho_t=1$&#10;&#10;&#10;&#10;&#10;\end{document}"/>
  <p:tag name="IGUANATEXSIZE" val="12"/>
  <p:tag name="IGUANATEXCURSOR" val="455"/>
  <p:tag name="TRANSPARENCY" val="True"/>
  <p:tag name="LATEXENGINEID" val="0"/>
  <p:tag name="TEMPFOLDER" val="/private/var/folders/l6/8b55cv6j40b20nltsdxdq57h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E87326F1-F273-46E0-9E8B-2EB1A48732FB}"/>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FD6F3B0-C17C-4ABF-8E79-B5B0BFE0E2F7}"/>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549AC0F5-EB0A-43AE-955A-1065C4384D8E}"/>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268F5278-CA60-4809-94C4-64190152AD23}"/>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84EB3CB9-500B-4E0B-99D2-3B65F4DDAD37}"/>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BFF344F0-BD1B-43AD-B74F-FA32DDD88BA9}"/>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quer.potx" id="{6B692D92-6C45-48D8-B5AA-3537163F07CA}" vid="{1430B0B4-40BF-4D41-AC0F-59D556921559}"/>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 Blau</Template>
  <TotalTime>7958</TotalTime>
  <Words>368</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1</vt:i4>
      </vt:variant>
    </vt:vector>
  </HeadingPairs>
  <TitlesOfParts>
    <vt:vector size="11" baseType="lpstr">
      <vt:lpstr>Arial</vt:lpstr>
      <vt:lpstr>Courier New</vt:lpstr>
      <vt:lpstr>Symbol</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Omer Doruk Suder</dc:creator>
  <cp:lastModifiedBy>Vlachos  Anastasios</cp:lastModifiedBy>
  <cp:revision>9</cp:revision>
  <dcterms:created xsi:type="dcterms:W3CDTF">2024-05-17T16:58:20Z</dcterms:created>
  <dcterms:modified xsi:type="dcterms:W3CDTF">2024-05-23T09:01:33Z</dcterms:modified>
</cp:coreProperties>
</file>